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7" r:id="rId2"/>
    <p:sldId id="256" r:id="rId3"/>
    <p:sldId id="322" r:id="rId4"/>
    <p:sldId id="319" r:id="rId5"/>
    <p:sldId id="261" r:id="rId6"/>
    <p:sldId id="320" r:id="rId7"/>
    <p:sldId id="316" r:id="rId8"/>
    <p:sldId id="262" r:id="rId9"/>
    <p:sldId id="278" r:id="rId10"/>
    <p:sldId id="279" r:id="rId11"/>
    <p:sldId id="317" r:id="rId12"/>
    <p:sldId id="274" r:id="rId13"/>
    <p:sldId id="263" r:id="rId14"/>
    <p:sldId id="299" r:id="rId15"/>
    <p:sldId id="284" r:id="rId16"/>
    <p:sldId id="335" r:id="rId17"/>
    <p:sldId id="314" r:id="rId18"/>
    <p:sldId id="271" r:id="rId19"/>
    <p:sldId id="272" r:id="rId20"/>
    <p:sldId id="281" r:id="rId21"/>
    <p:sldId id="282" r:id="rId22"/>
    <p:sldId id="280" r:id="rId23"/>
    <p:sldId id="286" r:id="rId24"/>
    <p:sldId id="336" r:id="rId25"/>
    <p:sldId id="287" r:id="rId26"/>
    <p:sldId id="311" r:id="rId27"/>
    <p:sldId id="323" r:id="rId28"/>
    <p:sldId id="295" r:id="rId29"/>
    <p:sldId id="288" r:id="rId30"/>
    <p:sldId id="301" r:id="rId31"/>
    <p:sldId id="306" r:id="rId32"/>
    <p:sldId id="303" r:id="rId33"/>
    <p:sldId id="366" r:id="rId34"/>
    <p:sldId id="304" r:id="rId35"/>
    <p:sldId id="305" r:id="rId36"/>
    <p:sldId id="289" r:id="rId37"/>
    <p:sldId id="376" r:id="rId38"/>
    <p:sldId id="315" r:id="rId39"/>
    <p:sldId id="290" r:id="rId40"/>
    <p:sldId id="273" r:id="rId41"/>
    <p:sldId id="300" r:id="rId42"/>
    <p:sldId id="324" r:id="rId43"/>
    <p:sldId id="291" r:id="rId44"/>
    <p:sldId id="297" r:id="rId45"/>
    <p:sldId id="307" r:id="rId46"/>
    <p:sldId id="298" r:id="rId47"/>
    <p:sldId id="333" r:id="rId48"/>
    <p:sldId id="334" r:id="rId49"/>
    <p:sldId id="275" r:id="rId50"/>
    <p:sldId id="258" r:id="rId51"/>
    <p:sldId id="260" r:id="rId52"/>
    <p:sldId id="377" r:id="rId53"/>
    <p:sldId id="268" r:id="rId54"/>
    <p:sldId id="378" r:id="rId55"/>
    <p:sldId id="379" r:id="rId56"/>
    <p:sldId id="380" r:id="rId57"/>
    <p:sldId id="265" r:id="rId58"/>
    <p:sldId id="354" r:id="rId59"/>
    <p:sldId id="266" r:id="rId60"/>
    <p:sldId id="381" r:id="rId61"/>
    <p:sldId id="302" r:id="rId62"/>
    <p:sldId id="292" r:id="rId63"/>
    <p:sldId id="264" r:id="rId64"/>
    <p:sldId id="269" r:id="rId65"/>
    <p:sldId id="382" r:id="rId66"/>
    <p:sldId id="355" r:id="rId67"/>
    <p:sldId id="356" r:id="rId68"/>
    <p:sldId id="357" r:id="rId69"/>
    <p:sldId id="358" r:id="rId70"/>
    <p:sldId id="368" r:id="rId71"/>
    <p:sldId id="383" r:id="rId72"/>
    <p:sldId id="384" r:id="rId73"/>
    <p:sldId id="385" r:id="rId74"/>
    <p:sldId id="359" r:id="rId75"/>
    <p:sldId id="360" r:id="rId76"/>
    <p:sldId id="361" r:id="rId77"/>
    <p:sldId id="362" r:id="rId78"/>
    <p:sldId id="405" r:id="rId79"/>
    <p:sldId id="363" r:id="rId80"/>
    <p:sldId id="364" r:id="rId81"/>
    <p:sldId id="365" r:id="rId82"/>
    <p:sldId id="392" r:id="rId83"/>
    <p:sldId id="369" r:id="rId84"/>
    <p:sldId id="370" r:id="rId85"/>
    <p:sldId id="406" r:id="rId86"/>
    <p:sldId id="393" r:id="rId87"/>
    <p:sldId id="371" r:id="rId88"/>
    <p:sldId id="372" r:id="rId89"/>
    <p:sldId id="394" r:id="rId90"/>
    <p:sldId id="395" r:id="rId91"/>
    <p:sldId id="398" r:id="rId92"/>
    <p:sldId id="399" r:id="rId93"/>
    <p:sldId id="373" r:id="rId94"/>
    <p:sldId id="374" r:id="rId95"/>
    <p:sldId id="375" r:id="rId96"/>
    <p:sldId id="397" r:id="rId97"/>
    <p:sldId id="403" r:id="rId98"/>
    <p:sldId id="404" r:id="rId99"/>
    <p:sldId id="396" r:id="rId100"/>
    <p:sldId id="294" r:id="rId101"/>
    <p:sldId id="400" r:id="rId102"/>
    <p:sldId id="401" r:id="rId103"/>
    <p:sldId id="402" r:id="rId104"/>
    <p:sldId id="276" r:id="rId105"/>
    <p:sldId id="277" r:id="rId106"/>
    <p:sldId id="386" r:id="rId107"/>
    <p:sldId id="387" r:id="rId108"/>
    <p:sldId id="388" r:id="rId109"/>
    <p:sldId id="389" r:id="rId110"/>
    <p:sldId id="390" r:id="rId111"/>
    <p:sldId id="391" r:id="rId112"/>
    <p:sldId id="283" r:id="rId11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0000"/>
    <a:srgbClr val="FF00FF"/>
    <a:srgbClr val="FF33CC"/>
    <a:srgbClr val="FFFF00"/>
    <a:srgbClr val="9A6700"/>
    <a:srgbClr val="CCFF33"/>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6" autoAdjust="0"/>
    <p:restoredTop sz="95033" autoAdjust="0"/>
  </p:normalViewPr>
  <p:slideViewPr>
    <p:cSldViewPr>
      <p:cViewPr varScale="1">
        <p:scale>
          <a:sx n="75" d="100"/>
          <a:sy n="75" d="100"/>
        </p:scale>
        <p:origin x="159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84D8FCE4-2CD6-C9F9-1CB0-60D640C0CAF2}"/>
              </a:ext>
            </a:extLst>
          </p:cNvPr>
          <p:cNvGrpSpPr>
            <a:grpSpLocks/>
          </p:cNvGrpSpPr>
          <p:nvPr/>
        </p:nvGrpSpPr>
        <p:grpSpPr bwMode="auto">
          <a:xfrm>
            <a:off x="-1035050" y="1552575"/>
            <a:ext cx="10179050" cy="5305425"/>
            <a:chOff x="-652" y="978"/>
            <a:chExt cx="6412" cy="3342"/>
          </a:xfrm>
        </p:grpSpPr>
        <p:sp>
          <p:nvSpPr>
            <p:cNvPr id="3" name="Freeform 3">
              <a:extLst>
                <a:ext uri="{FF2B5EF4-FFF2-40B4-BE49-F238E27FC236}">
                  <a16:creationId xmlns:a16="http://schemas.microsoft.com/office/drawing/2014/main" id="{23267101-7100-3385-0E22-353F28D49ED0}"/>
                </a:ext>
              </a:extLst>
            </p:cNvPr>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eaLnBrk="1" hangingPunct="1">
                <a:defRPr/>
              </a:pPr>
              <a:endParaRPr lang="en-US"/>
            </a:p>
          </p:txBody>
        </p:sp>
        <p:sp>
          <p:nvSpPr>
            <p:cNvPr id="4" name="Arc 4">
              <a:extLst>
                <a:ext uri="{FF2B5EF4-FFF2-40B4-BE49-F238E27FC236}">
                  <a16:creationId xmlns:a16="http://schemas.microsoft.com/office/drawing/2014/main" id="{26872CF5-FA5D-C9D6-73F2-17D781F9C1B5}"/>
                </a:ext>
              </a:extLst>
            </p:cNvPr>
            <p:cNvSpPr>
              <a:spLocks/>
            </p:cNvSpPr>
            <p:nvPr/>
          </p:nvSpPr>
          <p:spPr bwMode="auto">
            <a:xfrm>
              <a:off x="-652" y="978"/>
              <a:ext cx="4237" cy="3342"/>
            </a:xfrm>
            <a:custGeom>
              <a:avLst/>
              <a:gdLst>
                <a:gd name="T0" fmla="*/ 780 w 21600"/>
                <a:gd name="T1" fmla="*/ 0 h 21231"/>
                <a:gd name="T2" fmla="*/ 4237 w 21600"/>
                <a:gd name="T3" fmla="*/ 3342 h 21231"/>
                <a:gd name="T4" fmla="*/ 0 w 21600"/>
                <a:gd name="T5" fmla="*/ 3342 h 21231"/>
                <a:gd name="T6" fmla="*/ 0 60000 65536"/>
                <a:gd name="T7" fmla="*/ 0 60000 65536"/>
                <a:gd name="T8" fmla="*/ 0 60000 65536"/>
              </a:gdLst>
              <a:ahLst/>
              <a:cxnLst>
                <a:cxn ang="T6">
                  <a:pos x="T0" y="T1"/>
                </a:cxn>
                <a:cxn ang="T7">
                  <a:pos x="T2" y="T3"/>
                </a:cxn>
                <a:cxn ang="T8">
                  <a:pos x="T4" y="T5"/>
                </a:cxn>
              </a:cxnLst>
              <a:rect l="0" t="0" r="r" b="b"/>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lnTo>
                    <a:pt x="3976"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sp>
        <p:nvSpPr>
          <p:cNvPr id="3077" name="Rectangle 5"/>
          <p:cNvSpPr>
            <a:spLocks noGrp="1" noChangeArrowheads="1"/>
          </p:cNvSpPr>
          <p:nvPr>
            <p:ph type="ctrTitle" sz="quarter"/>
          </p:nvPr>
        </p:nvSpPr>
        <p:spPr>
          <a:xfrm>
            <a:off x="1293813" y="762000"/>
            <a:ext cx="7772400" cy="1143000"/>
          </a:xfrm>
        </p:spPr>
        <p:txBody>
          <a:bodyPr anchor="b"/>
          <a:lstStyle>
            <a:lvl1pPr>
              <a:defRPr/>
            </a:lvl1pPr>
          </a:lstStyle>
          <a:p>
            <a:r>
              <a:rPr lang="en-US"/>
              <a:t>Click to edit Master title style</a:t>
            </a:r>
          </a:p>
        </p:txBody>
      </p:sp>
      <p:sp>
        <p:nvSpPr>
          <p:cNvPr id="3078" name="Rectangle 6"/>
          <p:cNvSpPr>
            <a:spLocks noGrp="1" noChangeArrowheads="1"/>
          </p:cNvSpPr>
          <p:nvPr>
            <p:ph type="subTitle" sz="quarter" idx="1"/>
          </p:nvPr>
        </p:nvSpPr>
        <p:spPr>
          <a:xfrm>
            <a:off x="685800" y="3429000"/>
            <a:ext cx="6400800" cy="1752600"/>
          </a:xfrm>
        </p:spPr>
        <p:txBody>
          <a:bodyPr lIns="92075" tIns="46038" rIns="92075" bIns="46038" anchor="ctr"/>
          <a:lstStyle>
            <a:lvl1pPr marL="0" indent="0" algn="ctr">
              <a:buFont typeface="Wingdings" pitchFamily="2" charset="2"/>
              <a:buNone/>
              <a:defRPr/>
            </a:lvl1pPr>
          </a:lstStyle>
          <a:p>
            <a:r>
              <a:rPr lang="en-US"/>
              <a:t>Click to edit Master subtitle style</a:t>
            </a:r>
          </a:p>
        </p:txBody>
      </p:sp>
      <p:sp>
        <p:nvSpPr>
          <p:cNvPr id="5" name="Rectangle 7">
            <a:extLst>
              <a:ext uri="{FF2B5EF4-FFF2-40B4-BE49-F238E27FC236}">
                <a16:creationId xmlns:a16="http://schemas.microsoft.com/office/drawing/2014/main" id="{C736E675-561E-8139-A99B-27E231E23DDA}"/>
              </a:ext>
            </a:extLst>
          </p:cNvPr>
          <p:cNvSpPr>
            <a:spLocks noGrp="1" noChangeArrowheads="1"/>
          </p:cNvSpPr>
          <p:nvPr>
            <p:ph type="dt" sz="quarter" idx="10"/>
          </p:nvPr>
        </p:nvSpPr>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62FB696-CEBC-7905-34EA-8338ABBC5C6C}"/>
              </a:ext>
            </a:extLst>
          </p:cNvPr>
          <p:cNvSpPr>
            <a:spLocks noGrp="1" noChangeArrowheads="1"/>
          </p:cNvSpPr>
          <p:nvPr>
            <p:ph type="ftr" sz="quarter" idx="11"/>
          </p:nvPr>
        </p:nvSpPr>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47108BEF-B978-A58F-DF55-B9A295FB5DF5}"/>
              </a:ext>
            </a:extLst>
          </p:cNvPr>
          <p:cNvSpPr>
            <a:spLocks noGrp="1" noChangeArrowheads="1"/>
          </p:cNvSpPr>
          <p:nvPr>
            <p:ph type="sldNum" sz="quarter" idx="12"/>
          </p:nvPr>
        </p:nvSpPr>
        <p:spPr/>
        <p:txBody>
          <a:bodyPr/>
          <a:lstStyle>
            <a:lvl1pPr>
              <a:defRPr smtClean="0"/>
            </a:lvl1pPr>
          </a:lstStyle>
          <a:p>
            <a:pPr>
              <a:defRPr/>
            </a:pPr>
            <a:fld id="{D0800CC2-066B-47F6-9E50-BCD0E007B838}" type="slidenum">
              <a:rPr lang="en-US" altLang="en-US"/>
              <a:pPr>
                <a:defRPr/>
              </a:pPr>
              <a:t>‹#›</a:t>
            </a:fld>
            <a:endParaRPr lang="en-US" altLang="en-US"/>
          </a:p>
        </p:txBody>
      </p:sp>
    </p:spTree>
    <p:extLst>
      <p:ext uri="{BB962C8B-B14F-4D97-AF65-F5344CB8AC3E}">
        <p14:creationId xmlns:p14="http://schemas.microsoft.com/office/powerpoint/2010/main" val="2594633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431CC13D-0178-759E-FE27-1769F415E13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FB57F40-4386-F084-1405-7811609715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30C5A427-AFC0-72BF-90E4-B6705FB0D056}"/>
              </a:ext>
            </a:extLst>
          </p:cNvPr>
          <p:cNvSpPr>
            <a:spLocks noGrp="1" noChangeArrowheads="1"/>
          </p:cNvSpPr>
          <p:nvPr>
            <p:ph type="sldNum" sz="quarter" idx="12"/>
          </p:nvPr>
        </p:nvSpPr>
        <p:spPr>
          <a:ln/>
        </p:spPr>
        <p:txBody>
          <a:bodyPr/>
          <a:lstStyle>
            <a:lvl1pPr>
              <a:defRPr/>
            </a:lvl1pPr>
          </a:lstStyle>
          <a:p>
            <a:pPr>
              <a:defRPr/>
            </a:pPr>
            <a:fld id="{72147ADB-D84C-4F64-99E2-61A5CB8FF97F}" type="slidenum">
              <a:rPr lang="en-US" altLang="en-US"/>
              <a:pPr>
                <a:defRPr/>
              </a:pPr>
              <a:t>‹#›</a:t>
            </a:fld>
            <a:endParaRPr lang="en-US" altLang="en-US"/>
          </a:p>
        </p:txBody>
      </p:sp>
    </p:spTree>
    <p:extLst>
      <p:ext uri="{BB962C8B-B14F-4D97-AF65-F5344CB8AC3E}">
        <p14:creationId xmlns:p14="http://schemas.microsoft.com/office/powerpoint/2010/main" val="4294143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0E4F0ADA-1D59-6A9D-5EAD-C150C5764D4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DBCF429-84E8-2008-6FD4-E3569F2102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83B4810D-DC96-C252-39DA-B0FBA3E4373C}"/>
              </a:ext>
            </a:extLst>
          </p:cNvPr>
          <p:cNvSpPr>
            <a:spLocks noGrp="1" noChangeArrowheads="1"/>
          </p:cNvSpPr>
          <p:nvPr>
            <p:ph type="sldNum" sz="quarter" idx="12"/>
          </p:nvPr>
        </p:nvSpPr>
        <p:spPr>
          <a:ln/>
        </p:spPr>
        <p:txBody>
          <a:bodyPr/>
          <a:lstStyle>
            <a:lvl1pPr>
              <a:defRPr/>
            </a:lvl1pPr>
          </a:lstStyle>
          <a:p>
            <a:pPr>
              <a:defRPr/>
            </a:pPr>
            <a:fld id="{ED2E795A-DEC6-4026-B953-B009961DA670}" type="slidenum">
              <a:rPr lang="en-US" altLang="en-US"/>
              <a:pPr>
                <a:defRPr/>
              </a:pPr>
              <a:t>‹#›</a:t>
            </a:fld>
            <a:endParaRPr lang="en-US" altLang="en-US"/>
          </a:p>
        </p:txBody>
      </p:sp>
    </p:spTree>
    <p:extLst>
      <p:ext uri="{BB962C8B-B14F-4D97-AF65-F5344CB8AC3E}">
        <p14:creationId xmlns:p14="http://schemas.microsoft.com/office/powerpoint/2010/main" val="3600308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
        <p:nvSpPr>
          <p:cNvPr id="5" name="Rectangle 7">
            <a:extLst>
              <a:ext uri="{FF2B5EF4-FFF2-40B4-BE49-F238E27FC236}">
                <a16:creationId xmlns:a16="http://schemas.microsoft.com/office/drawing/2014/main" id="{7568DC66-76E3-6DFA-792E-AA714272A1C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2CBC21B-959A-08C3-D384-3F0963481D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A0D713F8-F3DE-5DE1-F998-989C08916B9C}"/>
              </a:ext>
            </a:extLst>
          </p:cNvPr>
          <p:cNvSpPr>
            <a:spLocks noGrp="1" noChangeArrowheads="1"/>
          </p:cNvSpPr>
          <p:nvPr>
            <p:ph type="sldNum" sz="quarter" idx="12"/>
          </p:nvPr>
        </p:nvSpPr>
        <p:spPr>
          <a:ln/>
        </p:spPr>
        <p:txBody>
          <a:bodyPr/>
          <a:lstStyle>
            <a:lvl1pPr>
              <a:defRPr/>
            </a:lvl1pPr>
          </a:lstStyle>
          <a:p>
            <a:pPr>
              <a:defRPr/>
            </a:pPr>
            <a:fld id="{D904001F-A481-4738-89A7-59DDDAAA00C7}" type="slidenum">
              <a:rPr lang="en-US" altLang="en-US"/>
              <a:pPr>
                <a:defRPr/>
              </a:pPr>
              <a:t>‹#›</a:t>
            </a:fld>
            <a:endParaRPr lang="en-US" altLang="en-US"/>
          </a:p>
        </p:txBody>
      </p:sp>
    </p:spTree>
    <p:extLst>
      <p:ext uri="{BB962C8B-B14F-4D97-AF65-F5344CB8AC3E}">
        <p14:creationId xmlns:p14="http://schemas.microsoft.com/office/powerpoint/2010/main" val="1136928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522DB97A-9436-7ACD-08E8-5A3D43622F4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CC87AE0-4623-2BB7-483E-97CFCE776B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9E33C29C-90CB-D0F1-4E4C-A6BEFE54B967}"/>
              </a:ext>
            </a:extLst>
          </p:cNvPr>
          <p:cNvSpPr>
            <a:spLocks noGrp="1" noChangeArrowheads="1"/>
          </p:cNvSpPr>
          <p:nvPr>
            <p:ph type="sldNum" sz="quarter" idx="12"/>
          </p:nvPr>
        </p:nvSpPr>
        <p:spPr>
          <a:ln/>
        </p:spPr>
        <p:txBody>
          <a:bodyPr/>
          <a:lstStyle>
            <a:lvl1pPr>
              <a:defRPr/>
            </a:lvl1pPr>
          </a:lstStyle>
          <a:p>
            <a:pPr>
              <a:defRPr/>
            </a:pPr>
            <a:fld id="{6E9EDDC9-4F68-4837-85FE-348C9F377DDE}" type="slidenum">
              <a:rPr lang="en-US" altLang="en-US"/>
              <a:pPr>
                <a:defRPr/>
              </a:pPr>
              <a:t>‹#›</a:t>
            </a:fld>
            <a:endParaRPr lang="en-US" altLang="en-US"/>
          </a:p>
        </p:txBody>
      </p:sp>
    </p:spTree>
    <p:extLst>
      <p:ext uri="{BB962C8B-B14F-4D97-AF65-F5344CB8AC3E}">
        <p14:creationId xmlns:p14="http://schemas.microsoft.com/office/powerpoint/2010/main" val="4284316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a:extLst>
              <a:ext uri="{FF2B5EF4-FFF2-40B4-BE49-F238E27FC236}">
                <a16:creationId xmlns:a16="http://schemas.microsoft.com/office/drawing/2014/main" id="{F8E3FD0A-B4C9-D849-AF10-A7CB3C378B4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D840FD6-0362-674D-20AC-432D448251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EB37ECC3-45DF-2237-DBE6-15FFA15045B8}"/>
              </a:ext>
            </a:extLst>
          </p:cNvPr>
          <p:cNvSpPr>
            <a:spLocks noGrp="1" noChangeArrowheads="1"/>
          </p:cNvSpPr>
          <p:nvPr>
            <p:ph type="sldNum" sz="quarter" idx="12"/>
          </p:nvPr>
        </p:nvSpPr>
        <p:spPr>
          <a:ln/>
        </p:spPr>
        <p:txBody>
          <a:bodyPr/>
          <a:lstStyle>
            <a:lvl1pPr>
              <a:defRPr/>
            </a:lvl1pPr>
          </a:lstStyle>
          <a:p>
            <a:pPr>
              <a:defRPr/>
            </a:pPr>
            <a:fld id="{47FCA199-BC1D-4588-8A8F-6DB42AAB0437}" type="slidenum">
              <a:rPr lang="en-US" altLang="en-US"/>
              <a:pPr>
                <a:defRPr/>
              </a:pPr>
              <a:t>‹#›</a:t>
            </a:fld>
            <a:endParaRPr lang="en-US" altLang="en-US"/>
          </a:p>
        </p:txBody>
      </p:sp>
    </p:spTree>
    <p:extLst>
      <p:ext uri="{BB962C8B-B14F-4D97-AF65-F5344CB8AC3E}">
        <p14:creationId xmlns:p14="http://schemas.microsoft.com/office/powerpoint/2010/main" val="4009911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a:extLst>
              <a:ext uri="{FF2B5EF4-FFF2-40B4-BE49-F238E27FC236}">
                <a16:creationId xmlns:a16="http://schemas.microsoft.com/office/drawing/2014/main" id="{6D8A795C-B9ED-916E-28CC-3516954B9B4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9FC38C80-5040-6F82-032E-013E17439A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377088A0-1208-7524-AE37-E84346F71A4A}"/>
              </a:ext>
            </a:extLst>
          </p:cNvPr>
          <p:cNvSpPr>
            <a:spLocks noGrp="1" noChangeArrowheads="1"/>
          </p:cNvSpPr>
          <p:nvPr>
            <p:ph type="sldNum" sz="quarter" idx="12"/>
          </p:nvPr>
        </p:nvSpPr>
        <p:spPr>
          <a:ln/>
        </p:spPr>
        <p:txBody>
          <a:bodyPr/>
          <a:lstStyle>
            <a:lvl1pPr>
              <a:defRPr/>
            </a:lvl1pPr>
          </a:lstStyle>
          <a:p>
            <a:pPr>
              <a:defRPr/>
            </a:pPr>
            <a:fld id="{7ECED876-5BA2-472C-9EC5-DE9B192892E5}" type="slidenum">
              <a:rPr lang="en-US" altLang="en-US"/>
              <a:pPr>
                <a:defRPr/>
              </a:pPr>
              <a:t>‹#›</a:t>
            </a:fld>
            <a:endParaRPr lang="en-US" altLang="en-US"/>
          </a:p>
        </p:txBody>
      </p:sp>
    </p:spTree>
    <p:extLst>
      <p:ext uri="{BB962C8B-B14F-4D97-AF65-F5344CB8AC3E}">
        <p14:creationId xmlns:p14="http://schemas.microsoft.com/office/powerpoint/2010/main" val="962161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AAEC66E9-B60B-5C73-AFA5-C4274B78FA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4C64C63-99E4-5361-275C-BF750EC121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1F3A21C0-D0F1-9CE6-E4AF-B2FF34336519}"/>
              </a:ext>
            </a:extLst>
          </p:cNvPr>
          <p:cNvSpPr>
            <a:spLocks noGrp="1" noChangeArrowheads="1"/>
          </p:cNvSpPr>
          <p:nvPr>
            <p:ph type="sldNum" sz="quarter" idx="12"/>
          </p:nvPr>
        </p:nvSpPr>
        <p:spPr>
          <a:ln/>
        </p:spPr>
        <p:txBody>
          <a:bodyPr/>
          <a:lstStyle>
            <a:lvl1pPr>
              <a:defRPr/>
            </a:lvl1pPr>
          </a:lstStyle>
          <a:p>
            <a:pPr>
              <a:defRPr/>
            </a:pPr>
            <a:fld id="{5245CD5F-2FF3-4FEB-BE3D-5C8A403BF83C}" type="slidenum">
              <a:rPr lang="en-US" altLang="en-US"/>
              <a:pPr>
                <a:defRPr/>
              </a:pPr>
              <a:t>‹#›</a:t>
            </a:fld>
            <a:endParaRPr lang="en-US" altLang="en-US"/>
          </a:p>
        </p:txBody>
      </p:sp>
    </p:spTree>
    <p:extLst>
      <p:ext uri="{BB962C8B-B14F-4D97-AF65-F5344CB8AC3E}">
        <p14:creationId xmlns:p14="http://schemas.microsoft.com/office/powerpoint/2010/main" val="4231450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a:extLst>
              <a:ext uri="{FF2B5EF4-FFF2-40B4-BE49-F238E27FC236}">
                <a16:creationId xmlns:a16="http://schemas.microsoft.com/office/drawing/2014/main" id="{32DF01C8-8DC2-2D06-D18D-16723D2F075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8">
            <a:extLst>
              <a:ext uri="{FF2B5EF4-FFF2-40B4-BE49-F238E27FC236}">
                <a16:creationId xmlns:a16="http://schemas.microsoft.com/office/drawing/2014/main" id="{F8C7AED0-ECE2-69C4-3DC9-159EB46BF2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9">
            <a:extLst>
              <a:ext uri="{FF2B5EF4-FFF2-40B4-BE49-F238E27FC236}">
                <a16:creationId xmlns:a16="http://schemas.microsoft.com/office/drawing/2014/main" id="{B588FFF8-4DC5-7A25-756A-4272EBC66589}"/>
              </a:ext>
            </a:extLst>
          </p:cNvPr>
          <p:cNvSpPr>
            <a:spLocks noGrp="1" noChangeArrowheads="1"/>
          </p:cNvSpPr>
          <p:nvPr>
            <p:ph type="sldNum" sz="quarter" idx="12"/>
          </p:nvPr>
        </p:nvSpPr>
        <p:spPr>
          <a:ln/>
        </p:spPr>
        <p:txBody>
          <a:bodyPr/>
          <a:lstStyle>
            <a:lvl1pPr>
              <a:defRPr/>
            </a:lvl1pPr>
          </a:lstStyle>
          <a:p>
            <a:pPr>
              <a:defRPr/>
            </a:pPr>
            <a:fld id="{8A64579B-EA55-4A43-A178-F4ED1FC74695}" type="slidenum">
              <a:rPr lang="en-US" altLang="en-US"/>
              <a:pPr>
                <a:defRPr/>
              </a:pPr>
              <a:t>‹#›</a:t>
            </a:fld>
            <a:endParaRPr lang="en-US" altLang="en-US"/>
          </a:p>
        </p:txBody>
      </p:sp>
    </p:spTree>
    <p:extLst>
      <p:ext uri="{BB962C8B-B14F-4D97-AF65-F5344CB8AC3E}">
        <p14:creationId xmlns:p14="http://schemas.microsoft.com/office/powerpoint/2010/main" val="1614384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a:extLst>
              <a:ext uri="{FF2B5EF4-FFF2-40B4-BE49-F238E27FC236}">
                <a16:creationId xmlns:a16="http://schemas.microsoft.com/office/drawing/2014/main" id="{164ABFD8-75CB-F889-ECF6-560CDF7A7E5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83E95D9-299B-F964-85A7-D1B1353958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CF0A5CB5-BD55-D8F5-1CC8-5559D61CB027}"/>
              </a:ext>
            </a:extLst>
          </p:cNvPr>
          <p:cNvSpPr>
            <a:spLocks noGrp="1" noChangeArrowheads="1"/>
          </p:cNvSpPr>
          <p:nvPr>
            <p:ph type="sldNum" sz="quarter" idx="12"/>
          </p:nvPr>
        </p:nvSpPr>
        <p:spPr>
          <a:ln/>
        </p:spPr>
        <p:txBody>
          <a:bodyPr/>
          <a:lstStyle>
            <a:lvl1pPr>
              <a:defRPr/>
            </a:lvl1pPr>
          </a:lstStyle>
          <a:p>
            <a:pPr>
              <a:defRPr/>
            </a:pPr>
            <a:fld id="{AF2C75B8-FC0D-4BDA-8D36-879DFF0F9959}" type="slidenum">
              <a:rPr lang="en-US" altLang="en-US"/>
              <a:pPr>
                <a:defRPr/>
              </a:pPr>
              <a:t>‹#›</a:t>
            </a:fld>
            <a:endParaRPr lang="en-US" altLang="en-US"/>
          </a:p>
        </p:txBody>
      </p:sp>
    </p:spTree>
    <p:extLst>
      <p:ext uri="{BB962C8B-B14F-4D97-AF65-F5344CB8AC3E}">
        <p14:creationId xmlns:p14="http://schemas.microsoft.com/office/powerpoint/2010/main" val="2365633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934AB1E4-FC74-438A-5749-28F1758D141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8">
            <a:extLst>
              <a:ext uri="{FF2B5EF4-FFF2-40B4-BE49-F238E27FC236}">
                <a16:creationId xmlns:a16="http://schemas.microsoft.com/office/drawing/2014/main" id="{04174B65-1458-3B6C-AEA1-8B666C956F0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9">
            <a:extLst>
              <a:ext uri="{FF2B5EF4-FFF2-40B4-BE49-F238E27FC236}">
                <a16:creationId xmlns:a16="http://schemas.microsoft.com/office/drawing/2014/main" id="{D4B2A209-47F5-635E-2996-0CB4D5117E55}"/>
              </a:ext>
            </a:extLst>
          </p:cNvPr>
          <p:cNvSpPr>
            <a:spLocks noGrp="1" noChangeArrowheads="1"/>
          </p:cNvSpPr>
          <p:nvPr>
            <p:ph type="sldNum" sz="quarter" idx="12"/>
          </p:nvPr>
        </p:nvSpPr>
        <p:spPr>
          <a:ln/>
        </p:spPr>
        <p:txBody>
          <a:bodyPr/>
          <a:lstStyle>
            <a:lvl1pPr>
              <a:defRPr/>
            </a:lvl1pPr>
          </a:lstStyle>
          <a:p>
            <a:pPr>
              <a:defRPr/>
            </a:pPr>
            <a:fld id="{76F10381-585E-49B0-9354-1C52F52F155A}" type="slidenum">
              <a:rPr lang="en-US" altLang="en-US"/>
              <a:pPr>
                <a:defRPr/>
              </a:pPr>
              <a:t>‹#›</a:t>
            </a:fld>
            <a:endParaRPr lang="en-US" altLang="en-US"/>
          </a:p>
        </p:txBody>
      </p:sp>
    </p:spTree>
    <p:extLst>
      <p:ext uri="{BB962C8B-B14F-4D97-AF65-F5344CB8AC3E}">
        <p14:creationId xmlns:p14="http://schemas.microsoft.com/office/powerpoint/2010/main" val="4223184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a:extLst>
              <a:ext uri="{FF2B5EF4-FFF2-40B4-BE49-F238E27FC236}">
                <a16:creationId xmlns:a16="http://schemas.microsoft.com/office/drawing/2014/main" id="{DC15D725-FE35-4AAE-BF60-E454672E947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A66E72B-A471-6A88-9396-35A9C28DD0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5C942A7A-47C6-2C5D-6DDE-98A1D27E5B41}"/>
              </a:ext>
            </a:extLst>
          </p:cNvPr>
          <p:cNvSpPr>
            <a:spLocks noGrp="1" noChangeArrowheads="1"/>
          </p:cNvSpPr>
          <p:nvPr>
            <p:ph type="sldNum" sz="quarter" idx="12"/>
          </p:nvPr>
        </p:nvSpPr>
        <p:spPr>
          <a:ln/>
        </p:spPr>
        <p:txBody>
          <a:bodyPr/>
          <a:lstStyle>
            <a:lvl1pPr>
              <a:defRPr/>
            </a:lvl1pPr>
          </a:lstStyle>
          <a:p>
            <a:pPr>
              <a:defRPr/>
            </a:pPr>
            <a:fld id="{D41508B1-7028-431B-879E-4C843BA25DC9}" type="slidenum">
              <a:rPr lang="en-US" altLang="en-US"/>
              <a:pPr>
                <a:defRPr/>
              </a:pPr>
              <a:t>‹#›</a:t>
            </a:fld>
            <a:endParaRPr lang="en-US" altLang="en-US"/>
          </a:p>
        </p:txBody>
      </p:sp>
    </p:spTree>
    <p:extLst>
      <p:ext uri="{BB962C8B-B14F-4D97-AF65-F5344CB8AC3E}">
        <p14:creationId xmlns:p14="http://schemas.microsoft.com/office/powerpoint/2010/main" val="1741930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a:extLst>
              <a:ext uri="{FF2B5EF4-FFF2-40B4-BE49-F238E27FC236}">
                <a16:creationId xmlns:a16="http://schemas.microsoft.com/office/drawing/2014/main" id="{C3CBFB98-0A50-41D1-3355-9AB35ACE791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A0BB085-8956-6362-2FA7-A29BDC939F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9">
            <a:extLst>
              <a:ext uri="{FF2B5EF4-FFF2-40B4-BE49-F238E27FC236}">
                <a16:creationId xmlns:a16="http://schemas.microsoft.com/office/drawing/2014/main" id="{BE3DA193-8E46-D459-0134-C82776C5EF79}"/>
              </a:ext>
            </a:extLst>
          </p:cNvPr>
          <p:cNvSpPr>
            <a:spLocks noGrp="1" noChangeArrowheads="1"/>
          </p:cNvSpPr>
          <p:nvPr>
            <p:ph type="sldNum" sz="quarter" idx="12"/>
          </p:nvPr>
        </p:nvSpPr>
        <p:spPr>
          <a:ln/>
        </p:spPr>
        <p:txBody>
          <a:bodyPr/>
          <a:lstStyle>
            <a:lvl1pPr>
              <a:defRPr/>
            </a:lvl1pPr>
          </a:lstStyle>
          <a:p>
            <a:pPr>
              <a:defRPr/>
            </a:pPr>
            <a:fld id="{CE660D85-23E9-44AC-81C1-174FEE807886}" type="slidenum">
              <a:rPr lang="en-US" altLang="en-US"/>
              <a:pPr>
                <a:defRPr/>
              </a:pPr>
              <a:t>‹#›</a:t>
            </a:fld>
            <a:endParaRPr lang="en-US" altLang="en-US"/>
          </a:p>
        </p:txBody>
      </p:sp>
    </p:spTree>
    <p:extLst>
      <p:ext uri="{BB962C8B-B14F-4D97-AF65-F5344CB8AC3E}">
        <p14:creationId xmlns:p14="http://schemas.microsoft.com/office/powerpoint/2010/main" val="4081385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026" name="Group 10">
            <a:extLst>
              <a:ext uri="{FF2B5EF4-FFF2-40B4-BE49-F238E27FC236}">
                <a16:creationId xmlns:a16="http://schemas.microsoft.com/office/drawing/2014/main" id="{17605BD8-7559-2847-CF96-387E85B192F2}"/>
              </a:ext>
            </a:extLst>
          </p:cNvPr>
          <p:cNvGrpSpPr>
            <a:grpSpLocks/>
          </p:cNvGrpSpPr>
          <p:nvPr/>
        </p:nvGrpSpPr>
        <p:grpSpPr bwMode="auto">
          <a:xfrm>
            <a:off x="0" y="1588"/>
            <a:ext cx="9132888" cy="6845300"/>
            <a:chOff x="0" y="1"/>
            <a:chExt cx="5753" cy="4312"/>
          </a:xfrm>
        </p:grpSpPr>
        <p:sp>
          <p:nvSpPr>
            <p:cNvPr id="2051" name="Freeform 3">
              <a:extLst>
                <a:ext uri="{FF2B5EF4-FFF2-40B4-BE49-F238E27FC236}">
                  <a16:creationId xmlns:a16="http://schemas.microsoft.com/office/drawing/2014/main" id="{26047C61-1E4E-CAC3-1E71-2B5E270CC425}"/>
                </a:ext>
              </a:extLst>
            </p:cNvPr>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eaLnBrk="1" hangingPunct="1">
                <a:defRPr/>
              </a:pPr>
              <a:endParaRPr lang="en-US"/>
            </a:p>
          </p:txBody>
        </p:sp>
        <p:sp>
          <p:nvSpPr>
            <p:cNvPr id="1033" name="Arc 4">
              <a:extLst>
                <a:ext uri="{FF2B5EF4-FFF2-40B4-BE49-F238E27FC236}">
                  <a16:creationId xmlns:a16="http://schemas.microsoft.com/office/drawing/2014/main" id="{D5F25589-DB7C-FC8D-64E2-185E4165E358}"/>
                </a:ext>
              </a:extLst>
            </p:cNvPr>
            <p:cNvSpPr>
              <a:spLocks/>
            </p:cNvSpPr>
            <p:nvPr/>
          </p:nvSpPr>
          <p:spPr bwMode="auto">
            <a:xfrm>
              <a:off x="0" y="1"/>
              <a:ext cx="5298" cy="4312"/>
            </a:xfrm>
            <a:custGeom>
              <a:avLst/>
              <a:gdLst>
                <a:gd name="T0" fmla="*/ 0 w 21600"/>
                <a:gd name="T1" fmla="*/ 0 h 21600"/>
                <a:gd name="T2" fmla="*/ 5298 w 21600"/>
                <a:gd name="T3" fmla="*/ 4312 h 21600"/>
                <a:gd name="T4" fmla="*/ 0 w 21600"/>
                <a:gd name="T5" fmla="*/ 4312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grpSp>
      <p:sp>
        <p:nvSpPr>
          <p:cNvPr id="2053" name="Rectangle 5">
            <a:extLst>
              <a:ext uri="{FF2B5EF4-FFF2-40B4-BE49-F238E27FC236}">
                <a16:creationId xmlns:a16="http://schemas.microsoft.com/office/drawing/2014/main" id="{C93D3FB7-67D9-7260-4C84-CDB3A01F73F1}"/>
              </a:ext>
            </a:extLst>
          </p:cNvPr>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t>Click to edit Master title style</a:t>
            </a:r>
          </a:p>
        </p:txBody>
      </p:sp>
      <p:sp>
        <p:nvSpPr>
          <p:cNvPr id="2055" name="Rectangle 7">
            <a:extLst>
              <a:ext uri="{FF2B5EF4-FFF2-40B4-BE49-F238E27FC236}">
                <a16:creationId xmlns:a16="http://schemas.microsoft.com/office/drawing/2014/main" id="{CC69BF8E-D591-32FA-1CB9-2F3F47737A36}"/>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eaLnBrk="1" hangingPunct="1">
              <a:defRPr sz="1400"/>
            </a:lvl1pPr>
          </a:lstStyle>
          <a:p>
            <a:pPr>
              <a:defRPr/>
            </a:pPr>
            <a:endParaRPr lang="en-US"/>
          </a:p>
        </p:txBody>
      </p:sp>
      <p:sp>
        <p:nvSpPr>
          <p:cNvPr id="2056" name="Rectangle 8">
            <a:extLst>
              <a:ext uri="{FF2B5EF4-FFF2-40B4-BE49-F238E27FC236}">
                <a16:creationId xmlns:a16="http://schemas.microsoft.com/office/drawing/2014/main" id="{B6FD04E4-7150-6D04-2BC9-1D0225E9038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eaLnBrk="1" hangingPunct="1">
              <a:defRPr sz="1400"/>
            </a:lvl1pPr>
          </a:lstStyle>
          <a:p>
            <a:pPr>
              <a:defRPr/>
            </a:pPr>
            <a:endParaRPr lang="en-US"/>
          </a:p>
        </p:txBody>
      </p:sp>
      <p:sp>
        <p:nvSpPr>
          <p:cNvPr id="2057" name="Rectangle 9">
            <a:extLst>
              <a:ext uri="{FF2B5EF4-FFF2-40B4-BE49-F238E27FC236}">
                <a16:creationId xmlns:a16="http://schemas.microsoft.com/office/drawing/2014/main" id="{48E17DB8-596D-2D19-268B-015D751CAE18}"/>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eaLnBrk="1" hangingPunct="1">
              <a:defRPr sz="1400" smtClean="0"/>
            </a:lvl1pPr>
          </a:lstStyle>
          <a:p>
            <a:pPr>
              <a:defRPr/>
            </a:pPr>
            <a:fld id="{ECA7BB39-AA11-4AC0-A1CA-161C5E2B9CC4}" type="slidenum">
              <a:rPr lang="en-US" altLang="en-US"/>
              <a:pPr>
                <a:defRPr/>
              </a:pPr>
              <a:t>‹#›</a:t>
            </a:fld>
            <a:endParaRPr lang="en-US" altLang="en-US"/>
          </a:p>
        </p:txBody>
      </p:sp>
      <p:sp>
        <p:nvSpPr>
          <p:cNvPr id="1031" name="Rectangle 11">
            <a:extLst>
              <a:ext uri="{FF2B5EF4-FFF2-40B4-BE49-F238E27FC236}">
                <a16:creationId xmlns:a16="http://schemas.microsoft.com/office/drawing/2014/main" id="{747DC111-ABDF-7C68-1A1B-A4777E4EBFED}"/>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3872"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p:titleStyle>
    <p:bodyStyle>
      <a:lvl1pPr marL="342900" indent="-342900" algn="l" rtl="0" eaLnBrk="0" fontAlgn="base" hangingPunct="0">
        <a:spcBef>
          <a:spcPct val="20000"/>
        </a:spcBef>
        <a:spcAft>
          <a:spcPct val="0"/>
        </a:spcAft>
        <a:buClr>
          <a:schemeClr val="accent2"/>
        </a:buClr>
        <a:buSzPct val="80000"/>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l"/>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cs typeface="+mn-cs"/>
        </a:defRPr>
      </a:lvl5pPr>
      <a:lvl6pPr marL="2514600" indent="-228600" algn="l" rtl="0" fontAlgn="base">
        <a:spcBef>
          <a:spcPct val="20000"/>
        </a:spcBef>
        <a:spcAft>
          <a:spcPct val="0"/>
        </a:spcAft>
        <a:buClr>
          <a:schemeClr val="accent1"/>
        </a:buClr>
        <a:buChar char="•"/>
        <a:defRPr sz="2000">
          <a:solidFill>
            <a:schemeClr val="tx1"/>
          </a:solidFill>
          <a:latin typeface="+mn-lt"/>
          <a:cs typeface="+mn-cs"/>
        </a:defRPr>
      </a:lvl6pPr>
      <a:lvl7pPr marL="2971800" indent="-228600" algn="l" rtl="0" fontAlgn="base">
        <a:spcBef>
          <a:spcPct val="20000"/>
        </a:spcBef>
        <a:spcAft>
          <a:spcPct val="0"/>
        </a:spcAft>
        <a:buClr>
          <a:schemeClr val="accent1"/>
        </a:buClr>
        <a:buChar char="•"/>
        <a:defRPr sz="2000">
          <a:solidFill>
            <a:schemeClr val="tx1"/>
          </a:solidFill>
          <a:latin typeface="+mn-lt"/>
          <a:cs typeface="+mn-cs"/>
        </a:defRPr>
      </a:lvl7pPr>
      <a:lvl8pPr marL="3429000" indent="-228600" algn="l" rtl="0" fontAlgn="base">
        <a:spcBef>
          <a:spcPct val="20000"/>
        </a:spcBef>
        <a:spcAft>
          <a:spcPct val="0"/>
        </a:spcAft>
        <a:buClr>
          <a:schemeClr val="accent1"/>
        </a:buClr>
        <a:buChar char="•"/>
        <a:defRPr sz="2000">
          <a:solidFill>
            <a:schemeClr val="tx1"/>
          </a:solidFill>
          <a:latin typeface="+mn-lt"/>
          <a:cs typeface="+mn-cs"/>
        </a:defRPr>
      </a:lvl8pPr>
      <a:lvl9pPr marL="3886200" indent="-228600" algn="l" rtl="0" fontAlgn="base">
        <a:spcBef>
          <a:spcPct val="20000"/>
        </a:spcBef>
        <a:spcAft>
          <a:spcPct val="0"/>
        </a:spcAft>
        <a:buClr>
          <a:schemeClr val="accent1"/>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074" name="Picture 1028" descr="illu_diencephalon_">
            <a:extLst>
              <a:ext uri="{FF2B5EF4-FFF2-40B4-BE49-F238E27FC236}">
                <a16:creationId xmlns:a16="http://schemas.microsoft.com/office/drawing/2014/main" id="{E946C683-CC13-DAE4-F71D-5C85EC12C9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465"/>
          <a:stretch>
            <a:fillRect/>
          </a:stretch>
        </p:blipFill>
        <p:spPr bwMode="auto">
          <a:xfrm>
            <a:off x="2133600" y="1333499"/>
            <a:ext cx="4927600"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Rectangle 1026">
            <a:extLst>
              <a:ext uri="{FF2B5EF4-FFF2-40B4-BE49-F238E27FC236}">
                <a16:creationId xmlns:a16="http://schemas.microsoft.com/office/drawing/2014/main" id="{47A0BA07-76A1-A39F-7782-9DB46910B13A}"/>
              </a:ext>
            </a:extLst>
          </p:cNvPr>
          <p:cNvSpPr>
            <a:spLocks noGrp="1" noChangeArrowheads="1"/>
          </p:cNvSpPr>
          <p:nvPr>
            <p:ph type="title" idx="4294967295"/>
          </p:nvPr>
        </p:nvSpPr>
        <p:spPr>
          <a:xfrm>
            <a:off x="1600200" y="152400"/>
            <a:ext cx="5943600" cy="762000"/>
          </a:xfrm>
          <a:solidFill>
            <a:schemeClr val="accent2">
              <a:lumMod val="40000"/>
              <a:lumOff val="60000"/>
            </a:schemeClr>
          </a:solidFill>
          <a:ln>
            <a:solidFill>
              <a:srgbClr val="FF33CC"/>
            </a:solidFill>
          </a:ln>
        </p:spPr>
        <p:txBody>
          <a:bodyPr/>
          <a:lstStyle/>
          <a:p>
            <a:pPr eaLnBrk="1" hangingPunct="1">
              <a:defRPr/>
            </a:pPr>
            <a:r>
              <a:rPr lang="en-US" sz="5400" dirty="0">
                <a:solidFill>
                  <a:schemeClr val="bg2"/>
                </a:solidFill>
                <a:latin typeface="Arial Rounded MT Bold" pitchFamily="34" charset="0"/>
              </a:rPr>
              <a:t>DIENCEPHALON</a:t>
            </a:r>
          </a:p>
        </p:txBody>
      </p:sp>
      <p:pic>
        <p:nvPicPr>
          <p:cNvPr id="2" name="Diagram 3">
            <a:extLst>
              <a:ext uri="{FF2B5EF4-FFF2-40B4-BE49-F238E27FC236}">
                <a16:creationId xmlns:a16="http://schemas.microsoft.com/office/drawing/2014/main" id="{2CC199B9-A7F9-29A5-4F28-C5918A99018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9" y="4852988"/>
            <a:ext cx="4724401"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9B455529-42E1-6717-1780-9BB4F67F61C8}"/>
              </a:ext>
            </a:extLst>
          </p:cNvPr>
          <p:cNvSpPr>
            <a:spLocks noGrp="1" noChangeArrowheads="1"/>
          </p:cNvSpPr>
          <p:nvPr>
            <p:ph type="title"/>
          </p:nvPr>
        </p:nvSpPr>
        <p:spPr>
          <a:xfrm>
            <a:off x="457200" y="457200"/>
            <a:ext cx="7772400" cy="685800"/>
          </a:xfrm>
        </p:spPr>
        <p:txBody>
          <a:bodyPr/>
          <a:lstStyle/>
          <a:p>
            <a:pPr eaLnBrk="1" hangingPunct="1">
              <a:defRPr/>
            </a:pPr>
            <a:r>
              <a:rPr lang="en-US" sz="4000" dirty="0" err="1">
                <a:solidFill>
                  <a:schemeClr val="bg2"/>
                </a:solidFill>
                <a:latin typeface="Arial Rounded MT Bold" pitchFamily="34" charset="0"/>
              </a:rPr>
              <a:t>Habenular</a:t>
            </a:r>
            <a:r>
              <a:rPr lang="en-US" sz="4000" dirty="0">
                <a:solidFill>
                  <a:schemeClr val="bg2"/>
                </a:solidFill>
                <a:latin typeface="Arial Rounded MT Bold" pitchFamily="34" charset="0"/>
              </a:rPr>
              <a:t> nuclei</a:t>
            </a:r>
          </a:p>
        </p:txBody>
      </p:sp>
      <p:sp>
        <p:nvSpPr>
          <p:cNvPr id="12291" name="Rectangle 4">
            <a:extLst>
              <a:ext uri="{FF2B5EF4-FFF2-40B4-BE49-F238E27FC236}">
                <a16:creationId xmlns:a16="http://schemas.microsoft.com/office/drawing/2014/main" id="{9C51A19D-328A-8D73-57C9-55E3C19DFD1F}"/>
              </a:ext>
            </a:extLst>
          </p:cNvPr>
          <p:cNvSpPr>
            <a:spLocks noGrp="1" noChangeArrowheads="1"/>
          </p:cNvSpPr>
          <p:nvPr>
            <p:ph type="body" sz="half" idx="1"/>
          </p:nvPr>
        </p:nvSpPr>
        <p:spPr>
          <a:xfrm>
            <a:off x="381000" y="1295400"/>
            <a:ext cx="4572000" cy="4800600"/>
          </a:xfrm>
        </p:spPr>
        <p:txBody>
          <a:bodyPr/>
          <a:lstStyle/>
          <a:p>
            <a:pPr eaLnBrk="1" hangingPunct="1">
              <a:buClr>
                <a:schemeClr val="bg2"/>
              </a:buClr>
            </a:pPr>
            <a:r>
              <a:rPr lang="en-US" altLang="en-US">
                <a:solidFill>
                  <a:schemeClr val="bg2"/>
                </a:solidFill>
              </a:rPr>
              <a:t>Located in </a:t>
            </a:r>
            <a:r>
              <a:rPr lang="en-US" altLang="en-US">
                <a:solidFill>
                  <a:srgbClr val="C00000"/>
                </a:solidFill>
              </a:rPr>
              <a:t>habenular triangle</a:t>
            </a:r>
            <a:r>
              <a:rPr lang="en-US" altLang="en-US">
                <a:solidFill>
                  <a:srgbClr val="FF00FF"/>
                </a:solidFill>
              </a:rPr>
              <a:t> </a:t>
            </a:r>
            <a:r>
              <a:rPr lang="en-US" altLang="en-US">
                <a:solidFill>
                  <a:schemeClr val="bg2"/>
                </a:solidFill>
              </a:rPr>
              <a:t>(area in the posterior part of the diencephalon, just anterior to pineal gland)</a:t>
            </a:r>
          </a:p>
          <a:p>
            <a:pPr eaLnBrk="1" hangingPunct="1">
              <a:buClr>
                <a:schemeClr val="bg2"/>
              </a:buClr>
            </a:pPr>
            <a:r>
              <a:rPr lang="en-US" altLang="en-US">
                <a:solidFill>
                  <a:schemeClr val="bg2"/>
                </a:solidFill>
              </a:rPr>
              <a:t>Have connections with </a:t>
            </a:r>
            <a:r>
              <a:rPr lang="en-US" altLang="en-US">
                <a:solidFill>
                  <a:srgbClr val="C00000"/>
                </a:solidFill>
              </a:rPr>
              <a:t>limbic system</a:t>
            </a:r>
          </a:p>
          <a:p>
            <a:pPr marL="342900" lvl="1" indent="-342900" eaLnBrk="1" hangingPunct="1">
              <a:buClr>
                <a:schemeClr val="bg2"/>
              </a:buClr>
              <a:buSzPct val="80000"/>
              <a:buFont typeface="Wingdings" panose="05000000000000000000" pitchFamily="2" charset="2"/>
              <a:buChar char="l"/>
            </a:pPr>
            <a:r>
              <a:rPr lang="en-US" altLang="en-US" sz="3200">
                <a:solidFill>
                  <a:schemeClr val="bg2"/>
                </a:solidFill>
              </a:rPr>
              <a:t>Serves autonomic function and emotional drives</a:t>
            </a:r>
          </a:p>
          <a:p>
            <a:pPr eaLnBrk="1" hangingPunct="1">
              <a:buClr>
                <a:srgbClr val="FFFF00"/>
              </a:buClr>
            </a:pPr>
            <a:endParaRPr lang="en-US" altLang="en-US">
              <a:solidFill>
                <a:srgbClr val="FF00FF"/>
              </a:solidFill>
            </a:endParaRPr>
          </a:p>
        </p:txBody>
      </p:sp>
      <p:pic>
        <p:nvPicPr>
          <p:cNvPr id="12292" name="Picture 10" descr="C:\Documents and Settings\Free User\My Documents\My Pictures\Picture1dd.jpg">
            <a:extLst>
              <a:ext uri="{FF2B5EF4-FFF2-40B4-BE49-F238E27FC236}">
                <a16:creationId xmlns:a16="http://schemas.microsoft.com/office/drawing/2014/main" id="{E5CF3867-3CF0-7C2A-AF0F-2275F74A82B0}"/>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599" r="1633"/>
          <a:stretch>
            <a:fillRect/>
          </a:stretch>
        </p:blipFill>
        <p:spPr>
          <a:xfrm>
            <a:off x="5029200" y="1752600"/>
            <a:ext cx="3810000" cy="3733800"/>
          </a:xfrm>
          <a:noFill/>
        </p:spPr>
      </p:pic>
      <p:cxnSp>
        <p:nvCxnSpPr>
          <p:cNvPr id="12293" name="Straight Arrow Connector 8">
            <a:extLst>
              <a:ext uri="{FF2B5EF4-FFF2-40B4-BE49-F238E27FC236}">
                <a16:creationId xmlns:a16="http://schemas.microsoft.com/office/drawing/2014/main" id="{131827CC-4F22-FFF4-1298-F79484464FBB}"/>
              </a:ext>
            </a:extLst>
          </p:cNvPr>
          <p:cNvCxnSpPr>
            <a:cxnSpLocks noChangeShapeType="1"/>
          </p:cNvCxnSpPr>
          <p:nvPr/>
        </p:nvCxnSpPr>
        <p:spPr bwMode="auto">
          <a:xfrm rot="16200000" flipH="1">
            <a:off x="5372100" y="1409700"/>
            <a:ext cx="2590800" cy="22098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2294" name="Freeform 6">
            <a:extLst>
              <a:ext uri="{FF2B5EF4-FFF2-40B4-BE49-F238E27FC236}">
                <a16:creationId xmlns:a16="http://schemas.microsoft.com/office/drawing/2014/main" id="{E4140F2A-8E46-0E93-FB5D-02F950AD915B}"/>
              </a:ext>
            </a:extLst>
          </p:cNvPr>
          <p:cNvSpPr>
            <a:spLocks noChangeArrowheads="1"/>
          </p:cNvSpPr>
          <p:nvPr/>
        </p:nvSpPr>
        <p:spPr bwMode="auto">
          <a:xfrm>
            <a:off x="7805738" y="3616325"/>
            <a:ext cx="560387" cy="341313"/>
          </a:xfrm>
          <a:custGeom>
            <a:avLst/>
            <a:gdLst>
              <a:gd name="T0" fmla="*/ 0 w 559789"/>
              <a:gd name="T1" fmla="*/ 54610 h 341194"/>
              <a:gd name="T2" fmla="*/ 13663 w 559789"/>
              <a:gd name="T3" fmla="*/ 95567 h 341194"/>
              <a:gd name="T4" fmla="*/ 95637 w 559789"/>
              <a:gd name="T5" fmla="*/ 136525 h 341194"/>
              <a:gd name="T6" fmla="*/ 122961 w 559789"/>
              <a:gd name="T7" fmla="*/ 95567 h 341194"/>
              <a:gd name="T8" fmla="*/ 163949 w 559789"/>
              <a:gd name="T9" fmla="*/ 81915 h 341194"/>
              <a:gd name="T10" fmla="*/ 218598 w 559789"/>
              <a:gd name="T11" fmla="*/ 0 h 341194"/>
              <a:gd name="T12" fmla="*/ 341558 w 559789"/>
              <a:gd name="T13" fmla="*/ 13652 h 341194"/>
              <a:gd name="T14" fmla="*/ 382546 w 559789"/>
              <a:gd name="T15" fmla="*/ 54610 h 341194"/>
              <a:gd name="T16" fmla="*/ 423533 w 559789"/>
              <a:gd name="T17" fmla="*/ 81915 h 341194"/>
              <a:gd name="T18" fmla="*/ 505507 w 559789"/>
              <a:gd name="T19" fmla="*/ 95567 h 341194"/>
              <a:gd name="T20" fmla="*/ 546494 w 559789"/>
              <a:gd name="T21" fmla="*/ 122873 h 341194"/>
              <a:gd name="T22" fmla="*/ 491845 w 559789"/>
              <a:gd name="T23" fmla="*/ 191135 h 341194"/>
              <a:gd name="T24" fmla="*/ 437196 w 559789"/>
              <a:gd name="T25" fmla="*/ 273050 h 341194"/>
              <a:gd name="T26" fmla="*/ 423533 w 559789"/>
              <a:gd name="T27" fmla="*/ 314007 h 341194"/>
              <a:gd name="T28" fmla="*/ 355221 w 559789"/>
              <a:gd name="T29" fmla="*/ 327660 h 341194"/>
              <a:gd name="T30" fmla="*/ 314234 w 559789"/>
              <a:gd name="T31" fmla="*/ 341313 h 341194"/>
              <a:gd name="T32" fmla="*/ 177611 w 559789"/>
              <a:gd name="T33" fmla="*/ 314007 h 341194"/>
              <a:gd name="T34" fmla="*/ 95637 w 559789"/>
              <a:gd name="T35" fmla="*/ 273050 h 341194"/>
              <a:gd name="T36" fmla="*/ 54649 w 559789"/>
              <a:gd name="T37" fmla="*/ 300355 h 3411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9789"/>
              <a:gd name="T58" fmla="*/ 0 h 341194"/>
              <a:gd name="T59" fmla="*/ 559789 w 559789"/>
              <a:gd name="T60" fmla="*/ 341194 h 3411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9789" h="341194">
                <a:moveTo>
                  <a:pt x="0" y="54591"/>
                </a:moveTo>
                <a:cubicBezTo>
                  <a:pt x="4549" y="68239"/>
                  <a:pt x="4661" y="84300"/>
                  <a:pt x="13648" y="95534"/>
                </a:cubicBezTo>
                <a:cubicBezTo>
                  <a:pt x="32891" y="119588"/>
                  <a:pt x="68561" y="127486"/>
                  <a:pt x="95535" y="136477"/>
                </a:cubicBezTo>
                <a:cubicBezTo>
                  <a:pt x="104633" y="122829"/>
                  <a:pt x="110022" y="105780"/>
                  <a:pt x="122830" y="95534"/>
                </a:cubicBezTo>
                <a:cubicBezTo>
                  <a:pt x="134064" y="86547"/>
                  <a:pt x="153601" y="92059"/>
                  <a:pt x="163774" y="81886"/>
                </a:cubicBezTo>
                <a:cubicBezTo>
                  <a:pt x="186971" y="58690"/>
                  <a:pt x="218365" y="0"/>
                  <a:pt x="218365" y="0"/>
                </a:cubicBezTo>
                <a:cubicBezTo>
                  <a:pt x="259308" y="4549"/>
                  <a:pt x="302113" y="620"/>
                  <a:pt x="341194" y="13647"/>
                </a:cubicBezTo>
                <a:cubicBezTo>
                  <a:pt x="359505" y="19751"/>
                  <a:pt x="367310" y="42235"/>
                  <a:pt x="382138" y="54591"/>
                </a:cubicBezTo>
                <a:cubicBezTo>
                  <a:pt x="394739" y="65092"/>
                  <a:pt x="407520" y="76699"/>
                  <a:pt x="423081" y="81886"/>
                </a:cubicBezTo>
                <a:cubicBezTo>
                  <a:pt x="449333" y="90637"/>
                  <a:pt x="477672" y="90985"/>
                  <a:pt x="504968" y="95534"/>
                </a:cubicBezTo>
                <a:cubicBezTo>
                  <a:pt x="518616" y="104633"/>
                  <a:pt x="539819" y="107601"/>
                  <a:pt x="545911" y="122830"/>
                </a:cubicBezTo>
                <a:cubicBezTo>
                  <a:pt x="559789" y="157525"/>
                  <a:pt x="506935" y="180658"/>
                  <a:pt x="491320" y="191068"/>
                </a:cubicBezTo>
                <a:cubicBezTo>
                  <a:pt x="473123" y="218364"/>
                  <a:pt x="447103" y="241833"/>
                  <a:pt x="436729" y="272955"/>
                </a:cubicBezTo>
                <a:cubicBezTo>
                  <a:pt x="432180" y="286603"/>
                  <a:pt x="435051" y="305918"/>
                  <a:pt x="423081" y="313898"/>
                </a:cubicBezTo>
                <a:cubicBezTo>
                  <a:pt x="403780" y="326765"/>
                  <a:pt x="377346" y="321920"/>
                  <a:pt x="354842" y="327546"/>
                </a:cubicBezTo>
                <a:cubicBezTo>
                  <a:pt x="340886" y="331035"/>
                  <a:pt x="327547" y="336645"/>
                  <a:pt x="313899" y="341194"/>
                </a:cubicBezTo>
                <a:cubicBezTo>
                  <a:pt x="278691" y="336164"/>
                  <a:pt x="215534" y="332954"/>
                  <a:pt x="177421" y="313898"/>
                </a:cubicBezTo>
                <a:cubicBezTo>
                  <a:pt x="71591" y="260984"/>
                  <a:pt x="198450" y="307261"/>
                  <a:pt x="95535" y="272955"/>
                </a:cubicBezTo>
                <a:cubicBezTo>
                  <a:pt x="50275" y="288042"/>
                  <a:pt x="54591" y="272217"/>
                  <a:pt x="54591" y="300250"/>
                </a:cubicBezTo>
              </a:path>
            </a:pathLst>
          </a:cu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571500"/>
          </a:xfrm>
        </p:spPr>
        <p:txBody>
          <a:bodyPr/>
          <a:lstStyle/>
          <a:p>
            <a:pPr eaLnBrk="1" hangingPunct="1"/>
            <a:r>
              <a:rPr lang="en-GB" altLang="sr-Latn-RS" sz="3200" b="1" dirty="0">
                <a:solidFill>
                  <a:srgbClr val="C00000"/>
                </a:solidFill>
              </a:rPr>
              <a:t>Some of connections of diencephalon</a:t>
            </a:r>
            <a:endParaRPr lang="sr-Latn-CS" altLang="sr-Latn-RS" sz="3200" b="1" dirty="0">
              <a:solidFill>
                <a:srgbClr val="C00000"/>
              </a:solidFill>
            </a:endParaRPr>
          </a:p>
        </p:txBody>
      </p:sp>
      <p:sp>
        <p:nvSpPr>
          <p:cNvPr id="36867" name="Rectangle 3"/>
          <p:cNvSpPr>
            <a:spLocks noGrp="1" noChangeArrowheads="1"/>
          </p:cNvSpPr>
          <p:nvPr>
            <p:ph type="body" idx="1"/>
          </p:nvPr>
        </p:nvSpPr>
        <p:spPr>
          <a:xfrm>
            <a:off x="76200" y="762000"/>
            <a:ext cx="8991600" cy="5953125"/>
          </a:xfrm>
        </p:spPr>
        <p:txBody>
          <a:bodyPr/>
          <a:lstStyle/>
          <a:p>
            <a:pPr eaLnBrk="1" hangingPunct="1"/>
            <a:r>
              <a:rPr lang="en-GB" altLang="sr-Latn-RS" sz="2000" b="1" dirty="0">
                <a:solidFill>
                  <a:srgbClr val="000000"/>
                </a:solidFill>
              </a:rPr>
              <a:t>Thalamic radiation (</a:t>
            </a:r>
            <a:r>
              <a:rPr lang="sr-Latn-CS" altLang="sr-Latn-RS" sz="2000" b="1" dirty="0" err="1">
                <a:solidFill>
                  <a:srgbClr val="000000"/>
                </a:solidFill>
              </a:rPr>
              <a:t>Pedunculi</a:t>
            </a:r>
            <a:r>
              <a:rPr lang="sr-Latn-CS" altLang="sr-Latn-RS" sz="2000" b="1" dirty="0">
                <a:solidFill>
                  <a:srgbClr val="000000"/>
                </a:solidFill>
              </a:rPr>
              <a:t> </a:t>
            </a:r>
            <a:r>
              <a:rPr lang="sr-Latn-CS" altLang="sr-Latn-RS" sz="2000" b="1" dirty="0" err="1">
                <a:solidFill>
                  <a:srgbClr val="000000"/>
                </a:solidFill>
              </a:rPr>
              <a:t>thalami</a:t>
            </a:r>
            <a:r>
              <a:rPr lang="sr-Latn-CS" altLang="sr-Latn-RS" sz="2000" b="1" dirty="0">
                <a:solidFill>
                  <a:srgbClr val="000000"/>
                </a:solidFill>
              </a:rPr>
              <a:t> </a:t>
            </a:r>
            <a:r>
              <a:rPr lang="en-GB" altLang="sr-Latn-RS" sz="2000" b="1" dirty="0">
                <a:solidFill>
                  <a:srgbClr val="000000"/>
                </a:solidFill>
              </a:rPr>
              <a:t>)– connects </a:t>
            </a:r>
            <a:r>
              <a:rPr lang="en-GB" altLang="sr-Latn-RS" sz="2000" dirty="0">
                <a:solidFill>
                  <a:srgbClr val="000000"/>
                </a:solidFill>
              </a:rPr>
              <a:t>nuclei of thalamus with cerebral cortex</a:t>
            </a:r>
            <a:br>
              <a:rPr lang="en-GB" altLang="sr-Latn-RS" sz="2000" b="1" dirty="0">
                <a:solidFill>
                  <a:srgbClr val="000000"/>
                </a:solidFill>
              </a:rPr>
            </a:br>
            <a:r>
              <a:rPr lang="sr-Latn-CS" altLang="sr-Latn-RS" sz="2000" b="1" dirty="0" err="1">
                <a:solidFill>
                  <a:srgbClr val="000000"/>
                </a:solidFill>
              </a:rPr>
              <a:t>anterior</a:t>
            </a:r>
            <a:r>
              <a:rPr lang="sr-Latn-CS" altLang="sr-Latn-RS" sz="2000" dirty="0">
                <a:solidFill>
                  <a:srgbClr val="000000"/>
                </a:solidFill>
              </a:rPr>
              <a:t>-</a:t>
            </a:r>
            <a:r>
              <a:rPr lang="sr-Cyrl-RS" altLang="sr-Latn-RS" sz="2000" dirty="0">
                <a:solidFill>
                  <a:srgbClr val="000000"/>
                </a:solidFill>
              </a:rPr>
              <a:t> </a:t>
            </a:r>
            <a:r>
              <a:rPr lang="en-GB" altLang="sr-Latn-RS" sz="2000" dirty="0">
                <a:solidFill>
                  <a:srgbClr val="000000"/>
                </a:solidFill>
              </a:rPr>
              <a:t>connects anterior thalamic nuclei and mediodorsal nucleus of thalamus</a:t>
            </a:r>
            <a:br>
              <a:rPr lang="en-GB" altLang="sr-Latn-RS" sz="2000" dirty="0">
                <a:solidFill>
                  <a:srgbClr val="000000"/>
                </a:solidFill>
              </a:rPr>
            </a:br>
            <a:r>
              <a:rPr lang="en-GB" altLang="sr-Latn-RS" sz="2000" dirty="0">
                <a:solidFill>
                  <a:srgbClr val="000000"/>
                </a:solidFill>
              </a:rPr>
              <a:t>                 with prefrontal cortex</a:t>
            </a:r>
            <a:br>
              <a:rPr lang="en-GB" altLang="sr-Latn-RS" sz="2000" dirty="0">
                <a:solidFill>
                  <a:srgbClr val="000000"/>
                </a:solidFill>
              </a:rPr>
            </a:br>
            <a:r>
              <a:rPr lang="sr-Latn-CS" altLang="sr-Latn-RS" sz="2000" b="1" dirty="0" err="1">
                <a:solidFill>
                  <a:srgbClr val="000000"/>
                </a:solidFill>
              </a:rPr>
              <a:t>superior</a:t>
            </a:r>
            <a:r>
              <a:rPr lang="sr-Cyrl-RS" altLang="sr-Latn-RS" sz="2000" dirty="0">
                <a:solidFill>
                  <a:srgbClr val="000000"/>
                </a:solidFill>
              </a:rPr>
              <a:t> – </a:t>
            </a:r>
            <a:r>
              <a:rPr lang="en-GB" altLang="sr-Latn-RS" sz="2000" dirty="0">
                <a:solidFill>
                  <a:srgbClr val="000000"/>
                </a:solidFill>
              </a:rPr>
              <a:t>connects ventral nuclei with frontoparietal cortex</a:t>
            </a:r>
            <a:br>
              <a:rPr lang="en-GB" altLang="sr-Latn-RS" sz="2000" dirty="0">
                <a:solidFill>
                  <a:srgbClr val="000000"/>
                </a:solidFill>
              </a:rPr>
            </a:br>
            <a:r>
              <a:rPr lang="sr-Latn-CS" altLang="sr-Latn-RS" sz="2000" b="1" dirty="0" err="1">
                <a:solidFill>
                  <a:srgbClr val="000000"/>
                </a:solidFill>
              </a:rPr>
              <a:t>inferior</a:t>
            </a:r>
            <a:r>
              <a:rPr lang="sr-Cyrl-RS" altLang="sr-Latn-RS" sz="2000" b="1" dirty="0">
                <a:solidFill>
                  <a:srgbClr val="000000"/>
                </a:solidFill>
              </a:rPr>
              <a:t> </a:t>
            </a:r>
            <a:r>
              <a:rPr lang="sr-Cyrl-RS" altLang="sr-Latn-RS" sz="2000" dirty="0">
                <a:solidFill>
                  <a:srgbClr val="000000"/>
                </a:solidFill>
              </a:rPr>
              <a:t>– </a:t>
            </a:r>
            <a:r>
              <a:rPr lang="en-GB" altLang="sr-Latn-RS" sz="2000" dirty="0">
                <a:solidFill>
                  <a:srgbClr val="000000"/>
                </a:solidFill>
              </a:rPr>
              <a:t>connects primary acoustic </a:t>
            </a:r>
            <a:r>
              <a:rPr lang="en-GB" altLang="sr-Latn-RS" sz="2000" dirty="0" err="1">
                <a:solidFill>
                  <a:srgbClr val="000000"/>
                </a:solidFill>
              </a:rPr>
              <a:t>centers</a:t>
            </a:r>
            <a:r>
              <a:rPr lang="en-GB" altLang="sr-Latn-RS" sz="2000" dirty="0">
                <a:solidFill>
                  <a:srgbClr val="000000"/>
                </a:solidFill>
              </a:rPr>
              <a:t> of diencephalon with auditory</a:t>
            </a:r>
            <a:br>
              <a:rPr lang="en-GB" altLang="sr-Latn-RS" sz="2000" dirty="0">
                <a:solidFill>
                  <a:srgbClr val="000000"/>
                </a:solidFill>
              </a:rPr>
            </a:br>
            <a:r>
              <a:rPr lang="en-GB" altLang="sr-Latn-RS" sz="2000" dirty="0">
                <a:solidFill>
                  <a:srgbClr val="000000"/>
                </a:solidFill>
              </a:rPr>
              <a:t>                 cortex - </a:t>
            </a:r>
            <a:r>
              <a:rPr lang="sr-Latn-RS" altLang="sr-Latn-RS" sz="2000" dirty="0" err="1">
                <a:solidFill>
                  <a:srgbClr val="000000"/>
                </a:solidFill>
              </a:rPr>
              <a:t>radiatio</a:t>
            </a:r>
            <a:r>
              <a:rPr lang="sr-Latn-RS" altLang="sr-Latn-RS" sz="2000" dirty="0">
                <a:solidFill>
                  <a:srgbClr val="000000"/>
                </a:solidFill>
              </a:rPr>
              <a:t> </a:t>
            </a:r>
            <a:r>
              <a:rPr lang="sr-Latn-RS" altLang="sr-Latn-RS" sz="2000" dirty="0" err="1">
                <a:solidFill>
                  <a:srgbClr val="000000"/>
                </a:solidFill>
              </a:rPr>
              <a:t>acustica</a:t>
            </a:r>
            <a:r>
              <a:rPr lang="sr-Latn-CS" altLang="sr-Latn-RS" sz="2000" dirty="0">
                <a:solidFill>
                  <a:srgbClr val="000000"/>
                </a:solidFill>
              </a:rPr>
              <a:t>, </a:t>
            </a:r>
            <a:br>
              <a:rPr lang="en-GB" altLang="sr-Latn-RS" sz="2000" dirty="0">
                <a:solidFill>
                  <a:srgbClr val="000000"/>
                </a:solidFill>
              </a:rPr>
            </a:br>
            <a:r>
              <a:rPr lang="sr-Latn-CS" altLang="sr-Latn-RS" sz="2000" b="1" dirty="0" err="1">
                <a:solidFill>
                  <a:srgbClr val="000000"/>
                </a:solidFill>
              </a:rPr>
              <a:t>posterior</a:t>
            </a:r>
            <a:r>
              <a:rPr lang="sr-Latn-CS" altLang="sr-Latn-RS" sz="2000" b="1" dirty="0">
                <a:solidFill>
                  <a:srgbClr val="000000"/>
                </a:solidFill>
              </a:rPr>
              <a:t> </a:t>
            </a:r>
            <a:r>
              <a:rPr lang="sr-Latn-CS" altLang="sr-Latn-RS" sz="2000" dirty="0">
                <a:solidFill>
                  <a:srgbClr val="000000"/>
                </a:solidFill>
              </a:rPr>
              <a:t>– </a:t>
            </a:r>
            <a:r>
              <a:rPr lang="en-GB" altLang="sr-Latn-RS" sz="2000" dirty="0">
                <a:solidFill>
                  <a:srgbClr val="000000"/>
                </a:solidFill>
              </a:rPr>
              <a:t>connects primary visual </a:t>
            </a:r>
            <a:r>
              <a:rPr lang="en-GB" altLang="sr-Latn-RS" sz="2000" dirty="0" err="1">
                <a:solidFill>
                  <a:srgbClr val="000000"/>
                </a:solidFill>
              </a:rPr>
              <a:t>centers</a:t>
            </a:r>
            <a:r>
              <a:rPr lang="en-GB" altLang="sr-Latn-RS" sz="2000" dirty="0">
                <a:solidFill>
                  <a:srgbClr val="000000"/>
                </a:solidFill>
              </a:rPr>
              <a:t> of diencephalon with visual</a:t>
            </a:r>
            <a:br>
              <a:rPr lang="en-GB" altLang="sr-Latn-RS" sz="2000" dirty="0">
                <a:solidFill>
                  <a:srgbClr val="000000"/>
                </a:solidFill>
              </a:rPr>
            </a:br>
            <a:r>
              <a:rPr lang="en-GB" altLang="sr-Latn-RS" sz="2000" dirty="0">
                <a:solidFill>
                  <a:srgbClr val="000000"/>
                </a:solidFill>
              </a:rPr>
              <a:t>                 cortex - </a:t>
            </a:r>
            <a:r>
              <a:rPr lang="sr-Latn-RS" altLang="sr-Latn-RS" sz="2000" dirty="0" err="1">
                <a:solidFill>
                  <a:srgbClr val="000000"/>
                </a:solidFill>
              </a:rPr>
              <a:t>radiatio</a:t>
            </a:r>
            <a:r>
              <a:rPr lang="sr-Latn-RS" altLang="sr-Latn-RS" sz="2000" dirty="0">
                <a:solidFill>
                  <a:srgbClr val="000000"/>
                </a:solidFill>
              </a:rPr>
              <a:t> </a:t>
            </a:r>
            <a:r>
              <a:rPr lang="sr-Latn-RS" altLang="sr-Latn-RS" sz="2000" dirty="0" err="1">
                <a:solidFill>
                  <a:srgbClr val="000000"/>
                </a:solidFill>
              </a:rPr>
              <a:t>acustica</a:t>
            </a:r>
            <a:endParaRPr lang="sr-Latn-CS" altLang="sr-Latn-RS" sz="2000" dirty="0">
              <a:solidFill>
                <a:srgbClr val="000000"/>
              </a:solidFill>
            </a:endParaRPr>
          </a:p>
          <a:p>
            <a:pPr eaLnBrk="1" hangingPunct="1"/>
            <a:r>
              <a:rPr lang="sr-Latn-CS" altLang="sr-Latn-RS" sz="2000" b="1" dirty="0" err="1">
                <a:solidFill>
                  <a:srgbClr val="000000"/>
                </a:solidFill>
              </a:rPr>
              <a:t>Fasciculus</a:t>
            </a:r>
            <a:r>
              <a:rPr lang="sr-Latn-CS" altLang="sr-Latn-RS" sz="2000" b="1" dirty="0">
                <a:solidFill>
                  <a:srgbClr val="000000"/>
                </a:solidFill>
              </a:rPr>
              <a:t> </a:t>
            </a:r>
            <a:r>
              <a:rPr lang="sr-Latn-CS" altLang="sr-Latn-RS" sz="2000" b="1" dirty="0" err="1">
                <a:solidFill>
                  <a:srgbClr val="000000"/>
                </a:solidFill>
              </a:rPr>
              <a:t>longitudinalis</a:t>
            </a:r>
            <a:r>
              <a:rPr lang="sr-Latn-CS" altLang="sr-Latn-RS" sz="2000" b="1" dirty="0">
                <a:solidFill>
                  <a:srgbClr val="000000"/>
                </a:solidFill>
              </a:rPr>
              <a:t> </a:t>
            </a:r>
            <a:r>
              <a:rPr lang="sr-Latn-CS" altLang="sr-Latn-RS" sz="2000" b="1" dirty="0" err="1">
                <a:solidFill>
                  <a:srgbClr val="000000"/>
                </a:solidFill>
              </a:rPr>
              <a:t>dorsalis</a:t>
            </a:r>
            <a:r>
              <a:rPr lang="sr-Cyrl-RS" altLang="sr-Latn-RS" sz="2000" b="1" dirty="0">
                <a:solidFill>
                  <a:srgbClr val="000000"/>
                </a:solidFill>
              </a:rPr>
              <a:t> (</a:t>
            </a:r>
            <a:r>
              <a:rPr lang="sr-Latn-RS" altLang="sr-Latn-RS" sz="2000" b="1" dirty="0" err="1">
                <a:solidFill>
                  <a:srgbClr val="000000"/>
                </a:solidFill>
              </a:rPr>
              <a:t>Schutz</a:t>
            </a:r>
            <a:r>
              <a:rPr lang="sr-Latn-RS" altLang="sr-Latn-RS" sz="2000" b="1" dirty="0">
                <a:solidFill>
                  <a:srgbClr val="000000"/>
                </a:solidFill>
              </a:rPr>
              <a:t>)</a:t>
            </a:r>
            <a:endParaRPr lang="sr-Latn-CS" altLang="sr-Latn-RS" sz="2000" b="1" dirty="0">
              <a:solidFill>
                <a:srgbClr val="000000"/>
              </a:solidFill>
            </a:endParaRPr>
          </a:p>
          <a:p>
            <a:pPr eaLnBrk="1" hangingPunct="1">
              <a:buFontTx/>
              <a:buNone/>
            </a:pPr>
            <a:r>
              <a:rPr lang="sr-Latn-CS" altLang="sr-Latn-RS" sz="2000" dirty="0">
                <a:solidFill>
                  <a:srgbClr val="000000"/>
                </a:solidFill>
              </a:rPr>
              <a:t>	-</a:t>
            </a:r>
            <a:r>
              <a:rPr lang="en-GB" altLang="sr-Latn-RS" sz="2000" dirty="0">
                <a:solidFill>
                  <a:srgbClr val="000000"/>
                </a:solidFill>
              </a:rPr>
              <a:t>connects </a:t>
            </a:r>
            <a:r>
              <a:rPr lang="en-GB" sz="2000" dirty="0">
                <a:solidFill>
                  <a:srgbClr val="000000"/>
                </a:solidFill>
              </a:rPr>
              <a:t>paraventricular and periventricular nucleus</a:t>
            </a:r>
            <a:r>
              <a:rPr lang="ru-RU" altLang="sr-Latn-RS" sz="2000" dirty="0">
                <a:solidFill>
                  <a:srgbClr val="000000"/>
                </a:solidFill>
              </a:rPr>
              <a:t> </a:t>
            </a:r>
            <a:r>
              <a:rPr lang="en-GB" altLang="sr-Latn-RS" sz="2000" dirty="0">
                <a:solidFill>
                  <a:srgbClr val="000000"/>
                </a:solidFill>
              </a:rPr>
              <a:t>of hypothalamus </a:t>
            </a:r>
            <a:r>
              <a:rPr lang="ru-RU" altLang="sr-Latn-RS" sz="2000" dirty="0">
                <a:solidFill>
                  <a:srgbClr val="000000"/>
                </a:solidFill>
              </a:rPr>
              <a:t> </a:t>
            </a:r>
            <a:r>
              <a:rPr lang="en-GB" altLang="sr-Latn-RS" sz="2000" dirty="0">
                <a:solidFill>
                  <a:srgbClr val="000000"/>
                </a:solidFill>
              </a:rPr>
              <a:t>with parasympathetic nuclei of cranial nerves located in brainstem</a:t>
            </a:r>
            <a:endParaRPr lang="ru-RU" altLang="sr-Latn-RS" sz="2000" dirty="0">
              <a:solidFill>
                <a:srgbClr val="000000"/>
              </a:solidFill>
            </a:endParaRPr>
          </a:p>
          <a:p>
            <a:pPr eaLnBrk="1" hangingPunct="1">
              <a:buFontTx/>
              <a:buNone/>
            </a:pPr>
            <a:endParaRPr lang="sr-Latn-CS" altLang="sr-Latn-RS" sz="2000" dirty="0">
              <a:solidFill>
                <a:srgbClr val="000000"/>
              </a:solidFill>
            </a:endParaRPr>
          </a:p>
          <a:p>
            <a:pPr eaLnBrk="1" hangingPunct="1"/>
            <a:r>
              <a:rPr lang="en-GB" altLang="sr-Latn-RS" sz="2000" b="1" dirty="0">
                <a:solidFill>
                  <a:srgbClr val="000000"/>
                </a:solidFill>
              </a:rPr>
              <a:t>Central tegmental tract (</a:t>
            </a:r>
            <a:r>
              <a:rPr lang="sr-Latn-CS" altLang="sr-Latn-RS" sz="2000" b="1" dirty="0" err="1">
                <a:solidFill>
                  <a:srgbClr val="000000"/>
                </a:solidFill>
              </a:rPr>
              <a:t>Tractus</a:t>
            </a:r>
            <a:r>
              <a:rPr lang="sr-Latn-CS" altLang="sr-Latn-RS" sz="2000" b="1" dirty="0">
                <a:solidFill>
                  <a:srgbClr val="000000"/>
                </a:solidFill>
              </a:rPr>
              <a:t> </a:t>
            </a:r>
            <a:r>
              <a:rPr lang="sr-Latn-CS" altLang="sr-Latn-RS" sz="2000" b="1" dirty="0" err="1">
                <a:solidFill>
                  <a:srgbClr val="000000"/>
                </a:solidFill>
              </a:rPr>
              <a:t>tegmentalis</a:t>
            </a:r>
            <a:r>
              <a:rPr lang="sr-Latn-CS" altLang="sr-Latn-RS" sz="2000" b="1" dirty="0">
                <a:solidFill>
                  <a:srgbClr val="000000"/>
                </a:solidFill>
              </a:rPr>
              <a:t> </a:t>
            </a:r>
            <a:r>
              <a:rPr lang="sr-Latn-CS" altLang="sr-Latn-RS" sz="2000" b="1" dirty="0" err="1">
                <a:solidFill>
                  <a:srgbClr val="000000"/>
                </a:solidFill>
              </a:rPr>
              <a:t>centralis</a:t>
            </a:r>
            <a:r>
              <a:rPr lang="en-GB" altLang="sr-Latn-RS" sz="2000" b="1" dirty="0">
                <a:solidFill>
                  <a:srgbClr val="000000"/>
                </a:solidFill>
              </a:rPr>
              <a:t>)</a:t>
            </a:r>
          </a:p>
          <a:p>
            <a:pPr eaLnBrk="1" hangingPunct="1">
              <a:buFontTx/>
              <a:buChar char="-"/>
            </a:pPr>
            <a:r>
              <a:rPr lang="en-GB" sz="1600" b="0" i="0" dirty="0">
                <a:solidFill>
                  <a:srgbClr val="0D0D0D"/>
                </a:solidFill>
                <a:effectLst/>
                <a:highlight>
                  <a:srgbClr val="FFFFFF"/>
                </a:highlight>
              </a:rPr>
              <a:t>It plays a role in coordinating voluntary movements and integrating sensory information from different parts of the body. Additionally, it contributes to the modulation of pain perception and the regulation of autonomic functions.</a:t>
            </a:r>
            <a:endParaRPr lang="en-GB" sz="1600" dirty="0">
              <a:solidFill>
                <a:schemeClr val="bg2"/>
              </a:solidFill>
            </a:endParaRPr>
          </a:p>
          <a:p>
            <a:pPr eaLnBrk="1" hangingPunct="1"/>
            <a:r>
              <a:rPr lang="en-GB" altLang="sr-Latn-RS" sz="2000" b="1" dirty="0">
                <a:solidFill>
                  <a:srgbClr val="000000"/>
                </a:solidFill>
              </a:rPr>
              <a:t>Connections as the part of limbic system </a:t>
            </a:r>
            <a:r>
              <a:rPr lang="en-GB" altLang="sr-Latn-RS" sz="2000" dirty="0">
                <a:solidFill>
                  <a:srgbClr val="000000"/>
                </a:solidFill>
              </a:rPr>
              <a:t>(</a:t>
            </a:r>
            <a:r>
              <a:rPr lang="en-GB" altLang="sr-Latn-RS" sz="2000" dirty="0" err="1">
                <a:solidFill>
                  <a:srgbClr val="000000"/>
                </a:solidFill>
              </a:rPr>
              <a:t>Papez</a:t>
            </a:r>
            <a:r>
              <a:rPr lang="en-GB" altLang="sr-Latn-RS" sz="2000" dirty="0">
                <a:solidFill>
                  <a:srgbClr val="000000"/>
                </a:solidFill>
              </a:rPr>
              <a:t> circle….)</a:t>
            </a:r>
            <a:endParaRPr lang="sr-Latn-CS" altLang="sr-Latn-RS" sz="2000" dirty="0">
              <a:solidFill>
                <a:srgbClr val="000000"/>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7891" name="Content Placeholder 4"/>
          <p:cNvSpPr>
            <a:spLocks noGrp="1"/>
          </p:cNvSpPr>
          <p:nvPr>
            <p:ph sz="half" idx="1"/>
          </p:nvPr>
        </p:nvSpPr>
        <p:spPr>
          <a:xfrm>
            <a:off x="0" y="1017587"/>
            <a:ext cx="8777288" cy="5500688"/>
          </a:xfrm>
        </p:spPr>
        <p:txBody>
          <a:bodyPr/>
          <a:lstStyle/>
          <a:p>
            <a:pPr eaLnBrk="1" hangingPunct="1"/>
            <a:r>
              <a:rPr lang="en-GB" altLang="sr-Latn-RS" sz="2000" b="1" dirty="0">
                <a:solidFill>
                  <a:srgbClr val="000000"/>
                </a:solidFill>
              </a:rPr>
              <a:t>Thalamic radiation (</a:t>
            </a:r>
            <a:r>
              <a:rPr lang="sr-Latn-CS" altLang="sr-Latn-RS" sz="2000" b="1" dirty="0" err="1">
                <a:solidFill>
                  <a:srgbClr val="000000"/>
                </a:solidFill>
              </a:rPr>
              <a:t>Pedunculi</a:t>
            </a:r>
            <a:r>
              <a:rPr lang="sr-Latn-CS" altLang="sr-Latn-RS" sz="2000" b="1" dirty="0">
                <a:solidFill>
                  <a:srgbClr val="000000"/>
                </a:solidFill>
              </a:rPr>
              <a:t> </a:t>
            </a:r>
            <a:r>
              <a:rPr lang="sr-Latn-CS" altLang="sr-Latn-RS" sz="2000" b="1" dirty="0" err="1">
                <a:solidFill>
                  <a:srgbClr val="000000"/>
                </a:solidFill>
              </a:rPr>
              <a:t>thalami</a:t>
            </a:r>
            <a:r>
              <a:rPr lang="en-GB" altLang="sr-Latn-RS" sz="2000" b="1" dirty="0">
                <a:solidFill>
                  <a:srgbClr val="000000"/>
                </a:solidFill>
              </a:rPr>
              <a:t>)– connects </a:t>
            </a:r>
            <a:r>
              <a:rPr lang="en-GB" altLang="sr-Latn-RS" sz="2000" dirty="0">
                <a:solidFill>
                  <a:srgbClr val="000000"/>
                </a:solidFill>
              </a:rPr>
              <a:t>nuclei of thalamus with cerebral cortex</a:t>
            </a:r>
            <a:br>
              <a:rPr lang="en-GB" altLang="sr-Latn-RS" sz="2000" dirty="0">
                <a:solidFill>
                  <a:srgbClr val="000000"/>
                </a:solidFill>
              </a:rPr>
            </a:br>
            <a:br>
              <a:rPr lang="en-GB" altLang="sr-Latn-RS" sz="2000" b="1" dirty="0">
                <a:solidFill>
                  <a:srgbClr val="000000"/>
                </a:solidFill>
              </a:rPr>
            </a:br>
            <a:r>
              <a:rPr lang="sr-Latn-CS" altLang="sr-Latn-RS" sz="2000" b="1" dirty="0" err="1">
                <a:solidFill>
                  <a:srgbClr val="000000"/>
                </a:solidFill>
              </a:rPr>
              <a:t>anterior</a:t>
            </a:r>
            <a:r>
              <a:rPr lang="sr-Latn-CS" altLang="sr-Latn-RS" sz="2000" dirty="0">
                <a:solidFill>
                  <a:srgbClr val="000000"/>
                </a:solidFill>
              </a:rPr>
              <a:t>-</a:t>
            </a:r>
            <a:r>
              <a:rPr lang="sr-Cyrl-RS" altLang="sr-Latn-RS" sz="2000" dirty="0">
                <a:solidFill>
                  <a:srgbClr val="000000"/>
                </a:solidFill>
              </a:rPr>
              <a:t> </a:t>
            </a:r>
            <a:r>
              <a:rPr lang="en-GB" altLang="sr-Latn-RS" sz="2000" dirty="0">
                <a:solidFill>
                  <a:srgbClr val="000000"/>
                </a:solidFill>
              </a:rPr>
              <a:t>connects anterior thalamic nuclei and mediodorsal nucleus of</a:t>
            </a:r>
            <a:br>
              <a:rPr lang="en-GB" altLang="sr-Latn-RS" sz="2000" dirty="0">
                <a:solidFill>
                  <a:srgbClr val="000000"/>
                </a:solidFill>
              </a:rPr>
            </a:br>
            <a:r>
              <a:rPr lang="en-GB" altLang="sr-Latn-RS" sz="2000" dirty="0">
                <a:solidFill>
                  <a:srgbClr val="000000"/>
                </a:solidFill>
              </a:rPr>
              <a:t>                 thalamus with prefrontal cortex</a:t>
            </a:r>
            <a:br>
              <a:rPr lang="en-GB" altLang="sr-Latn-RS" sz="2000" dirty="0">
                <a:solidFill>
                  <a:srgbClr val="000000"/>
                </a:solidFill>
              </a:rPr>
            </a:br>
            <a:r>
              <a:rPr lang="sr-Latn-CS" altLang="sr-Latn-RS" sz="2000" b="1" dirty="0" err="1">
                <a:solidFill>
                  <a:srgbClr val="000000"/>
                </a:solidFill>
              </a:rPr>
              <a:t>superior</a:t>
            </a:r>
            <a:r>
              <a:rPr lang="sr-Cyrl-RS" altLang="sr-Latn-RS" sz="2000" dirty="0">
                <a:solidFill>
                  <a:srgbClr val="000000"/>
                </a:solidFill>
              </a:rPr>
              <a:t> – </a:t>
            </a:r>
            <a:r>
              <a:rPr lang="en-GB" altLang="sr-Latn-RS" sz="2000" dirty="0">
                <a:solidFill>
                  <a:srgbClr val="000000"/>
                </a:solidFill>
              </a:rPr>
              <a:t>connects ventral lateral nuclei with frontoparietal cortex – motor and</a:t>
            </a:r>
            <a:br>
              <a:rPr lang="en-GB" altLang="sr-Latn-RS" sz="2000" dirty="0">
                <a:solidFill>
                  <a:srgbClr val="000000"/>
                </a:solidFill>
              </a:rPr>
            </a:br>
            <a:r>
              <a:rPr lang="en-GB" altLang="sr-Latn-RS" sz="2000" dirty="0">
                <a:solidFill>
                  <a:srgbClr val="000000"/>
                </a:solidFill>
              </a:rPr>
              <a:t>                   sensory pathways pass through it</a:t>
            </a:r>
            <a:br>
              <a:rPr lang="en-GB" altLang="sr-Latn-RS" sz="2000" dirty="0">
                <a:solidFill>
                  <a:srgbClr val="000000"/>
                </a:solidFill>
              </a:rPr>
            </a:br>
            <a:r>
              <a:rPr lang="sr-Latn-CS" altLang="sr-Latn-RS" sz="2000" b="1" dirty="0" err="1">
                <a:solidFill>
                  <a:srgbClr val="000000"/>
                </a:solidFill>
              </a:rPr>
              <a:t>inferior</a:t>
            </a:r>
            <a:r>
              <a:rPr lang="sr-Cyrl-RS" altLang="sr-Latn-RS" sz="2000" b="1" dirty="0">
                <a:solidFill>
                  <a:srgbClr val="000000"/>
                </a:solidFill>
              </a:rPr>
              <a:t> </a:t>
            </a:r>
            <a:r>
              <a:rPr lang="sr-Cyrl-RS" altLang="sr-Latn-RS" sz="2000" dirty="0">
                <a:solidFill>
                  <a:srgbClr val="000000"/>
                </a:solidFill>
              </a:rPr>
              <a:t>– </a:t>
            </a:r>
            <a:r>
              <a:rPr lang="en-GB" altLang="sr-Latn-RS" sz="2000" dirty="0">
                <a:solidFill>
                  <a:srgbClr val="000000"/>
                </a:solidFill>
              </a:rPr>
              <a:t>connects primary acoustic </a:t>
            </a:r>
            <a:r>
              <a:rPr lang="en-GB" altLang="sr-Latn-RS" sz="2000" dirty="0" err="1">
                <a:solidFill>
                  <a:srgbClr val="000000"/>
                </a:solidFill>
              </a:rPr>
              <a:t>centers</a:t>
            </a:r>
            <a:r>
              <a:rPr lang="en-GB" altLang="sr-Latn-RS" sz="2000" dirty="0">
                <a:solidFill>
                  <a:srgbClr val="000000"/>
                </a:solidFill>
              </a:rPr>
              <a:t> of diencephalon with auditory</a:t>
            </a:r>
            <a:br>
              <a:rPr lang="en-GB" altLang="sr-Latn-RS" sz="2000" dirty="0">
                <a:solidFill>
                  <a:srgbClr val="000000"/>
                </a:solidFill>
              </a:rPr>
            </a:br>
            <a:r>
              <a:rPr lang="en-GB" altLang="sr-Latn-RS" sz="2000" dirty="0">
                <a:solidFill>
                  <a:srgbClr val="000000"/>
                </a:solidFill>
              </a:rPr>
              <a:t>                 cortex - </a:t>
            </a:r>
            <a:r>
              <a:rPr lang="sr-Latn-RS" altLang="sr-Latn-RS" sz="2000" dirty="0" err="1">
                <a:solidFill>
                  <a:srgbClr val="000000"/>
                </a:solidFill>
              </a:rPr>
              <a:t>radiatio</a:t>
            </a:r>
            <a:r>
              <a:rPr lang="sr-Latn-RS" altLang="sr-Latn-RS" sz="2000" dirty="0">
                <a:solidFill>
                  <a:srgbClr val="000000"/>
                </a:solidFill>
              </a:rPr>
              <a:t> </a:t>
            </a:r>
            <a:r>
              <a:rPr lang="sr-Latn-RS" altLang="sr-Latn-RS" sz="2000" dirty="0" err="1">
                <a:solidFill>
                  <a:srgbClr val="000000"/>
                </a:solidFill>
              </a:rPr>
              <a:t>acustica</a:t>
            </a:r>
            <a:r>
              <a:rPr lang="en-GB" altLang="sr-Latn-RS" sz="2000" dirty="0">
                <a:solidFill>
                  <a:srgbClr val="000000"/>
                </a:solidFill>
              </a:rPr>
              <a:t> and </a:t>
            </a:r>
            <a:br>
              <a:rPr lang="en-GB" altLang="sr-Latn-RS" sz="2000" dirty="0">
                <a:solidFill>
                  <a:srgbClr val="000000"/>
                </a:solidFill>
              </a:rPr>
            </a:br>
            <a:r>
              <a:rPr lang="en-GB" altLang="sr-Latn-RS" sz="2000" dirty="0">
                <a:solidFill>
                  <a:srgbClr val="000000"/>
                </a:solidFill>
              </a:rPr>
              <a:t>                 part of radiation </a:t>
            </a:r>
            <a:r>
              <a:rPr lang="en-GB" altLang="sr-Latn-RS" sz="2000" dirty="0" err="1">
                <a:solidFill>
                  <a:srgbClr val="000000"/>
                </a:solidFill>
              </a:rPr>
              <a:t>optica</a:t>
            </a:r>
            <a:r>
              <a:rPr lang="en-GB" altLang="sr-Latn-RS" sz="2000" dirty="0">
                <a:solidFill>
                  <a:srgbClr val="000000"/>
                </a:solidFill>
              </a:rPr>
              <a:t> pass</a:t>
            </a:r>
            <a:br>
              <a:rPr lang="en-GB" altLang="sr-Latn-RS" sz="2000" dirty="0">
                <a:solidFill>
                  <a:srgbClr val="000000"/>
                </a:solidFill>
              </a:rPr>
            </a:br>
            <a:r>
              <a:rPr lang="en-GB" altLang="sr-Latn-RS" sz="2000" dirty="0">
                <a:solidFill>
                  <a:srgbClr val="000000"/>
                </a:solidFill>
              </a:rPr>
              <a:t>	        through it</a:t>
            </a:r>
            <a:br>
              <a:rPr lang="en-GB" altLang="sr-Latn-RS" sz="2000" dirty="0">
                <a:solidFill>
                  <a:srgbClr val="000000"/>
                </a:solidFill>
              </a:rPr>
            </a:br>
            <a:r>
              <a:rPr lang="sr-Latn-CS" altLang="sr-Latn-RS" sz="2000" b="1" dirty="0" err="1">
                <a:solidFill>
                  <a:srgbClr val="000000"/>
                </a:solidFill>
              </a:rPr>
              <a:t>posterior</a:t>
            </a:r>
            <a:r>
              <a:rPr lang="sr-Latn-CS" altLang="sr-Latn-RS" sz="2000" b="1" dirty="0">
                <a:solidFill>
                  <a:srgbClr val="000000"/>
                </a:solidFill>
              </a:rPr>
              <a:t> </a:t>
            </a:r>
            <a:r>
              <a:rPr lang="sr-Latn-CS" altLang="sr-Latn-RS" sz="2000" dirty="0">
                <a:solidFill>
                  <a:srgbClr val="000000"/>
                </a:solidFill>
              </a:rPr>
              <a:t>– </a:t>
            </a:r>
            <a:r>
              <a:rPr lang="en-GB" altLang="sr-Latn-RS" sz="2000" dirty="0">
                <a:solidFill>
                  <a:srgbClr val="000000"/>
                </a:solidFill>
              </a:rPr>
              <a:t>connects primary visual </a:t>
            </a:r>
            <a:r>
              <a:rPr lang="en-GB" altLang="sr-Latn-RS" sz="2000" dirty="0" err="1">
                <a:solidFill>
                  <a:srgbClr val="000000"/>
                </a:solidFill>
              </a:rPr>
              <a:t>centers</a:t>
            </a:r>
            <a:r>
              <a:rPr lang="en-GB" altLang="sr-Latn-RS" sz="2000" dirty="0">
                <a:solidFill>
                  <a:srgbClr val="000000"/>
                </a:solidFill>
              </a:rPr>
              <a:t> </a:t>
            </a:r>
            <a:br>
              <a:rPr lang="en-GB" altLang="sr-Latn-RS" sz="2000" dirty="0">
                <a:solidFill>
                  <a:srgbClr val="000000"/>
                </a:solidFill>
              </a:rPr>
            </a:br>
            <a:r>
              <a:rPr lang="en-GB" altLang="sr-Latn-RS" sz="2000" dirty="0">
                <a:solidFill>
                  <a:srgbClr val="000000"/>
                </a:solidFill>
              </a:rPr>
              <a:t>                   of diencephalon with visual</a:t>
            </a:r>
            <a:br>
              <a:rPr lang="en-GB" altLang="sr-Latn-RS" sz="2000" dirty="0">
                <a:solidFill>
                  <a:srgbClr val="000000"/>
                </a:solidFill>
              </a:rPr>
            </a:br>
            <a:r>
              <a:rPr lang="en-GB" altLang="sr-Latn-RS" sz="2000" dirty="0">
                <a:solidFill>
                  <a:srgbClr val="000000"/>
                </a:solidFill>
              </a:rPr>
              <a:t>                   cortex - </a:t>
            </a:r>
            <a:r>
              <a:rPr lang="sr-Latn-RS" altLang="sr-Latn-RS" sz="2000" dirty="0" err="1">
                <a:solidFill>
                  <a:srgbClr val="000000"/>
                </a:solidFill>
              </a:rPr>
              <a:t>radiatio</a:t>
            </a:r>
            <a:r>
              <a:rPr lang="sr-Latn-RS" altLang="sr-Latn-RS" sz="2000" dirty="0">
                <a:solidFill>
                  <a:srgbClr val="000000"/>
                </a:solidFill>
              </a:rPr>
              <a:t> </a:t>
            </a:r>
            <a:r>
              <a:rPr lang="en-GB" altLang="sr-Latn-RS" sz="2000" dirty="0">
                <a:solidFill>
                  <a:srgbClr val="000000"/>
                </a:solidFill>
              </a:rPr>
              <a:t>op</a:t>
            </a:r>
            <a:r>
              <a:rPr lang="sr-Latn-RS" altLang="sr-Latn-RS" sz="2000" dirty="0" err="1">
                <a:solidFill>
                  <a:srgbClr val="000000"/>
                </a:solidFill>
              </a:rPr>
              <a:t>tica</a:t>
            </a:r>
            <a:r>
              <a:rPr lang="en-GB" altLang="sr-Latn-RS" sz="2000" dirty="0">
                <a:solidFill>
                  <a:srgbClr val="000000"/>
                </a:solidFill>
              </a:rPr>
              <a:t> passes</a:t>
            </a:r>
            <a:br>
              <a:rPr lang="en-GB" altLang="sr-Latn-RS" sz="2000" dirty="0">
                <a:solidFill>
                  <a:srgbClr val="000000"/>
                </a:solidFill>
              </a:rPr>
            </a:br>
            <a:r>
              <a:rPr lang="en-GB" altLang="sr-Latn-RS" sz="2000" dirty="0">
                <a:solidFill>
                  <a:srgbClr val="000000"/>
                </a:solidFill>
              </a:rPr>
              <a:t>                   through it</a:t>
            </a:r>
            <a:endParaRPr lang="sr-Latn-CS" altLang="sr-Latn-RS" sz="2000" dirty="0">
              <a:solidFill>
                <a:srgbClr val="000000"/>
              </a:solidFill>
            </a:endParaRPr>
          </a:p>
        </p:txBody>
      </p:sp>
      <p:pic>
        <p:nvPicPr>
          <p:cNvPr id="37892" name="Picture 2" descr="C:\Users\STOJADINOVIC\Desktop\radiatio-thalami-l.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000625" y="3643312"/>
            <a:ext cx="4143375" cy="3106737"/>
          </a:xfrm>
          <a:noFill/>
        </p:spPr>
      </p:pic>
      <p:sp>
        <p:nvSpPr>
          <p:cNvPr id="4" name="Title 1">
            <a:extLst>
              <a:ext uri="{FF2B5EF4-FFF2-40B4-BE49-F238E27FC236}">
                <a16:creationId xmlns:a16="http://schemas.microsoft.com/office/drawing/2014/main" id="{BD905230-BDF9-132A-B2B9-2B77D3F439F3}"/>
              </a:ext>
            </a:extLst>
          </p:cNvPr>
          <p:cNvSpPr>
            <a:spLocks noGrp="1"/>
          </p:cNvSpPr>
          <p:nvPr>
            <p:ph type="title"/>
          </p:nvPr>
        </p:nvSpPr>
        <p:spPr>
          <a:xfrm>
            <a:off x="457200" y="142875"/>
            <a:ext cx="8229600" cy="642938"/>
          </a:xfrm>
        </p:spPr>
        <p:txBody>
          <a:bodyPr/>
          <a:lstStyle/>
          <a:p>
            <a:r>
              <a:rPr lang="en-GB" altLang="sr-Latn-RS" sz="3200" b="1" dirty="0">
                <a:solidFill>
                  <a:srgbClr val="C00000"/>
                </a:solidFill>
                <a:latin typeface="+mn-lt"/>
              </a:rPr>
              <a:t>Some of connections of diencephalon</a:t>
            </a:r>
            <a:endParaRPr lang="en-US" altLang="sr-Latn-RS" sz="3200" dirty="0">
              <a:solidFill>
                <a:srgbClr val="C00000"/>
              </a:solidFill>
              <a:latin typeface="+mn-l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8916" name="Picture 2" descr="C:\Users\STOJADINOVIC\Desktop\unnamed (1).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00688" y="2286000"/>
            <a:ext cx="3643312" cy="3473450"/>
          </a:xfrm>
          <a:noFill/>
        </p:spPr>
      </p:pic>
      <p:sp>
        <p:nvSpPr>
          <p:cNvPr id="38914" name="Title 1"/>
          <p:cNvSpPr>
            <a:spLocks noGrp="1"/>
          </p:cNvSpPr>
          <p:nvPr>
            <p:ph type="title"/>
          </p:nvPr>
        </p:nvSpPr>
        <p:spPr>
          <a:xfrm>
            <a:off x="457200" y="142875"/>
            <a:ext cx="8229600" cy="642938"/>
          </a:xfrm>
        </p:spPr>
        <p:txBody>
          <a:bodyPr/>
          <a:lstStyle/>
          <a:p>
            <a:r>
              <a:rPr lang="en-GB" altLang="sr-Latn-RS" sz="3200" b="1" dirty="0">
                <a:solidFill>
                  <a:srgbClr val="C00000"/>
                </a:solidFill>
                <a:latin typeface="+mn-lt"/>
              </a:rPr>
              <a:t>Some of connections of diencephalon</a:t>
            </a:r>
            <a:endParaRPr lang="en-US" altLang="sr-Latn-RS" sz="3200" dirty="0">
              <a:solidFill>
                <a:srgbClr val="C00000"/>
              </a:solidFill>
              <a:latin typeface="+mn-lt"/>
            </a:endParaRPr>
          </a:p>
        </p:txBody>
      </p:sp>
      <p:sp>
        <p:nvSpPr>
          <p:cNvPr id="38915" name="Content Placeholder 2"/>
          <p:cNvSpPr>
            <a:spLocks noGrp="1"/>
          </p:cNvSpPr>
          <p:nvPr>
            <p:ph sz="half" idx="1"/>
          </p:nvPr>
        </p:nvSpPr>
        <p:spPr>
          <a:xfrm>
            <a:off x="6033" y="785813"/>
            <a:ext cx="8991600" cy="5995987"/>
          </a:xfrm>
        </p:spPr>
        <p:txBody>
          <a:bodyPr/>
          <a:lstStyle/>
          <a:p>
            <a:pPr eaLnBrk="1" hangingPunct="1">
              <a:buFontTx/>
              <a:buNone/>
            </a:pPr>
            <a:r>
              <a:rPr lang="sr-Latn-CS" altLang="sr-Latn-RS" sz="2400" b="1" dirty="0" err="1">
                <a:solidFill>
                  <a:srgbClr val="000000"/>
                </a:solidFill>
              </a:rPr>
              <a:t>Fasciculus</a:t>
            </a:r>
            <a:r>
              <a:rPr lang="sr-Latn-CS" altLang="sr-Latn-RS" sz="2400" b="1" dirty="0">
                <a:solidFill>
                  <a:srgbClr val="000000"/>
                </a:solidFill>
              </a:rPr>
              <a:t> </a:t>
            </a:r>
            <a:r>
              <a:rPr lang="sr-Latn-CS" altLang="sr-Latn-RS" sz="2400" b="1" dirty="0" err="1">
                <a:solidFill>
                  <a:srgbClr val="000000"/>
                </a:solidFill>
              </a:rPr>
              <a:t>longitudinalis</a:t>
            </a:r>
            <a:r>
              <a:rPr lang="sr-Latn-CS" altLang="sr-Latn-RS" sz="2400" b="1" dirty="0">
                <a:solidFill>
                  <a:srgbClr val="000000"/>
                </a:solidFill>
              </a:rPr>
              <a:t> </a:t>
            </a:r>
            <a:r>
              <a:rPr lang="sr-Latn-CS" altLang="sr-Latn-RS" sz="2400" b="1" dirty="0" err="1">
                <a:solidFill>
                  <a:srgbClr val="000000"/>
                </a:solidFill>
              </a:rPr>
              <a:t>dorsalis</a:t>
            </a:r>
            <a:r>
              <a:rPr lang="sr-Cyrl-RS" altLang="sr-Latn-RS" sz="2400" b="1" dirty="0">
                <a:solidFill>
                  <a:srgbClr val="000000"/>
                </a:solidFill>
              </a:rPr>
              <a:t> (</a:t>
            </a:r>
            <a:r>
              <a:rPr lang="sr-Latn-RS" altLang="sr-Latn-RS" sz="2400" b="1" dirty="0" err="1">
                <a:solidFill>
                  <a:srgbClr val="000000"/>
                </a:solidFill>
              </a:rPr>
              <a:t>Schütz</a:t>
            </a:r>
            <a:r>
              <a:rPr lang="sr-Latn-RS" altLang="sr-Latn-RS" sz="2400" b="1" dirty="0">
                <a:solidFill>
                  <a:srgbClr val="000000"/>
                </a:solidFill>
              </a:rPr>
              <a:t>)</a:t>
            </a:r>
            <a:endParaRPr lang="sr-Latn-CS" altLang="sr-Latn-RS" sz="2400" b="1" dirty="0">
              <a:solidFill>
                <a:srgbClr val="000000"/>
              </a:solidFill>
            </a:endParaRPr>
          </a:p>
          <a:p>
            <a:pPr eaLnBrk="1" hangingPunct="1">
              <a:buFontTx/>
              <a:buChar char="-"/>
            </a:pPr>
            <a:r>
              <a:rPr lang="en-GB" sz="1800" dirty="0">
                <a:solidFill>
                  <a:srgbClr val="000000"/>
                </a:solidFill>
              </a:rPr>
              <a:t>The dorsal longitudinal fasciculus carries </a:t>
            </a:r>
            <a:r>
              <a:rPr lang="en-GB" sz="1800" dirty="0" err="1">
                <a:solidFill>
                  <a:srgbClr val="000000"/>
                </a:solidFill>
              </a:rPr>
              <a:t>fibers</a:t>
            </a:r>
            <a:r>
              <a:rPr lang="en-GB" sz="1800" dirty="0">
                <a:solidFill>
                  <a:srgbClr val="000000"/>
                </a:solidFill>
              </a:rPr>
              <a:t> that connect various regions of the CNS.</a:t>
            </a:r>
          </a:p>
          <a:p>
            <a:pPr eaLnBrk="1" hangingPunct="1">
              <a:buFontTx/>
              <a:buChar char="-"/>
            </a:pPr>
            <a:r>
              <a:rPr lang="en-GB" sz="1800" dirty="0">
                <a:solidFill>
                  <a:srgbClr val="000000"/>
                </a:solidFill>
              </a:rPr>
              <a:t>Among these </a:t>
            </a:r>
            <a:r>
              <a:rPr lang="en-GB" sz="1800" dirty="0" err="1">
                <a:solidFill>
                  <a:srgbClr val="000000"/>
                </a:solidFill>
              </a:rPr>
              <a:t>fibers</a:t>
            </a:r>
            <a:r>
              <a:rPr lang="en-GB" sz="1800" dirty="0">
                <a:solidFill>
                  <a:srgbClr val="000000"/>
                </a:solidFill>
              </a:rPr>
              <a:t> are some that arise from the medial zone of the hypothalamus (paraventricular and periventricular nucleus) and descend to terminate in the periaqueduct </a:t>
            </a:r>
            <a:r>
              <a:rPr lang="en-GB" sz="1800" dirty="0" err="1">
                <a:solidFill>
                  <a:srgbClr val="000000"/>
                </a:solidFill>
              </a:rPr>
              <a:t>gray</a:t>
            </a:r>
            <a:r>
              <a:rPr lang="en-GB" sz="1800" dirty="0">
                <a:solidFill>
                  <a:srgbClr val="000000"/>
                </a:solidFill>
              </a:rPr>
              <a:t> matter (PAG) of brainstem.</a:t>
            </a:r>
          </a:p>
          <a:p>
            <a:pPr eaLnBrk="1" hangingPunct="1">
              <a:buFontTx/>
              <a:buChar char="-"/>
            </a:pPr>
            <a:r>
              <a:rPr lang="en-GB" sz="1800" dirty="0">
                <a:solidFill>
                  <a:srgbClr val="000000"/>
                </a:solidFill>
              </a:rPr>
              <a:t>The PAG in turn projects to the solitary nucleus and</a:t>
            </a:r>
            <a:br>
              <a:rPr lang="en-GB" sz="1800" dirty="0">
                <a:solidFill>
                  <a:srgbClr val="000000"/>
                </a:solidFill>
              </a:rPr>
            </a:br>
            <a:r>
              <a:rPr lang="en-GB" sz="1800" dirty="0">
                <a:solidFill>
                  <a:srgbClr val="000000"/>
                </a:solidFill>
              </a:rPr>
              <a:t>the dorsal motor nucleus of the </a:t>
            </a:r>
            <a:r>
              <a:rPr lang="en-GB" sz="1800" dirty="0" err="1">
                <a:solidFill>
                  <a:srgbClr val="000000"/>
                </a:solidFill>
              </a:rPr>
              <a:t>vagus</a:t>
            </a:r>
            <a:r>
              <a:rPr lang="en-GB" sz="1800" dirty="0">
                <a:solidFill>
                  <a:srgbClr val="000000"/>
                </a:solidFill>
              </a:rPr>
              <a:t>. </a:t>
            </a:r>
          </a:p>
          <a:p>
            <a:pPr eaLnBrk="1" hangingPunct="1">
              <a:buFontTx/>
              <a:buChar char="-"/>
            </a:pPr>
            <a:r>
              <a:rPr lang="en-GB" sz="1800" dirty="0">
                <a:solidFill>
                  <a:srgbClr val="000000"/>
                </a:solidFill>
              </a:rPr>
              <a:t>The dorsal longitudinal fasciculus ultimately affects </a:t>
            </a:r>
            <a:br>
              <a:rPr lang="en-GB" sz="1800" dirty="0">
                <a:solidFill>
                  <a:srgbClr val="000000"/>
                </a:solidFill>
              </a:rPr>
            </a:br>
            <a:r>
              <a:rPr lang="en-GB" sz="1800" dirty="0">
                <a:solidFill>
                  <a:srgbClr val="000000"/>
                </a:solidFill>
              </a:rPr>
              <a:t>the autonomic (ANS) nuclei of the brainstem </a:t>
            </a:r>
            <a:br>
              <a:rPr lang="en-GB" sz="1800" dirty="0">
                <a:solidFill>
                  <a:srgbClr val="000000"/>
                </a:solidFill>
              </a:rPr>
            </a:br>
            <a:r>
              <a:rPr lang="en-GB" sz="1800" dirty="0">
                <a:solidFill>
                  <a:srgbClr val="000000"/>
                </a:solidFill>
              </a:rPr>
              <a:t>(</a:t>
            </a:r>
            <a:r>
              <a:rPr lang="en-GB" sz="1800" dirty="0" err="1">
                <a:solidFill>
                  <a:srgbClr val="000000"/>
                </a:solidFill>
              </a:rPr>
              <a:t>nc</a:t>
            </a:r>
            <a:r>
              <a:rPr lang="en-GB" sz="1800" dirty="0">
                <a:solidFill>
                  <a:srgbClr val="000000"/>
                </a:solidFill>
              </a:rPr>
              <a:t>. dorsalis n. </a:t>
            </a:r>
            <a:r>
              <a:rPr lang="en-GB" sz="1800" dirty="0" err="1">
                <a:solidFill>
                  <a:srgbClr val="000000"/>
                </a:solidFill>
              </a:rPr>
              <a:t>vagi</a:t>
            </a:r>
            <a:r>
              <a:rPr lang="en-GB" sz="1800" dirty="0">
                <a:solidFill>
                  <a:srgbClr val="000000"/>
                </a:solidFill>
              </a:rPr>
              <a:t>, </a:t>
            </a:r>
            <a:r>
              <a:rPr lang="en-GB" sz="1800" dirty="0" err="1">
                <a:solidFill>
                  <a:srgbClr val="000000"/>
                </a:solidFill>
              </a:rPr>
              <a:t>nc</a:t>
            </a:r>
            <a:r>
              <a:rPr lang="en-GB" sz="1800" dirty="0">
                <a:solidFill>
                  <a:srgbClr val="000000"/>
                </a:solidFill>
              </a:rPr>
              <a:t>. </a:t>
            </a:r>
            <a:r>
              <a:rPr lang="en-GB" sz="1800" dirty="0" err="1">
                <a:solidFill>
                  <a:srgbClr val="000000"/>
                </a:solidFill>
              </a:rPr>
              <a:t>oclulomotorius</a:t>
            </a:r>
            <a:r>
              <a:rPr lang="en-GB" sz="1800" dirty="0">
                <a:solidFill>
                  <a:srgbClr val="000000"/>
                </a:solidFill>
              </a:rPr>
              <a:t> Edinger-</a:t>
            </a:r>
            <a:r>
              <a:rPr lang="en-GB" sz="1800" dirty="0" err="1">
                <a:solidFill>
                  <a:srgbClr val="000000"/>
                </a:solidFill>
              </a:rPr>
              <a:t>Westfal</a:t>
            </a:r>
            <a:r>
              <a:rPr lang="en-GB" sz="1800" dirty="0">
                <a:solidFill>
                  <a:srgbClr val="000000"/>
                </a:solidFill>
              </a:rPr>
              <a:t>,</a:t>
            </a:r>
            <a:br>
              <a:rPr lang="en-GB" sz="1800" dirty="0">
                <a:solidFill>
                  <a:srgbClr val="000000"/>
                </a:solidFill>
              </a:rPr>
            </a:br>
            <a:r>
              <a:rPr lang="en-GB" sz="1800" dirty="0" err="1">
                <a:solidFill>
                  <a:srgbClr val="000000"/>
                </a:solidFill>
              </a:rPr>
              <a:t>nc</a:t>
            </a:r>
            <a:r>
              <a:rPr lang="en-GB" sz="1800" dirty="0">
                <a:solidFill>
                  <a:srgbClr val="000000"/>
                </a:solidFill>
              </a:rPr>
              <a:t>. </a:t>
            </a:r>
            <a:r>
              <a:rPr lang="en-GB" sz="1800" dirty="0" err="1">
                <a:solidFill>
                  <a:srgbClr val="000000"/>
                </a:solidFill>
              </a:rPr>
              <a:t>ambiguus</a:t>
            </a:r>
            <a:r>
              <a:rPr lang="en-GB" sz="1800" dirty="0">
                <a:solidFill>
                  <a:srgbClr val="000000"/>
                </a:solidFill>
              </a:rPr>
              <a:t>, </a:t>
            </a:r>
            <a:r>
              <a:rPr lang="en-GB" sz="1800" dirty="0" err="1">
                <a:solidFill>
                  <a:srgbClr val="000000"/>
                </a:solidFill>
              </a:rPr>
              <a:t>nc</a:t>
            </a:r>
            <a:r>
              <a:rPr lang="en-GB" sz="1800" dirty="0">
                <a:solidFill>
                  <a:srgbClr val="000000"/>
                </a:solidFill>
              </a:rPr>
              <a:t>. </a:t>
            </a:r>
            <a:r>
              <a:rPr lang="en-GB" sz="1800" dirty="0" err="1">
                <a:solidFill>
                  <a:srgbClr val="000000"/>
                </a:solidFill>
              </a:rPr>
              <a:t>salivatorius</a:t>
            </a:r>
            <a:r>
              <a:rPr lang="en-GB" sz="1800" dirty="0">
                <a:solidFill>
                  <a:srgbClr val="000000"/>
                </a:solidFill>
              </a:rPr>
              <a:t> superior, </a:t>
            </a:r>
            <a:r>
              <a:rPr lang="en-GB" sz="1800" dirty="0" err="1">
                <a:solidFill>
                  <a:srgbClr val="000000"/>
                </a:solidFill>
              </a:rPr>
              <a:t>nc</a:t>
            </a:r>
            <a:r>
              <a:rPr lang="en-GB" sz="1800" dirty="0">
                <a:solidFill>
                  <a:srgbClr val="000000"/>
                </a:solidFill>
              </a:rPr>
              <a:t>. </a:t>
            </a:r>
            <a:r>
              <a:rPr lang="en-GB" sz="1800" dirty="0" err="1">
                <a:solidFill>
                  <a:srgbClr val="000000"/>
                </a:solidFill>
              </a:rPr>
              <a:t>salivatorius</a:t>
            </a:r>
            <a:br>
              <a:rPr lang="en-GB" sz="1800" dirty="0">
                <a:solidFill>
                  <a:srgbClr val="000000"/>
                </a:solidFill>
              </a:rPr>
            </a:br>
            <a:r>
              <a:rPr lang="en-GB" sz="1800" dirty="0">
                <a:solidFill>
                  <a:srgbClr val="000000"/>
                </a:solidFill>
              </a:rPr>
              <a:t>inferior)</a:t>
            </a:r>
          </a:p>
          <a:p>
            <a:pPr eaLnBrk="1" hangingPunct="1">
              <a:buFontTx/>
              <a:buChar char="-"/>
            </a:pPr>
            <a:r>
              <a:rPr lang="en-GB" sz="1800" dirty="0">
                <a:solidFill>
                  <a:srgbClr val="000000"/>
                </a:solidFill>
              </a:rPr>
              <a:t>In addition, this pathway carries signals from the </a:t>
            </a:r>
            <a:br>
              <a:rPr lang="en-GB" sz="1800" dirty="0">
                <a:solidFill>
                  <a:srgbClr val="000000"/>
                </a:solidFill>
              </a:rPr>
            </a:br>
            <a:r>
              <a:rPr lang="en-GB" sz="1800" dirty="0">
                <a:solidFill>
                  <a:srgbClr val="000000"/>
                </a:solidFill>
              </a:rPr>
              <a:t>hypothalamus to the reticular formation. </a:t>
            </a:r>
            <a:br>
              <a:rPr lang="en-GB" sz="1800" dirty="0">
                <a:solidFill>
                  <a:srgbClr val="000000"/>
                </a:solidFill>
              </a:rPr>
            </a:br>
            <a:r>
              <a:rPr lang="en-GB" sz="1800" dirty="0">
                <a:solidFill>
                  <a:srgbClr val="000000"/>
                </a:solidFill>
              </a:rPr>
              <a:t>These signals are then relayed via the </a:t>
            </a:r>
            <a:r>
              <a:rPr lang="en-GB" sz="1800" dirty="0" err="1">
                <a:solidFill>
                  <a:srgbClr val="000000"/>
                </a:solidFill>
              </a:rPr>
              <a:t>reticulobulbar</a:t>
            </a:r>
            <a:r>
              <a:rPr lang="en-GB" sz="1800" dirty="0">
                <a:solidFill>
                  <a:srgbClr val="000000"/>
                </a:solidFill>
              </a:rPr>
              <a:t> tract</a:t>
            </a:r>
            <a:br>
              <a:rPr lang="en-GB" sz="1800" dirty="0">
                <a:solidFill>
                  <a:srgbClr val="000000"/>
                </a:solidFill>
              </a:rPr>
            </a:br>
            <a:r>
              <a:rPr lang="en-GB" sz="1800" dirty="0">
                <a:solidFill>
                  <a:srgbClr val="000000"/>
                </a:solidFill>
              </a:rPr>
              <a:t>to the  brainstem lower motoneurons, and via the</a:t>
            </a:r>
            <a:br>
              <a:rPr lang="en-GB" sz="1800" dirty="0">
                <a:solidFill>
                  <a:srgbClr val="000000"/>
                </a:solidFill>
              </a:rPr>
            </a:br>
            <a:r>
              <a:rPr lang="en-GB" sz="1800" dirty="0">
                <a:solidFill>
                  <a:srgbClr val="000000"/>
                </a:solidFill>
              </a:rPr>
              <a:t>reticulospinal tract to the spinal cord lower motoneurons. </a:t>
            </a:r>
          </a:p>
          <a:p>
            <a:pPr eaLnBrk="1" hangingPunct="1">
              <a:buFontTx/>
              <a:buChar char="-"/>
            </a:pPr>
            <a:r>
              <a:rPr lang="en-GB" sz="1800" dirty="0">
                <a:solidFill>
                  <a:srgbClr val="000000"/>
                </a:solidFill>
              </a:rPr>
              <a:t>By way of the dorsal longitudinal fasciculus, the hypothalamus ultimately controls parasympathetic nuclei of cranial nerves, reticular formation with cardiovascular </a:t>
            </a:r>
            <a:r>
              <a:rPr lang="en-GB" sz="1800" dirty="0" err="1">
                <a:solidFill>
                  <a:srgbClr val="000000"/>
                </a:solidFill>
              </a:rPr>
              <a:t>centers</a:t>
            </a:r>
            <a:r>
              <a:rPr lang="en-GB" sz="1800" dirty="0">
                <a:solidFill>
                  <a:srgbClr val="000000"/>
                </a:solidFill>
              </a:rPr>
              <a:t>, muscles involved in chewing, swallowing, and shivering.</a:t>
            </a:r>
            <a:endParaRPr lang="en-US" altLang="sr-Latn-RS" sz="1800" dirty="0">
              <a:solidFill>
                <a:srgbClr val="000000"/>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0418" name="Picture 2" descr="Central Tegmental Tract - an overview | ScienceDirect Topics">
            <a:extLst>
              <a:ext uri="{FF2B5EF4-FFF2-40B4-BE49-F238E27FC236}">
                <a16:creationId xmlns:a16="http://schemas.microsoft.com/office/drawing/2014/main" id="{CB224454-71FE-963B-9216-C60893D19F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1" y="3603422"/>
            <a:ext cx="3657600" cy="2568777"/>
          </a:xfrm>
          <a:prstGeom prst="rect">
            <a:avLst/>
          </a:prstGeom>
          <a:noFill/>
          <a:extLst>
            <a:ext uri="{909E8E84-426E-40DD-AFC4-6F175D3DCCD1}">
              <a14:hiddenFill xmlns:a14="http://schemas.microsoft.com/office/drawing/2010/main">
                <a:solidFill>
                  <a:srgbClr val="FFFFFF"/>
                </a:solidFill>
              </a14:hiddenFill>
            </a:ext>
          </a:extLst>
        </p:spPr>
      </p:pic>
      <p:sp>
        <p:nvSpPr>
          <p:cNvPr id="39939" name="Content Placeholder 2"/>
          <p:cNvSpPr>
            <a:spLocks noGrp="1"/>
          </p:cNvSpPr>
          <p:nvPr>
            <p:ph sz="half" idx="1"/>
          </p:nvPr>
        </p:nvSpPr>
        <p:spPr>
          <a:xfrm>
            <a:off x="38100" y="374648"/>
            <a:ext cx="9067800" cy="6505576"/>
          </a:xfrm>
        </p:spPr>
        <p:txBody>
          <a:bodyPr/>
          <a:lstStyle/>
          <a:p>
            <a:pPr eaLnBrk="1" hangingPunct="1">
              <a:buFontTx/>
              <a:buNone/>
            </a:pPr>
            <a:r>
              <a:rPr lang="sr-Latn-CS" altLang="sr-Latn-RS" b="1" dirty="0" err="1">
                <a:solidFill>
                  <a:srgbClr val="000000"/>
                </a:solidFill>
              </a:rPr>
              <a:t>Tractus</a:t>
            </a:r>
            <a:r>
              <a:rPr lang="sr-Latn-CS" altLang="sr-Latn-RS" b="1" dirty="0">
                <a:solidFill>
                  <a:srgbClr val="000000"/>
                </a:solidFill>
              </a:rPr>
              <a:t> </a:t>
            </a:r>
            <a:r>
              <a:rPr lang="sr-Latn-CS" altLang="sr-Latn-RS" b="1" dirty="0" err="1">
                <a:solidFill>
                  <a:srgbClr val="000000"/>
                </a:solidFill>
              </a:rPr>
              <a:t>tegmentalis</a:t>
            </a:r>
            <a:r>
              <a:rPr lang="sr-Latn-CS" altLang="sr-Latn-RS" b="1" dirty="0">
                <a:solidFill>
                  <a:srgbClr val="000000"/>
                </a:solidFill>
              </a:rPr>
              <a:t> </a:t>
            </a:r>
            <a:r>
              <a:rPr lang="sr-Latn-CS" altLang="sr-Latn-RS" b="1" dirty="0" err="1">
                <a:solidFill>
                  <a:srgbClr val="000000"/>
                </a:solidFill>
              </a:rPr>
              <a:t>centralis</a:t>
            </a:r>
            <a:r>
              <a:rPr lang="en-GB" altLang="sr-Latn-RS" b="1" dirty="0">
                <a:solidFill>
                  <a:srgbClr val="000000"/>
                </a:solidFill>
              </a:rPr>
              <a:t> (central tegmental tract)</a:t>
            </a:r>
            <a:endParaRPr lang="sr-Latn-CS" altLang="sr-Latn-RS" b="1" dirty="0">
              <a:solidFill>
                <a:srgbClr val="000000"/>
              </a:solidFill>
            </a:endParaRPr>
          </a:p>
          <a:p>
            <a:pPr eaLnBrk="1" hangingPunct="1">
              <a:buFontTx/>
              <a:buChar char="-"/>
            </a:pPr>
            <a:r>
              <a:rPr lang="en-GB" sz="1600" b="0" i="0" dirty="0">
                <a:solidFill>
                  <a:srgbClr val="0D0D0D"/>
                </a:solidFill>
                <a:effectLst/>
                <a:highlight>
                  <a:srgbClr val="FFFFFF"/>
                </a:highlight>
              </a:rPr>
              <a:t>a bundle of nerve </a:t>
            </a:r>
            <a:r>
              <a:rPr lang="en-GB" sz="1600" b="0" i="0" dirty="0" err="1">
                <a:solidFill>
                  <a:srgbClr val="0D0D0D"/>
                </a:solidFill>
                <a:effectLst/>
                <a:highlight>
                  <a:srgbClr val="FFFFFF"/>
                </a:highlight>
              </a:rPr>
              <a:t>fibers</a:t>
            </a:r>
            <a:r>
              <a:rPr lang="en-GB" sz="1600" b="0" i="0" dirty="0">
                <a:solidFill>
                  <a:srgbClr val="0D0D0D"/>
                </a:solidFill>
                <a:effectLst/>
                <a:highlight>
                  <a:srgbClr val="FFFFFF"/>
                </a:highlight>
              </a:rPr>
              <a:t> found in the brainstem. It runs longitudinally through the tegmentum of the brainstem</a:t>
            </a:r>
          </a:p>
          <a:p>
            <a:pPr eaLnBrk="1" hangingPunct="1">
              <a:buFontTx/>
              <a:buChar char="-"/>
            </a:pPr>
            <a:r>
              <a:rPr lang="en-GB" sz="1600" b="0" i="0" dirty="0">
                <a:solidFill>
                  <a:srgbClr val="0D0D0D"/>
                </a:solidFill>
                <a:effectLst/>
                <a:highlight>
                  <a:srgbClr val="FFFFFF"/>
                </a:highlight>
              </a:rPr>
              <a:t>contains both ascending and descending </a:t>
            </a:r>
            <a:r>
              <a:rPr lang="en-GB" sz="1600" b="0" i="0" dirty="0" err="1">
                <a:solidFill>
                  <a:srgbClr val="0D0D0D"/>
                </a:solidFill>
                <a:effectLst/>
                <a:highlight>
                  <a:srgbClr val="FFFFFF"/>
                </a:highlight>
              </a:rPr>
              <a:t>fibers</a:t>
            </a:r>
            <a:r>
              <a:rPr lang="en-GB" sz="1600" b="0" i="0" dirty="0">
                <a:solidFill>
                  <a:srgbClr val="0D0D0D"/>
                </a:solidFill>
                <a:effectLst/>
                <a:highlight>
                  <a:srgbClr val="FFFFFF"/>
                </a:highlight>
              </a:rPr>
              <a:t> that are involved in various functions, including motor control, sensory processing, and the regulation of arousal and consciousness. </a:t>
            </a:r>
          </a:p>
          <a:p>
            <a:pPr eaLnBrk="1" hangingPunct="1">
              <a:buFontTx/>
              <a:buChar char="-"/>
            </a:pPr>
            <a:r>
              <a:rPr lang="en-GB" sz="1600" b="0" i="0" dirty="0">
                <a:solidFill>
                  <a:srgbClr val="0D0D0D"/>
                </a:solidFill>
                <a:effectLst/>
                <a:highlight>
                  <a:srgbClr val="FFFFFF"/>
                </a:highlight>
              </a:rPr>
              <a:t>It plays a role in coordinating voluntary movements and integrating sensory information from different parts of the body. Additionally, it contributes to the modulation of pain perception and the regulation of autonomic functions.</a:t>
            </a:r>
            <a:endParaRPr lang="en-GB" sz="1600" dirty="0">
              <a:solidFill>
                <a:schemeClr val="bg2"/>
              </a:solidFill>
            </a:endParaRPr>
          </a:p>
          <a:p>
            <a:pPr eaLnBrk="1" hangingPunct="1">
              <a:buFontTx/>
              <a:buChar char="-"/>
            </a:pPr>
            <a:r>
              <a:rPr lang="en-GB" sz="1600" dirty="0">
                <a:solidFill>
                  <a:schemeClr val="bg2"/>
                </a:solidFill>
              </a:rPr>
              <a:t>The central tegmental tract, located lateral to the MLF, contains three types of </a:t>
            </a:r>
            <a:r>
              <a:rPr lang="en-GB" sz="1600" dirty="0" err="1">
                <a:solidFill>
                  <a:schemeClr val="bg2"/>
                </a:solidFill>
              </a:rPr>
              <a:t>fibers</a:t>
            </a:r>
            <a:r>
              <a:rPr lang="en-GB" sz="1600" dirty="0">
                <a:solidFill>
                  <a:schemeClr val="bg2"/>
                </a:solidFill>
              </a:rPr>
              <a:t>:</a:t>
            </a:r>
            <a:br>
              <a:rPr lang="en-GB" sz="1600" dirty="0">
                <a:solidFill>
                  <a:schemeClr val="bg2"/>
                </a:solidFill>
              </a:rPr>
            </a:br>
            <a:r>
              <a:rPr lang="en-GB" sz="1600" dirty="0">
                <a:solidFill>
                  <a:schemeClr val="bg2"/>
                </a:solidFill>
              </a:rPr>
              <a:t> (1) </a:t>
            </a:r>
            <a:r>
              <a:rPr lang="en-GB" sz="1600" u="sng" dirty="0">
                <a:solidFill>
                  <a:schemeClr val="bg2"/>
                </a:solidFill>
              </a:rPr>
              <a:t>ascending </a:t>
            </a:r>
            <a:r>
              <a:rPr lang="en-GB" sz="1600" u="sng" dirty="0" err="1">
                <a:solidFill>
                  <a:schemeClr val="bg2"/>
                </a:solidFill>
              </a:rPr>
              <a:t>fibers</a:t>
            </a:r>
            <a:r>
              <a:rPr lang="en-GB" sz="1600" u="sng" dirty="0">
                <a:solidFill>
                  <a:schemeClr val="bg2"/>
                </a:solidFill>
              </a:rPr>
              <a:t> </a:t>
            </a:r>
            <a:r>
              <a:rPr lang="en-GB" sz="1600" dirty="0">
                <a:solidFill>
                  <a:schemeClr val="bg2"/>
                </a:solidFill>
              </a:rPr>
              <a:t>that arise from the gustatory nucleus to relay taste sensation </a:t>
            </a:r>
            <a:br>
              <a:rPr lang="en-GB" sz="1600" dirty="0">
                <a:solidFill>
                  <a:schemeClr val="bg2"/>
                </a:solidFill>
              </a:rPr>
            </a:br>
            <a:r>
              <a:rPr lang="en-GB" sz="1600" dirty="0">
                <a:solidFill>
                  <a:schemeClr val="bg2"/>
                </a:solidFill>
              </a:rPr>
              <a:t>      to the ventral posteromedial nucleus of thalamus; </a:t>
            </a:r>
            <a:br>
              <a:rPr lang="en-GB" sz="1600" dirty="0">
                <a:solidFill>
                  <a:schemeClr val="bg2"/>
                </a:solidFill>
              </a:rPr>
            </a:br>
            <a:r>
              <a:rPr lang="en-GB" sz="1600" dirty="0">
                <a:solidFill>
                  <a:schemeClr val="bg2"/>
                </a:solidFill>
              </a:rPr>
              <a:t>(2) </a:t>
            </a:r>
            <a:r>
              <a:rPr lang="en-GB" sz="1600" u="sng" dirty="0">
                <a:solidFill>
                  <a:schemeClr val="bg2"/>
                </a:solidFill>
              </a:rPr>
              <a:t>descending </a:t>
            </a:r>
            <a:r>
              <a:rPr lang="en-GB" sz="1600" u="sng" dirty="0" err="1">
                <a:solidFill>
                  <a:schemeClr val="bg2"/>
                </a:solidFill>
              </a:rPr>
              <a:t>rubroolivary</a:t>
            </a:r>
            <a:r>
              <a:rPr lang="en-GB" sz="1600" u="sng" dirty="0">
                <a:solidFill>
                  <a:schemeClr val="bg2"/>
                </a:solidFill>
              </a:rPr>
              <a:t> </a:t>
            </a:r>
            <a:r>
              <a:rPr lang="en-GB" sz="1600" u="sng" dirty="0" err="1">
                <a:solidFill>
                  <a:schemeClr val="bg2"/>
                </a:solidFill>
              </a:rPr>
              <a:t>fibers</a:t>
            </a:r>
            <a:r>
              <a:rPr lang="en-GB" sz="1600" u="sng" dirty="0">
                <a:solidFill>
                  <a:schemeClr val="bg2"/>
                </a:solidFill>
              </a:rPr>
              <a:t> </a:t>
            </a:r>
            <a:r>
              <a:rPr lang="en-GB" sz="1600" dirty="0">
                <a:solidFill>
                  <a:schemeClr val="bg2"/>
                </a:solidFill>
              </a:rPr>
              <a:t>that arise from the</a:t>
            </a:r>
            <a:br>
              <a:rPr lang="en-GB" sz="1600" dirty="0">
                <a:solidFill>
                  <a:schemeClr val="bg2"/>
                </a:solidFill>
              </a:rPr>
            </a:br>
            <a:r>
              <a:rPr lang="en-GB" sz="1600" dirty="0">
                <a:solidFill>
                  <a:schemeClr val="bg2"/>
                </a:solidFill>
              </a:rPr>
              <a:t>      red nucleus to relay information about movement</a:t>
            </a:r>
            <a:br>
              <a:rPr lang="en-GB" sz="1600" dirty="0">
                <a:solidFill>
                  <a:schemeClr val="bg2"/>
                </a:solidFill>
              </a:rPr>
            </a:br>
            <a:r>
              <a:rPr lang="en-GB" sz="1600" dirty="0">
                <a:solidFill>
                  <a:schemeClr val="bg2"/>
                </a:solidFill>
              </a:rPr>
              <a:t>      to the inferior olivary nucleus and from this nucleus</a:t>
            </a:r>
            <a:br>
              <a:rPr lang="en-GB" sz="1600" dirty="0">
                <a:solidFill>
                  <a:schemeClr val="bg2"/>
                </a:solidFill>
              </a:rPr>
            </a:br>
            <a:r>
              <a:rPr lang="en-GB" sz="1600" dirty="0">
                <a:solidFill>
                  <a:schemeClr val="bg2"/>
                </a:solidFill>
              </a:rPr>
              <a:t>      to contralateral cerebellum; and </a:t>
            </a:r>
          </a:p>
          <a:p>
            <a:pPr eaLnBrk="1" hangingPunct="1">
              <a:buFontTx/>
              <a:buChar char="-"/>
            </a:pPr>
            <a:r>
              <a:rPr lang="en-GB" sz="1600" dirty="0">
                <a:solidFill>
                  <a:schemeClr val="bg2"/>
                </a:solidFill>
              </a:rPr>
              <a:t>(3) </a:t>
            </a:r>
            <a:r>
              <a:rPr lang="en-GB" sz="1600" u="sng" dirty="0" err="1">
                <a:solidFill>
                  <a:schemeClr val="bg2"/>
                </a:solidFill>
              </a:rPr>
              <a:t>reticulothalamic</a:t>
            </a:r>
            <a:r>
              <a:rPr lang="en-GB" sz="1600" u="sng" dirty="0">
                <a:solidFill>
                  <a:schemeClr val="bg2"/>
                </a:solidFill>
              </a:rPr>
              <a:t> </a:t>
            </a:r>
            <a:r>
              <a:rPr lang="en-GB" sz="1600" u="sng" dirty="0" err="1">
                <a:solidFill>
                  <a:schemeClr val="bg2"/>
                </a:solidFill>
              </a:rPr>
              <a:t>fibers</a:t>
            </a:r>
            <a:r>
              <a:rPr lang="en-GB" sz="1600" u="sng" dirty="0">
                <a:solidFill>
                  <a:schemeClr val="bg2"/>
                </a:solidFill>
              </a:rPr>
              <a:t> </a:t>
            </a:r>
            <a:r>
              <a:rPr lang="en-GB" sz="1600" b="0" i="0" dirty="0">
                <a:solidFill>
                  <a:srgbClr val="202122"/>
                </a:solidFill>
                <a:effectLst/>
                <a:highlight>
                  <a:srgbClr val="FFFFFF"/>
                </a:highlight>
                <a:latin typeface="+mn-lt"/>
              </a:rPr>
              <a:t>to the hypothalamus (to mediate </a:t>
            </a:r>
            <a:br>
              <a:rPr lang="en-GB" sz="1600" b="0" i="0" dirty="0">
                <a:solidFill>
                  <a:srgbClr val="202122"/>
                </a:solidFill>
                <a:effectLst/>
                <a:highlight>
                  <a:srgbClr val="FFFFFF"/>
                </a:highlight>
                <a:latin typeface="+mn-lt"/>
              </a:rPr>
            </a:br>
            <a:r>
              <a:rPr lang="en-GB" sz="1600" b="0" i="0" dirty="0">
                <a:solidFill>
                  <a:srgbClr val="202122"/>
                </a:solidFill>
                <a:effectLst/>
                <a:highlight>
                  <a:srgbClr val="FFFFFF"/>
                </a:highlight>
                <a:latin typeface="+mn-lt"/>
              </a:rPr>
              <a:t>     autonomic nervous system response), and the </a:t>
            </a:r>
            <a:r>
              <a:rPr lang="en-GB" sz="1600" b="0" i="0" u="none" strike="noStrike" dirty="0">
                <a:solidFill>
                  <a:schemeClr val="bg2"/>
                </a:solidFill>
                <a:effectLst/>
                <a:highlight>
                  <a:srgbClr val="FFFFFF"/>
                </a:highlight>
                <a:latin typeface="+mn-lt"/>
              </a:rPr>
              <a:t>intralaminar </a:t>
            </a:r>
            <a:br>
              <a:rPr lang="en-GB" sz="1600" b="0" i="0" u="none" strike="noStrike" dirty="0">
                <a:solidFill>
                  <a:schemeClr val="bg2"/>
                </a:solidFill>
                <a:effectLst/>
                <a:highlight>
                  <a:srgbClr val="FFFFFF"/>
                </a:highlight>
                <a:latin typeface="+mn-lt"/>
              </a:rPr>
            </a:br>
            <a:r>
              <a:rPr lang="en-GB" sz="1600" b="0" i="0" u="none" strike="noStrike" dirty="0">
                <a:solidFill>
                  <a:schemeClr val="bg2"/>
                </a:solidFill>
                <a:effectLst/>
                <a:highlight>
                  <a:srgbClr val="FFFFFF"/>
                </a:highlight>
                <a:latin typeface="+mn-lt"/>
              </a:rPr>
              <a:t>     thalamic nuclei</a:t>
            </a:r>
            <a:r>
              <a:rPr lang="en-GB" sz="1600" b="0" i="0" dirty="0">
                <a:solidFill>
                  <a:srgbClr val="202122"/>
                </a:solidFill>
                <a:effectLst/>
                <a:highlight>
                  <a:srgbClr val="FFFFFF"/>
                </a:highlight>
                <a:latin typeface="+mn-lt"/>
              </a:rPr>
              <a:t> (to mediate a startle response to pain)</a:t>
            </a:r>
            <a:endParaRPr lang="en-GB" sz="1600" dirty="0">
              <a:solidFill>
                <a:schemeClr val="bg2"/>
              </a:solidFill>
            </a:endParaRPr>
          </a:p>
          <a:p>
            <a:pPr eaLnBrk="1" hangingPunct="1">
              <a:buFontTx/>
              <a:buChar char="-"/>
            </a:pPr>
            <a:r>
              <a:rPr lang="en-GB" altLang="sr-Latn-RS" sz="1600" dirty="0">
                <a:solidFill>
                  <a:schemeClr val="bg2"/>
                </a:solidFill>
              </a:rPr>
              <a:t>It also contains </a:t>
            </a:r>
            <a:r>
              <a:rPr lang="en-GB" sz="1600" b="0" i="0" dirty="0">
                <a:solidFill>
                  <a:srgbClr val="0D0D0D"/>
                </a:solidFill>
                <a:effectLst/>
              </a:rPr>
              <a:t>the </a:t>
            </a:r>
            <a:r>
              <a:rPr lang="en-GB" sz="1600" b="0" i="0" u="sng" dirty="0" err="1">
                <a:solidFill>
                  <a:srgbClr val="0D0D0D"/>
                </a:solidFill>
                <a:effectLst/>
              </a:rPr>
              <a:t>palidoolivary</a:t>
            </a:r>
            <a:r>
              <a:rPr lang="en-GB" sz="1600" b="0" i="0" u="sng" dirty="0">
                <a:solidFill>
                  <a:srgbClr val="0D0D0D"/>
                </a:solidFill>
                <a:effectLst/>
              </a:rPr>
              <a:t> tract</a:t>
            </a:r>
            <a:r>
              <a:rPr lang="en-GB" sz="1600" b="0" i="0" dirty="0">
                <a:solidFill>
                  <a:srgbClr val="0D0D0D"/>
                </a:solidFill>
                <a:effectLst/>
              </a:rPr>
              <a:t>, also known</a:t>
            </a:r>
            <a:br>
              <a:rPr lang="en-GB" sz="1600" b="0" i="0" dirty="0">
                <a:solidFill>
                  <a:srgbClr val="0D0D0D"/>
                </a:solidFill>
                <a:effectLst/>
              </a:rPr>
            </a:br>
            <a:r>
              <a:rPr lang="en-GB" sz="1600" b="0" i="0" dirty="0">
                <a:solidFill>
                  <a:srgbClr val="0D0D0D"/>
                </a:solidFill>
                <a:effectLst/>
              </a:rPr>
              <a:t>as the </a:t>
            </a:r>
            <a:r>
              <a:rPr lang="en-GB" sz="1600" b="0" i="0" dirty="0" err="1">
                <a:solidFill>
                  <a:srgbClr val="0D0D0D"/>
                </a:solidFill>
                <a:effectLst/>
              </a:rPr>
              <a:t>pallidoolivary</a:t>
            </a:r>
            <a:r>
              <a:rPr lang="en-GB" sz="1600" b="0" i="0" dirty="0">
                <a:solidFill>
                  <a:srgbClr val="0D0D0D"/>
                </a:solidFill>
                <a:effectLst/>
              </a:rPr>
              <a:t> bundle, is a </a:t>
            </a:r>
            <a:r>
              <a:rPr lang="en-GB" sz="1600" b="0" i="0" dirty="0" err="1">
                <a:solidFill>
                  <a:srgbClr val="0D0D0D"/>
                </a:solidFill>
                <a:effectLst/>
              </a:rPr>
              <a:t>fiber</a:t>
            </a:r>
            <a:r>
              <a:rPr lang="en-GB" sz="1600" b="0" i="0" dirty="0">
                <a:solidFill>
                  <a:srgbClr val="0D0D0D"/>
                </a:solidFill>
                <a:effectLst/>
              </a:rPr>
              <a:t> tract that </a:t>
            </a:r>
            <a:br>
              <a:rPr lang="en-GB" sz="1600" b="0" i="0" dirty="0">
                <a:solidFill>
                  <a:srgbClr val="0D0D0D"/>
                </a:solidFill>
                <a:effectLst/>
              </a:rPr>
            </a:br>
            <a:r>
              <a:rPr lang="en-GB" sz="1600" b="0" i="0" dirty="0">
                <a:solidFill>
                  <a:srgbClr val="0D0D0D"/>
                </a:solidFill>
                <a:effectLst/>
              </a:rPr>
              <a:t>connects the globus pallidus (part of the basal ganglia)</a:t>
            </a:r>
            <a:br>
              <a:rPr lang="en-GB" sz="1600" b="0" i="0" dirty="0">
                <a:solidFill>
                  <a:srgbClr val="0D0D0D"/>
                </a:solidFill>
                <a:effectLst/>
              </a:rPr>
            </a:br>
            <a:r>
              <a:rPr lang="en-GB" sz="1600" b="0" i="0" dirty="0">
                <a:solidFill>
                  <a:srgbClr val="0D0D0D"/>
                </a:solidFill>
                <a:effectLst/>
              </a:rPr>
              <a:t>with the inferior olivary nucleus in the brainstem. </a:t>
            </a:r>
            <a:br>
              <a:rPr lang="en-GB" sz="1600" b="0" i="0" dirty="0">
                <a:solidFill>
                  <a:srgbClr val="0D0D0D"/>
                </a:solidFill>
                <a:effectLst/>
              </a:rPr>
            </a:br>
            <a:r>
              <a:rPr lang="en-GB" sz="1600" b="0" i="0" dirty="0">
                <a:solidFill>
                  <a:srgbClr val="0D0D0D"/>
                </a:solidFill>
                <a:effectLst/>
              </a:rPr>
              <a:t>This pathway is involved in the regulation of motor function, particularly in the coordination of voluntary movements.</a:t>
            </a:r>
            <a:endParaRPr lang="sr-Latn-CS" altLang="sr-Latn-RS" sz="1600" dirty="0">
              <a:solidFill>
                <a:schemeClr val="bg2"/>
              </a:solidFill>
            </a:endParaRPr>
          </a:p>
          <a:p>
            <a:pPr eaLnBrk="1" hangingPunct="1">
              <a:buFontTx/>
              <a:buNone/>
            </a:pPr>
            <a:endParaRPr lang="sr-Latn-CS" altLang="sr-Latn-RS" sz="1600" dirty="0"/>
          </a:p>
          <a:p>
            <a:endParaRPr lang="en-US" altLang="sr-Latn-RS" dirty="0"/>
          </a:p>
        </p:txBody>
      </p:sp>
      <p:sp>
        <p:nvSpPr>
          <p:cNvPr id="5" name="Title 1">
            <a:extLst>
              <a:ext uri="{FF2B5EF4-FFF2-40B4-BE49-F238E27FC236}">
                <a16:creationId xmlns:a16="http://schemas.microsoft.com/office/drawing/2014/main" id="{2CD8E350-F772-00EF-65C7-F5E38A36E524}"/>
              </a:ext>
            </a:extLst>
          </p:cNvPr>
          <p:cNvSpPr>
            <a:spLocks noGrp="1"/>
          </p:cNvSpPr>
          <p:nvPr>
            <p:ph type="title"/>
          </p:nvPr>
        </p:nvSpPr>
        <p:spPr>
          <a:xfrm>
            <a:off x="457200" y="-30956"/>
            <a:ext cx="8229600" cy="459580"/>
          </a:xfrm>
        </p:spPr>
        <p:txBody>
          <a:bodyPr/>
          <a:lstStyle/>
          <a:p>
            <a:r>
              <a:rPr lang="en-GB" altLang="sr-Latn-RS" sz="3200" b="1" dirty="0">
                <a:solidFill>
                  <a:srgbClr val="C00000"/>
                </a:solidFill>
                <a:latin typeface="+mn-lt"/>
              </a:rPr>
              <a:t>Some of connections of diencephalon</a:t>
            </a:r>
            <a:endParaRPr lang="en-US" altLang="sr-Latn-RS" sz="3200" dirty="0">
              <a:solidFill>
                <a:srgbClr val="C00000"/>
              </a:solidFill>
              <a:latin typeface="+mn-lt"/>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9940" name="Rectangle 4">
            <a:extLst>
              <a:ext uri="{FF2B5EF4-FFF2-40B4-BE49-F238E27FC236}">
                <a16:creationId xmlns:a16="http://schemas.microsoft.com/office/drawing/2014/main" id="{4368415F-3EBA-F0CC-243F-26C8C013FB8F}"/>
              </a:ext>
            </a:extLst>
          </p:cNvPr>
          <p:cNvSpPr>
            <a:spLocks noGrp="1" noChangeArrowheads="1"/>
          </p:cNvSpPr>
          <p:nvPr>
            <p:ph type="title" idx="4294967295"/>
          </p:nvPr>
        </p:nvSpPr>
        <p:spPr>
          <a:xfrm>
            <a:off x="304800" y="277813"/>
            <a:ext cx="8382000" cy="941387"/>
          </a:xfrm>
        </p:spPr>
        <p:txBody>
          <a:bodyPr/>
          <a:lstStyle/>
          <a:p>
            <a:pPr eaLnBrk="1" hangingPunct="1">
              <a:defRPr/>
            </a:pPr>
            <a:r>
              <a:rPr lang="en-US" sz="3600" b="1" dirty="0">
                <a:solidFill>
                  <a:srgbClr val="C00000"/>
                </a:solidFill>
                <a:latin typeface="Arial Rounded MT Bold" pitchFamily="34" charset="0"/>
              </a:rPr>
              <a:t>3rd Ventricle: The cavity of the Diencephalon</a:t>
            </a:r>
          </a:p>
        </p:txBody>
      </p:sp>
      <p:pic>
        <p:nvPicPr>
          <p:cNvPr id="37891" name="Picture 7" descr="Picture20">
            <a:extLst>
              <a:ext uri="{FF2B5EF4-FFF2-40B4-BE49-F238E27FC236}">
                <a16:creationId xmlns:a16="http://schemas.microsoft.com/office/drawing/2014/main" id="{354312E7-8378-5148-EB9D-1CCA362CA836}"/>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t="5461" b="3526"/>
          <a:stretch>
            <a:fillRect/>
          </a:stretch>
        </p:blipFill>
        <p:spPr>
          <a:xfrm>
            <a:off x="533400" y="1447800"/>
            <a:ext cx="8229600" cy="5130800"/>
          </a:xfrm>
          <a:noFill/>
          <a:extLst>
            <a:ext uri="{909E8E84-426E-40DD-AFC4-6F175D3DCCD1}">
              <a14:hiddenFill xmlns:a14="http://schemas.microsoft.com/office/drawing/2010/main">
                <a:solidFill>
                  <a:srgbClr val="FFFFFF"/>
                </a:solidFill>
              </a14:hiddenFill>
            </a:ext>
          </a:extLst>
        </p:spPr>
      </p:pic>
      <p:sp>
        <p:nvSpPr>
          <p:cNvPr id="37892" name="Oval 3">
            <a:extLst>
              <a:ext uri="{FF2B5EF4-FFF2-40B4-BE49-F238E27FC236}">
                <a16:creationId xmlns:a16="http://schemas.microsoft.com/office/drawing/2014/main" id="{5BEB216D-B6B2-A8D3-60B9-2410C3301918}"/>
              </a:ext>
            </a:extLst>
          </p:cNvPr>
          <p:cNvSpPr>
            <a:spLocks noChangeArrowheads="1"/>
          </p:cNvSpPr>
          <p:nvPr/>
        </p:nvSpPr>
        <p:spPr bwMode="auto">
          <a:xfrm rot="19867571" flipV="1">
            <a:off x="2787650" y="3589338"/>
            <a:ext cx="1700213" cy="823912"/>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Tree>
    <p:extLst>
      <p:ext uri="{BB962C8B-B14F-4D97-AF65-F5344CB8AC3E}">
        <p14:creationId xmlns:p14="http://schemas.microsoft.com/office/powerpoint/2010/main" val="369460462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pic>
        <p:nvPicPr>
          <p:cNvPr id="38914" name="Picture 3" descr="C:\Documents and Settings\Free User\My Documents\My Pictures\Picture1dd.jpg">
            <a:extLst>
              <a:ext uri="{FF2B5EF4-FFF2-40B4-BE49-F238E27FC236}">
                <a16:creationId xmlns:a16="http://schemas.microsoft.com/office/drawing/2014/main" id="{D6EB5382-0E74-C366-196D-D0FF36D2997D}"/>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995" r="1633"/>
          <a:stretch>
            <a:fillRect/>
          </a:stretch>
        </p:blipFill>
        <p:spPr>
          <a:xfrm>
            <a:off x="4648200" y="827088"/>
            <a:ext cx="4038600" cy="3973512"/>
          </a:xfrm>
          <a:noFill/>
          <a:extLst>
            <a:ext uri="{909E8E84-426E-40DD-AFC4-6F175D3DCCD1}">
              <a14:hiddenFill xmlns:a14="http://schemas.microsoft.com/office/drawing/2010/main">
                <a:solidFill>
                  <a:srgbClr val="FFFFFF"/>
                </a:solidFill>
              </a14:hiddenFill>
            </a:ext>
          </a:extLst>
        </p:spPr>
      </p:pic>
      <p:sp>
        <p:nvSpPr>
          <p:cNvPr id="41986" name="Rectangle 2">
            <a:extLst>
              <a:ext uri="{FF2B5EF4-FFF2-40B4-BE49-F238E27FC236}">
                <a16:creationId xmlns:a16="http://schemas.microsoft.com/office/drawing/2014/main" id="{C56B72B8-B69B-FB8E-05C6-FC3F4E62D1EE}"/>
              </a:ext>
            </a:extLst>
          </p:cNvPr>
          <p:cNvSpPr>
            <a:spLocks noGrp="1" noChangeArrowheads="1"/>
          </p:cNvSpPr>
          <p:nvPr>
            <p:ph type="title"/>
          </p:nvPr>
        </p:nvSpPr>
        <p:spPr>
          <a:xfrm>
            <a:off x="457200" y="25400"/>
            <a:ext cx="8229600" cy="712788"/>
          </a:xfrm>
        </p:spPr>
        <p:txBody>
          <a:bodyPr/>
          <a:lstStyle/>
          <a:p>
            <a:pPr eaLnBrk="1" hangingPunct="1">
              <a:defRPr/>
            </a:pPr>
            <a:r>
              <a:rPr lang="en-US" sz="4000" dirty="0">
                <a:solidFill>
                  <a:srgbClr val="C00000"/>
                </a:solidFill>
                <a:latin typeface="Arial Rounded MT Bold" pitchFamily="34" charset="0"/>
              </a:rPr>
              <a:t>Boundaries</a:t>
            </a:r>
          </a:p>
        </p:txBody>
      </p:sp>
      <p:sp>
        <p:nvSpPr>
          <p:cNvPr id="38916" name="Rectangle 4">
            <a:extLst>
              <a:ext uri="{FF2B5EF4-FFF2-40B4-BE49-F238E27FC236}">
                <a16:creationId xmlns:a16="http://schemas.microsoft.com/office/drawing/2014/main" id="{F25125E5-99A2-F852-AA35-F34D31E8862E}"/>
              </a:ext>
            </a:extLst>
          </p:cNvPr>
          <p:cNvSpPr>
            <a:spLocks noGrp="1" noChangeArrowheads="1"/>
          </p:cNvSpPr>
          <p:nvPr>
            <p:ph type="body" sz="half" idx="1"/>
          </p:nvPr>
        </p:nvSpPr>
        <p:spPr>
          <a:xfrm>
            <a:off x="0" y="681038"/>
            <a:ext cx="4572000" cy="6024562"/>
          </a:xfrm>
        </p:spPr>
        <p:txBody>
          <a:bodyPr/>
          <a:lstStyle/>
          <a:p>
            <a:pPr eaLnBrk="1" hangingPunct="1">
              <a:buClr>
                <a:srgbClr val="C00000"/>
              </a:buClr>
            </a:pPr>
            <a:r>
              <a:rPr lang="en-US" altLang="en-US" sz="2600">
                <a:solidFill>
                  <a:srgbClr val="C00000"/>
                </a:solidFill>
                <a:effectLst/>
                <a:latin typeface="Times New Roman" panose="02020603050405020304" pitchFamily="18" charset="0"/>
                <a:cs typeface="Times New Roman" panose="02020603050405020304" pitchFamily="18" charset="0"/>
              </a:rPr>
              <a:t>Anterior:</a:t>
            </a:r>
            <a:br>
              <a:rPr lang="en-US" altLang="en-US" sz="2600">
                <a:effectLst/>
                <a:latin typeface="Times New Roman" panose="02020603050405020304" pitchFamily="18" charset="0"/>
                <a:cs typeface="Times New Roman" panose="02020603050405020304" pitchFamily="18" charset="0"/>
              </a:rPr>
            </a:br>
            <a:r>
              <a:rPr lang="en-US" altLang="en-US" sz="2600" u="sng">
                <a:solidFill>
                  <a:srgbClr val="000000"/>
                </a:solidFill>
                <a:effectLst/>
                <a:latin typeface="Times New Roman" panose="02020603050405020304" pitchFamily="18" charset="0"/>
                <a:cs typeface="Times New Roman" panose="02020603050405020304" pitchFamily="18" charset="0"/>
              </a:rPr>
              <a:t>Lamina terminalis</a:t>
            </a:r>
            <a:r>
              <a:rPr lang="en-US" altLang="en-US" sz="2600">
                <a:solidFill>
                  <a:srgbClr val="000000"/>
                </a:solidFill>
                <a:effectLst/>
                <a:latin typeface="Times New Roman" panose="02020603050405020304" pitchFamily="18" charset="0"/>
                <a:cs typeface="Times New Roman" panose="02020603050405020304" pitchFamily="18" charset="0"/>
              </a:rPr>
              <a:t> – </a:t>
            </a:r>
            <a:br>
              <a:rPr lang="en-US" altLang="en-US" sz="2600">
                <a:solidFill>
                  <a:srgbClr val="000000"/>
                </a:solidFill>
                <a:effectLst/>
                <a:latin typeface="Times New Roman" panose="02020603050405020304" pitchFamily="18" charset="0"/>
                <a:cs typeface="Times New Roman" panose="02020603050405020304" pitchFamily="18" charset="0"/>
              </a:rPr>
            </a:br>
            <a:r>
              <a:rPr lang="en-US" altLang="en-US" sz="2600">
                <a:solidFill>
                  <a:srgbClr val="000000"/>
                </a:solidFill>
                <a:effectLst/>
                <a:latin typeface="Times New Roman" panose="02020603050405020304" pitchFamily="18" charset="0"/>
                <a:cs typeface="Times New Roman" panose="02020603050405020304" pitchFamily="18" charset="0"/>
              </a:rPr>
              <a:t>a membrane stretching between anterior commissure (ac) &amp; optic chiasma (oc)</a:t>
            </a:r>
          </a:p>
          <a:p>
            <a:pPr eaLnBrk="1" hangingPunct="1">
              <a:buClr>
                <a:srgbClr val="C00000"/>
              </a:buClr>
            </a:pPr>
            <a:r>
              <a:rPr lang="en-US" altLang="en-US" sz="2600">
                <a:solidFill>
                  <a:srgbClr val="C00000"/>
                </a:solidFill>
                <a:effectLst/>
                <a:latin typeface="Times New Roman" panose="02020603050405020304" pitchFamily="18" charset="0"/>
                <a:cs typeface="Times New Roman" panose="02020603050405020304" pitchFamily="18" charset="0"/>
              </a:rPr>
              <a:t>Posterior:</a:t>
            </a:r>
            <a:r>
              <a:rPr lang="en-US" altLang="en-US" sz="2600">
                <a:effectLst/>
                <a:latin typeface="Times New Roman" panose="02020603050405020304" pitchFamily="18" charset="0"/>
                <a:cs typeface="Times New Roman" panose="02020603050405020304" pitchFamily="18" charset="0"/>
              </a:rPr>
              <a:t> </a:t>
            </a:r>
            <a:br>
              <a:rPr lang="en-US" altLang="en-US" sz="2600">
                <a:effectLst/>
                <a:latin typeface="Times New Roman" panose="02020603050405020304" pitchFamily="18" charset="0"/>
                <a:cs typeface="Times New Roman" panose="02020603050405020304" pitchFamily="18" charset="0"/>
              </a:rPr>
            </a:br>
            <a:r>
              <a:rPr lang="en-US" altLang="en-US" sz="2600" u="sng">
                <a:solidFill>
                  <a:srgbClr val="000000"/>
                </a:solidFill>
                <a:effectLst/>
                <a:latin typeface="Times New Roman" panose="02020603050405020304" pitchFamily="18" charset="0"/>
                <a:cs typeface="Times New Roman" panose="02020603050405020304" pitchFamily="18" charset="0"/>
              </a:rPr>
              <a:t>Commissura pinealis</a:t>
            </a:r>
            <a:br>
              <a:rPr lang="en-US" altLang="en-US" sz="2600">
                <a:effectLst/>
                <a:latin typeface="Times New Roman" panose="02020603050405020304" pitchFamily="18" charset="0"/>
                <a:cs typeface="Times New Roman" panose="02020603050405020304" pitchFamily="18" charset="0"/>
              </a:rPr>
            </a:br>
            <a:r>
              <a:rPr lang="en-US" altLang="en-US" sz="2600" u="sng">
                <a:solidFill>
                  <a:srgbClr val="000000"/>
                </a:solidFill>
                <a:effectLst/>
                <a:latin typeface="Times New Roman" panose="02020603050405020304" pitchFamily="18" charset="0"/>
                <a:cs typeface="Times New Roman" panose="02020603050405020304" pitchFamily="18" charset="0"/>
              </a:rPr>
              <a:t>Pineal gland</a:t>
            </a:r>
            <a:br>
              <a:rPr lang="en-US" altLang="en-US" sz="2600" u="sng">
                <a:solidFill>
                  <a:srgbClr val="000000"/>
                </a:solidFill>
                <a:effectLst/>
                <a:latin typeface="Times New Roman" panose="02020603050405020304" pitchFamily="18" charset="0"/>
                <a:cs typeface="Times New Roman" panose="02020603050405020304" pitchFamily="18" charset="0"/>
              </a:rPr>
            </a:br>
            <a:r>
              <a:rPr lang="en-US" altLang="en-US" sz="2600" u="sng">
                <a:solidFill>
                  <a:srgbClr val="000000"/>
                </a:solidFill>
                <a:effectLst/>
                <a:latin typeface="Times New Roman" panose="02020603050405020304" pitchFamily="18" charset="0"/>
                <a:cs typeface="Times New Roman" panose="02020603050405020304" pitchFamily="18" charset="0"/>
              </a:rPr>
              <a:t>Commissura posterior</a:t>
            </a:r>
          </a:p>
          <a:p>
            <a:pPr eaLnBrk="1" hangingPunct="1">
              <a:buClr>
                <a:srgbClr val="C00000"/>
              </a:buClr>
            </a:pPr>
            <a:r>
              <a:rPr lang="en-US" altLang="en-US" sz="2600">
                <a:solidFill>
                  <a:srgbClr val="C00000"/>
                </a:solidFill>
                <a:effectLst/>
                <a:latin typeface="Times New Roman" panose="02020603050405020304" pitchFamily="18" charset="0"/>
                <a:cs typeface="Times New Roman" panose="02020603050405020304" pitchFamily="18" charset="0"/>
              </a:rPr>
              <a:t>Lateral walls:</a:t>
            </a:r>
          </a:p>
          <a:p>
            <a:pPr lvl="1" eaLnBrk="1" hangingPunct="1">
              <a:buClr>
                <a:srgbClr val="000000"/>
              </a:buClr>
            </a:pPr>
            <a:r>
              <a:rPr lang="en-US" altLang="en-US" sz="2600">
                <a:solidFill>
                  <a:srgbClr val="000000"/>
                </a:solidFill>
                <a:effectLst/>
                <a:latin typeface="Times New Roman" panose="02020603050405020304" pitchFamily="18" charset="0"/>
                <a:cs typeface="Times New Roman" panose="02020603050405020304" pitchFamily="18" charset="0"/>
              </a:rPr>
              <a:t>medial surface of </a:t>
            </a:r>
            <a:r>
              <a:rPr lang="en-US" altLang="en-US" sz="2600">
                <a:solidFill>
                  <a:srgbClr val="C00000"/>
                </a:solidFill>
                <a:effectLst/>
                <a:latin typeface="Times New Roman" panose="02020603050405020304" pitchFamily="18" charset="0"/>
                <a:cs typeface="Times New Roman" panose="02020603050405020304" pitchFamily="18" charset="0"/>
              </a:rPr>
              <a:t>thalamus</a:t>
            </a:r>
            <a:r>
              <a:rPr lang="en-US" altLang="en-US" sz="2600">
                <a:effectLst/>
                <a:latin typeface="Times New Roman" panose="02020603050405020304" pitchFamily="18" charset="0"/>
                <a:cs typeface="Times New Roman" panose="02020603050405020304" pitchFamily="18" charset="0"/>
              </a:rPr>
              <a:t> </a:t>
            </a:r>
            <a:r>
              <a:rPr lang="en-US" altLang="en-US" sz="2600">
                <a:solidFill>
                  <a:srgbClr val="000000"/>
                </a:solidFill>
                <a:effectLst/>
                <a:latin typeface="Times New Roman" panose="02020603050405020304" pitchFamily="18" charset="0"/>
                <a:cs typeface="Times New Roman" panose="02020603050405020304" pitchFamily="18" charset="0"/>
              </a:rPr>
              <a:t>above &amp;</a:t>
            </a:r>
            <a:r>
              <a:rPr lang="en-US" altLang="en-US" sz="2600">
                <a:effectLst/>
                <a:latin typeface="Times New Roman" panose="02020603050405020304" pitchFamily="18" charset="0"/>
                <a:cs typeface="Times New Roman" panose="02020603050405020304" pitchFamily="18" charset="0"/>
              </a:rPr>
              <a:t> </a:t>
            </a:r>
          </a:p>
          <a:p>
            <a:pPr lvl="1" eaLnBrk="1" hangingPunct="1">
              <a:buClr>
                <a:srgbClr val="000000"/>
              </a:buClr>
            </a:pPr>
            <a:r>
              <a:rPr lang="en-US" altLang="en-US" sz="2600">
                <a:solidFill>
                  <a:srgbClr val="C00000"/>
                </a:solidFill>
                <a:effectLst/>
                <a:latin typeface="Times New Roman" panose="02020603050405020304" pitchFamily="18" charset="0"/>
                <a:cs typeface="Times New Roman" panose="02020603050405020304" pitchFamily="18" charset="0"/>
              </a:rPr>
              <a:t>hypothalamus </a:t>
            </a:r>
            <a:r>
              <a:rPr lang="en-US" altLang="en-US" sz="2600">
                <a:solidFill>
                  <a:srgbClr val="000000"/>
                </a:solidFill>
                <a:effectLst/>
                <a:latin typeface="Times New Roman" panose="02020603050405020304" pitchFamily="18" charset="0"/>
                <a:cs typeface="Times New Roman" panose="02020603050405020304" pitchFamily="18" charset="0"/>
              </a:rPr>
              <a:t>below the hypothalamic sulcus</a:t>
            </a:r>
          </a:p>
        </p:txBody>
      </p:sp>
      <p:sp>
        <p:nvSpPr>
          <p:cNvPr id="27653" name="Line 13">
            <a:extLst>
              <a:ext uri="{FF2B5EF4-FFF2-40B4-BE49-F238E27FC236}">
                <a16:creationId xmlns:a16="http://schemas.microsoft.com/office/drawing/2014/main" id="{F26107D9-724E-21E6-9E05-5649ABA3D009}"/>
              </a:ext>
            </a:extLst>
          </p:cNvPr>
          <p:cNvSpPr>
            <a:spLocks noChangeShapeType="1"/>
          </p:cNvSpPr>
          <p:nvPr/>
        </p:nvSpPr>
        <p:spPr bwMode="auto">
          <a:xfrm>
            <a:off x="5791200" y="3200400"/>
            <a:ext cx="46038" cy="838200"/>
          </a:xfrm>
          <a:prstGeom prst="line">
            <a:avLst/>
          </a:prstGeom>
          <a:noFill/>
          <a:ln w="28575">
            <a:solidFill>
              <a:srgbClr val="FF0000"/>
            </a:solidFill>
            <a:prstDash val="sysDash"/>
            <a:round/>
            <a:headEnd/>
            <a:tailEnd/>
          </a:ln>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11" name="TextBox 10">
            <a:extLst>
              <a:ext uri="{FF2B5EF4-FFF2-40B4-BE49-F238E27FC236}">
                <a16:creationId xmlns:a16="http://schemas.microsoft.com/office/drawing/2014/main" id="{0336830F-0407-96B0-4C02-05D806EA66B8}"/>
              </a:ext>
            </a:extLst>
          </p:cNvPr>
          <p:cNvSpPr txBox="1"/>
          <p:nvPr/>
        </p:nvSpPr>
        <p:spPr>
          <a:xfrm>
            <a:off x="6553200" y="2590800"/>
            <a:ext cx="685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TH</a:t>
            </a:r>
          </a:p>
        </p:txBody>
      </p:sp>
      <p:sp>
        <p:nvSpPr>
          <p:cNvPr id="13" name="TextBox 12">
            <a:extLst>
              <a:ext uri="{FF2B5EF4-FFF2-40B4-BE49-F238E27FC236}">
                <a16:creationId xmlns:a16="http://schemas.microsoft.com/office/drawing/2014/main" id="{DC3A8A92-8D0A-841D-ABAD-FECCA11263EC}"/>
              </a:ext>
            </a:extLst>
          </p:cNvPr>
          <p:cNvSpPr txBox="1"/>
          <p:nvPr/>
        </p:nvSpPr>
        <p:spPr>
          <a:xfrm>
            <a:off x="7620000" y="2743200"/>
            <a:ext cx="685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   p</a:t>
            </a:r>
          </a:p>
        </p:txBody>
      </p:sp>
      <p:sp>
        <p:nvSpPr>
          <p:cNvPr id="14" name="TextBox 13">
            <a:extLst>
              <a:ext uri="{FF2B5EF4-FFF2-40B4-BE49-F238E27FC236}">
                <a16:creationId xmlns:a16="http://schemas.microsoft.com/office/drawing/2014/main" id="{B83E93C1-39EE-C2C7-1409-36FB5C66EE0B}"/>
              </a:ext>
            </a:extLst>
          </p:cNvPr>
          <p:cNvSpPr txBox="1"/>
          <p:nvPr/>
        </p:nvSpPr>
        <p:spPr>
          <a:xfrm>
            <a:off x="6172200" y="4038600"/>
            <a:ext cx="228600" cy="400050"/>
          </a:xfrm>
          <a:prstGeom prst="rect">
            <a:avLst/>
          </a:prstGeom>
          <a:noFill/>
        </p:spPr>
        <p:txBody>
          <a:bodyPr>
            <a:spAutoFit/>
          </a:bodyPr>
          <a:lstStyle/>
          <a:p>
            <a:pPr>
              <a:defRPr/>
            </a:pPr>
            <a:r>
              <a:rPr lang="en-US" sz="2000" b="1" dirty="0">
                <a:solidFill>
                  <a:srgbClr val="000000"/>
                </a:solidFill>
                <a:effectLst>
                  <a:outerShdw blurRad="38100" dist="38100" dir="2700000" algn="tl">
                    <a:srgbClr val="000000">
                      <a:alpha val="43137"/>
                    </a:srgbClr>
                  </a:outerShdw>
                </a:effectLst>
                <a:latin typeface="Arial" charset="0"/>
              </a:rPr>
              <a:t>H</a:t>
            </a:r>
          </a:p>
        </p:txBody>
      </p:sp>
      <p:sp>
        <p:nvSpPr>
          <p:cNvPr id="15" name="TextBox 14">
            <a:extLst>
              <a:ext uri="{FF2B5EF4-FFF2-40B4-BE49-F238E27FC236}">
                <a16:creationId xmlns:a16="http://schemas.microsoft.com/office/drawing/2014/main" id="{EEB72924-C350-B85D-66E1-97A3C308878C}"/>
              </a:ext>
            </a:extLst>
          </p:cNvPr>
          <p:cNvSpPr txBox="1"/>
          <p:nvPr/>
        </p:nvSpPr>
        <p:spPr>
          <a:xfrm>
            <a:off x="5562600" y="2895600"/>
            <a:ext cx="5334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ac</a:t>
            </a:r>
          </a:p>
        </p:txBody>
      </p:sp>
      <p:sp>
        <p:nvSpPr>
          <p:cNvPr id="16" name="TextBox 15">
            <a:extLst>
              <a:ext uri="{FF2B5EF4-FFF2-40B4-BE49-F238E27FC236}">
                <a16:creationId xmlns:a16="http://schemas.microsoft.com/office/drawing/2014/main" id="{6BD1293C-DF98-4CC8-03D2-0B9209F3425A}"/>
              </a:ext>
            </a:extLst>
          </p:cNvPr>
          <p:cNvSpPr txBox="1"/>
          <p:nvPr/>
        </p:nvSpPr>
        <p:spPr>
          <a:xfrm>
            <a:off x="5486400" y="4114800"/>
            <a:ext cx="533400" cy="369888"/>
          </a:xfrm>
          <a:prstGeom prst="rect">
            <a:avLst/>
          </a:prstGeom>
          <a:noFill/>
        </p:spPr>
        <p:txBody>
          <a:bodyPr>
            <a:spAutoFit/>
          </a:bodyPr>
          <a:lstStyle/>
          <a:p>
            <a:pPr>
              <a:defRPr/>
            </a:pPr>
            <a:r>
              <a:rPr lang="en-US" b="1" dirty="0" err="1">
                <a:solidFill>
                  <a:srgbClr val="000000"/>
                </a:solidFill>
                <a:effectLst>
                  <a:outerShdw blurRad="38100" dist="38100" dir="2700000" algn="tl">
                    <a:srgbClr val="000000">
                      <a:alpha val="43137"/>
                    </a:srgbClr>
                  </a:outerShdw>
                </a:effectLst>
                <a:latin typeface="Arial" charset="0"/>
              </a:rPr>
              <a:t>oc</a:t>
            </a:r>
            <a:endParaRPr lang="en-US" b="1" dirty="0">
              <a:solidFill>
                <a:srgbClr val="000000"/>
              </a:solidFill>
              <a:effectLst>
                <a:outerShdw blurRad="38100" dist="38100" dir="2700000" algn="tl">
                  <a:srgbClr val="000000">
                    <a:alpha val="43137"/>
                  </a:srgbClr>
                </a:outerShdw>
              </a:effectLst>
              <a:latin typeface="Arial" charset="0"/>
            </a:endParaRPr>
          </a:p>
        </p:txBody>
      </p:sp>
      <p:sp>
        <p:nvSpPr>
          <p:cNvPr id="2" name="Rectangle 4">
            <a:extLst>
              <a:ext uri="{FF2B5EF4-FFF2-40B4-BE49-F238E27FC236}">
                <a16:creationId xmlns:a16="http://schemas.microsoft.com/office/drawing/2014/main" id="{614722A3-97FA-86EB-571B-9D80F58127BD}"/>
              </a:ext>
            </a:extLst>
          </p:cNvPr>
          <p:cNvSpPr txBox="1">
            <a:spLocks noChangeArrowheads="1"/>
          </p:cNvSpPr>
          <p:nvPr/>
        </p:nvSpPr>
        <p:spPr bwMode="auto">
          <a:xfrm>
            <a:off x="4495800" y="4891088"/>
            <a:ext cx="4533900" cy="1673225"/>
          </a:xfrm>
          <a:prstGeom prst="rect">
            <a:avLst/>
          </a:prstGeom>
          <a:noFill/>
          <a:ln w="28575">
            <a:solidFill>
              <a:srgbClr val="C00000"/>
            </a:solidFill>
            <a:miter lim="800000"/>
            <a:headEnd/>
            <a:tailEnd/>
          </a:ln>
          <a:effectLst/>
        </p:spPr>
        <p:txBody>
          <a:bodyPr/>
          <a:lst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anose="05000000000000000000"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a:lstStyle>
          <a:p>
            <a:pPr marL="0" indent="0" eaLnBrk="1" hangingPunct="1">
              <a:buClr>
                <a:srgbClr val="C00000"/>
              </a:buClr>
              <a:buFont typeface="Wingdings" panose="05000000000000000000" pitchFamily="2" charset="2"/>
              <a:buNone/>
              <a:defRPr/>
            </a:pPr>
            <a:r>
              <a:rPr lang="en-US" sz="2400" u="sng" kern="0" dirty="0">
                <a:solidFill>
                  <a:srgbClr val="000000"/>
                </a:solidFill>
                <a:effectLst/>
                <a:latin typeface="Times New Roman" panose="02020603050405020304" pitchFamily="18" charset="0"/>
                <a:cs typeface="Times New Roman" panose="02020603050405020304" pitchFamily="18" charset="0"/>
              </a:rPr>
              <a:t>Posterior wall has aperture that</a:t>
            </a:r>
            <a:br>
              <a:rPr lang="en-US" sz="2400" u="sng" kern="0" dirty="0">
                <a:solidFill>
                  <a:srgbClr val="000000"/>
                </a:solidFill>
                <a:effectLst/>
                <a:latin typeface="Times New Roman" panose="02020603050405020304" pitchFamily="18" charset="0"/>
                <a:cs typeface="Times New Roman" panose="02020603050405020304" pitchFamily="18" charset="0"/>
              </a:rPr>
            </a:br>
            <a:r>
              <a:rPr lang="en-US" sz="2400" u="sng" kern="0" dirty="0">
                <a:solidFill>
                  <a:srgbClr val="000000"/>
                </a:solidFill>
                <a:effectLst/>
                <a:latin typeface="Times New Roman" panose="02020603050405020304" pitchFamily="18" charset="0"/>
                <a:cs typeface="Times New Roman" panose="02020603050405020304" pitchFamily="18" charset="0"/>
              </a:rPr>
              <a:t>leads into cerebral aqueduct (</a:t>
            </a:r>
            <a:r>
              <a:rPr lang="en-US" sz="2400" u="sng" kern="0" dirty="0" err="1">
                <a:solidFill>
                  <a:srgbClr val="000000"/>
                </a:solidFill>
                <a:effectLst/>
                <a:latin typeface="Times New Roman" panose="02020603050405020304" pitchFamily="18" charset="0"/>
                <a:cs typeface="Times New Roman" panose="02020603050405020304" pitchFamily="18" charset="0"/>
              </a:rPr>
              <a:t>Sylvi</a:t>
            </a:r>
            <a:r>
              <a:rPr lang="en-US" sz="2400" u="sng" kern="0" dirty="0">
                <a:solidFill>
                  <a:srgbClr val="000000"/>
                </a:solidFill>
                <a:effectLst/>
                <a:latin typeface="Times New Roman" panose="02020603050405020304" pitchFamily="18" charset="0"/>
                <a:cs typeface="Times New Roman" panose="02020603050405020304" pitchFamily="18" charset="0"/>
              </a:rPr>
              <a:t>) that connects 3</a:t>
            </a:r>
            <a:r>
              <a:rPr lang="en-US" sz="2400" u="sng" kern="0" baseline="30000" dirty="0">
                <a:solidFill>
                  <a:srgbClr val="000000"/>
                </a:solidFill>
                <a:effectLst/>
                <a:latin typeface="Times New Roman" panose="02020603050405020304" pitchFamily="18" charset="0"/>
                <a:cs typeface="Times New Roman" panose="02020603050405020304" pitchFamily="18" charset="0"/>
              </a:rPr>
              <a:t>rd</a:t>
            </a:r>
            <a:r>
              <a:rPr lang="en-US" sz="2400" u="sng" kern="0" dirty="0">
                <a:solidFill>
                  <a:srgbClr val="000000"/>
                </a:solidFill>
                <a:effectLst/>
                <a:latin typeface="Times New Roman" panose="02020603050405020304" pitchFamily="18" charset="0"/>
                <a:cs typeface="Times New Roman" panose="02020603050405020304" pitchFamily="18" charset="0"/>
              </a:rPr>
              <a:t> and 4</a:t>
            </a:r>
            <a:r>
              <a:rPr lang="en-US" sz="2400" u="sng" kern="0" baseline="30000" dirty="0">
                <a:solidFill>
                  <a:srgbClr val="000000"/>
                </a:solidFill>
                <a:effectLst/>
                <a:latin typeface="Times New Roman" panose="02020603050405020304" pitchFamily="18" charset="0"/>
                <a:cs typeface="Times New Roman" panose="02020603050405020304" pitchFamily="18" charset="0"/>
              </a:rPr>
              <a:t>th</a:t>
            </a:r>
            <a:r>
              <a:rPr lang="en-US" sz="2400" u="sng" kern="0" dirty="0">
                <a:solidFill>
                  <a:srgbClr val="000000"/>
                </a:solidFill>
                <a:effectLst/>
                <a:latin typeface="Times New Roman" panose="02020603050405020304" pitchFamily="18" charset="0"/>
                <a:cs typeface="Times New Roman" panose="02020603050405020304" pitchFamily="18" charset="0"/>
              </a:rPr>
              <a:t> cerebral ventricle</a:t>
            </a:r>
            <a:endParaRPr lang="en-US" sz="2400" kern="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198261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77829" name="Rectangle 5">
            <a:extLst>
              <a:ext uri="{FF2B5EF4-FFF2-40B4-BE49-F238E27FC236}">
                <a16:creationId xmlns:a16="http://schemas.microsoft.com/office/drawing/2014/main" id="{0B3885A0-3EB1-33DF-1366-688ED8D4F160}"/>
              </a:ext>
            </a:extLst>
          </p:cNvPr>
          <p:cNvSpPr>
            <a:spLocks noGrp="1" noChangeArrowheads="1"/>
          </p:cNvSpPr>
          <p:nvPr>
            <p:ph type="body" sz="half" idx="4294967295"/>
          </p:nvPr>
        </p:nvSpPr>
        <p:spPr>
          <a:xfrm>
            <a:off x="0" y="1447800"/>
            <a:ext cx="2819400" cy="5181600"/>
          </a:xfrm>
        </p:spPr>
        <p:txBody>
          <a:bodyPr/>
          <a:lstStyle/>
          <a:p>
            <a:pPr eaLnBrk="1" hangingPunct="1">
              <a:buClr>
                <a:srgbClr val="C00000"/>
              </a:buClr>
              <a:defRPr/>
            </a:pPr>
            <a:r>
              <a:rPr lang="en-US" sz="2600" dirty="0">
                <a:solidFill>
                  <a:srgbClr val="C00000"/>
                </a:solidFill>
                <a:effectLst/>
                <a:latin typeface="Times New Roman" panose="02020603050405020304" pitchFamily="18" charset="0"/>
                <a:cs typeface="Times New Roman" panose="02020603050405020304" pitchFamily="18" charset="0"/>
              </a:rPr>
              <a:t>Roof:</a:t>
            </a:r>
            <a:r>
              <a:rPr lang="en-US" sz="2600" dirty="0">
                <a:effectLst/>
                <a:latin typeface="Times New Roman" panose="02020603050405020304" pitchFamily="18" charset="0"/>
                <a:cs typeface="Times New Roman" panose="02020603050405020304" pitchFamily="18" charset="0"/>
              </a:rPr>
              <a:t> </a:t>
            </a:r>
            <a:br>
              <a:rPr lang="en-US" sz="2600" dirty="0">
                <a:effectLst/>
                <a:latin typeface="Times New Roman" panose="02020603050405020304" pitchFamily="18" charset="0"/>
                <a:cs typeface="Times New Roman" panose="02020603050405020304" pitchFamily="18" charset="0"/>
              </a:rPr>
            </a:br>
            <a:br>
              <a:rPr lang="en-US" sz="2600" dirty="0">
                <a:effectLst/>
                <a:latin typeface="Times New Roman" panose="02020603050405020304" pitchFamily="18" charset="0"/>
                <a:cs typeface="Times New Roman" panose="02020603050405020304" pitchFamily="18" charset="0"/>
              </a:rPr>
            </a:br>
            <a:r>
              <a:rPr lang="en-US" sz="2600" dirty="0">
                <a:solidFill>
                  <a:srgbClr val="000000"/>
                </a:solidFill>
                <a:effectLst/>
                <a:latin typeface="Times New Roman" panose="02020603050405020304" pitchFamily="18" charset="0"/>
                <a:cs typeface="Times New Roman" panose="02020603050405020304" pitchFamily="18" charset="0"/>
              </a:rPr>
              <a:t>Ependyma stretching between the two stria medullaris thalami</a:t>
            </a:r>
          </a:p>
          <a:p>
            <a:pPr eaLnBrk="1" hangingPunct="1">
              <a:defRPr/>
            </a:pPr>
            <a:endParaRPr lang="en-US" dirty="0"/>
          </a:p>
        </p:txBody>
      </p:sp>
      <p:pic>
        <p:nvPicPr>
          <p:cNvPr id="39939" name="Picture 7" descr="mso220FD">
            <a:extLst>
              <a:ext uri="{FF2B5EF4-FFF2-40B4-BE49-F238E27FC236}">
                <a16:creationId xmlns:a16="http://schemas.microsoft.com/office/drawing/2014/main" id="{A7965E6F-34B9-8234-E4D8-F4E7DE3363E9}"/>
              </a:ext>
            </a:extLst>
          </p:cNvPr>
          <p:cNvPicPr>
            <a:picLocks noGrp="1" noChangeAspect="1" noChangeArrowheads="1"/>
          </p:cNvPicPr>
          <p:nvPr>
            <p:ph sz="half" idx="4294967295"/>
          </p:nvPr>
        </p:nvPicPr>
        <p:blipFill>
          <a:blip r:embed="rId2">
            <a:lum contrast="12000"/>
            <a:extLst>
              <a:ext uri="{28A0092B-C50C-407E-A947-70E740481C1C}">
                <a14:useLocalDpi xmlns:a14="http://schemas.microsoft.com/office/drawing/2010/main" val="0"/>
              </a:ext>
            </a:extLst>
          </a:blip>
          <a:srcRect l="2409" t="1785" r="43385" b="10440"/>
          <a:stretch>
            <a:fillRect/>
          </a:stretch>
        </p:blipFill>
        <p:spPr>
          <a:xfrm>
            <a:off x="2743200" y="228600"/>
            <a:ext cx="6019800" cy="6075363"/>
          </a:xfrm>
          <a:noFill/>
          <a:extLst>
            <a:ext uri="{909E8E84-426E-40DD-AFC4-6F175D3DCCD1}">
              <a14:hiddenFill xmlns:a14="http://schemas.microsoft.com/office/drawing/2010/main">
                <a:solidFill>
                  <a:srgbClr val="FFFFFF"/>
                </a:solidFill>
              </a14:hiddenFill>
            </a:ext>
          </a:extLst>
        </p:spPr>
      </p:pic>
      <p:cxnSp>
        <p:nvCxnSpPr>
          <p:cNvPr id="39940" name="Straight Arrow Connector 6">
            <a:extLst>
              <a:ext uri="{FF2B5EF4-FFF2-40B4-BE49-F238E27FC236}">
                <a16:creationId xmlns:a16="http://schemas.microsoft.com/office/drawing/2014/main" id="{473B7FF7-8AB4-BFCE-FC33-60142D5C5711}"/>
              </a:ext>
            </a:extLst>
          </p:cNvPr>
          <p:cNvCxnSpPr>
            <a:cxnSpLocks noChangeShapeType="1"/>
          </p:cNvCxnSpPr>
          <p:nvPr/>
        </p:nvCxnSpPr>
        <p:spPr bwMode="auto">
          <a:xfrm rot="16200000" flipH="1">
            <a:off x="3734594" y="1143794"/>
            <a:ext cx="1600200" cy="684212"/>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39941" name="Straight Arrow Connector 11">
            <a:extLst>
              <a:ext uri="{FF2B5EF4-FFF2-40B4-BE49-F238E27FC236}">
                <a16:creationId xmlns:a16="http://schemas.microsoft.com/office/drawing/2014/main" id="{9A38B4E7-E504-78EB-C148-16F50597532A}"/>
              </a:ext>
            </a:extLst>
          </p:cNvPr>
          <p:cNvCxnSpPr>
            <a:cxnSpLocks noChangeShapeType="1"/>
          </p:cNvCxnSpPr>
          <p:nvPr/>
        </p:nvCxnSpPr>
        <p:spPr bwMode="auto">
          <a:xfrm flipV="1">
            <a:off x="2362200" y="2438400"/>
            <a:ext cx="2133600" cy="16764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9942" name="Oval 21">
            <a:extLst>
              <a:ext uri="{FF2B5EF4-FFF2-40B4-BE49-F238E27FC236}">
                <a16:creationId xmlns:a16="http://schemas.microsoft.com/office/drawing/2014/main" id="{AA5AB042-99B9-AE15-895F-376CCDCD07D7}"/>
              </a:ext>
            </a:extLst>
          </p:cNvPr>
          <p:cNvSpPr>
            <a:spLocks noChangeArrowheads="1"/>
          </p:cNvSpPr>
          <p:nvPr/>
        </p:nvSpPr>
        <p:spPr bwMode="auto">
          <a:xfrm>
            <a:off x="4495800" y="2362200"/>
            <a:ext cx="76200" cy="46038"/>
          </a:xfrm>
          <a:prstGeom prst="ellipse">
            <a:avLst/>
          </a:prstGeom>
          <a:solidFill>
            <a:schemeClr val="tx1"/>
          </a:solidFill>
          <a:ln w="9525" algn="ctr">
            <a:solidFill>
              <a:schemeClr val="tx1"/>
            </a:solidFill>
            <a:round/>
            <a:headEnd/>
            <a:tailEnd/>
          </a:ln>
        </p:spPr>
        <p:txBody>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
        <p:nvSpPr>
          <p:cNvPr id="39943" name="Oval 22">
            <a:extLst>
              <a:ext uri="{FF2B5EF4-FFF2-40B4-BE49-F238E27FC236}">
                <a16:creationId xmlns:a16="http://schemas.microsoft.com/office/drawing/2014/main" id="{52340B8D-808B-BB8E-3A71-643CCB155977}"/>
              </a:ext>
            </a:extLst>
          </p:cNvPr>
          <p:cNvSpPr>
            <a:spLocks noChangeArrowheads="1"/>
          </p:cNvSpPr>
          <p:nvPr/>
        </p:nvSpPr>
        <p:spPr bwMode="auto">
          <a:xfrm flipH="1">
            <a:off x="5105400" y="2362200"/>
            <a:ext cx="76200" cy="76200"/>
          </a:xfrm>
          <a:prstGeom prst="ellipse">
            <a:avLst/>
          </a:prstGeom>
          <a:solidFill>
            <a:schemeClr val="tx1"/>
          </a:solidFill>
          <a:ln w="9525" algn="ctr">
            <a:solidFill>
              <a:schemeClr val="tx1"/>
            </a:solidFill>
            <a:round/>
            <a:headEnd/>
            <a:tailEnd/>
          </a:ln>
        </p:spPr>
        <p:txBody>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Tree>
    <p:extLst>
      <p:ext uri="{BB962C8B-B14F-4D97-AF65-F5344CB8AC3E}">
        <p14:creationId xmlns:p14="http://schemas.microsoft.com/office/powerpoint/2010/main" val="29827699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55299" name="Rectangle 3">
            <a:extLst>
              <a:ext uri="{FF2B5EF4-FFF2-40B4-BE49-F238E27FC236}">
                <a16:creationId xmlns:a16="http://schemas.microsoft.com/office/drawing/2014/main" id="{3C76C1C8-A995-1993-D98C-E03000DB9469}"/>
              </a:ext>
            </a:extLst>
          </p:cNvPr>
          <p:cNvSpPr>
            <a:spLocks noGrp="1" noChangeArrowheads="1"/>
          </p:cNvSpPr>
          <p:nvPr>
            <p:ph type="body" sz="half" idx="4294967295"/>
          </p:nvPr>
        </p:nvSpPr>
        <p:spPr>
          <a:xfrm>
            <a:off x="228600" y="228600"/>
            <a:ext cx="4038600" cy="5943600"/>
          </a:xfrm>
        </p:spPr>
        <p:txBody>
          <a:bodyPr/>
          <a:lstStyle/>
          <a:p>
            <a:pPr eaLnBrk="1" hangingPunct="1">
              <a:buClr>
                <a:srgbClr val="C00000"/>
              </a:buClr>
              <a:defRPr/>
            </a:pPr>
            <a:r>
              <a:rPr lang="en-US" sz="2600" b="1" dirty="0">
                <a:solidFill>
                  <a:srgbClr val="C00000"/>
                </a:solidFill>
                <a:effectLst/>
                <a:latin typeface="Times New Roman" panose="02020603050405020304" pitchFamily="18" charset="0"/>
                <a:cs typeface="Times New Roman" panose="02020603050405020304" pitchFamily="18" charset="0"/>
              </a:rPr>
              <a:t>Floor</a:t>
            </a:r>
            <a:r>
              <a:rPr lang="en-US" sz="2600" dirty="0">
                <a:solidFill>
                  <a:srgbClr val="C00000"/>
                </a:solidFill>
                <a:effectLst/>
                <a:latin typeface="Times New Roman" panose="02020603050405020304" pitchFamily="18" charset="0"/>
                <a:cs typeface="Times New Roman" panose="02020603050405020304" pitchFamily="18" charset="0"/>
              </a:rPr>
              <a:t>:</a:t>
            </a:r>
            <a:r>
              <a:rPr lang="en-US" sz="2600" dirty="0">
                <a:effectLst/>
                <a:latin typeface="Times New Roman" panose="02020603050405020304" pitchFamily="18" charset="0"/>
                <a:cs typeface="Times New Roman" panose="02020603050405020304" pitchFamily="18" charset="0"/>
              </a:rPr>
              <a:t> </a:t>
            </a:r>
            <a:br>
              <a:rPr lang="en-US" sz="2600" dirty="0">
                <a:effectLst/>
                <a:latin typeface="Times New Roman" panose="02020603050405020304" pitchFamily="18" charset="0"/>
                <a:cs typeface="Times New Roman" panose="02020603050405020304" pitchFamily="18" charset="0"/>
              </a:rPr>
            </a:br>
            <a:r>
              <a:rPr lang="en-US" sz="2600" dirty="0">
                <a:effectLst/>
                <a:latin typeface="Times New Roman" panose="02020603050405020304" pitchFamily="18" charset="0"/>
                <a:cs typeface="Times New Roman" panose="02020603050405020304" pitchFamily="18" charset="0"/>
              </a:rPr>
              <a:t>  </a:t>
            </a:r>
            <a:br>
              <a:rPr lang="en-US" sz="2600" dirty="0">
                <a:effectLst/>
                <a:latin typeface="Times New Roman" panose="02020603050405020304" pitchFamily="18" charset="0"/>
                <a:cs typeface="Times New Roman" panose="02020603050405020304" pitchFamily="18" charset="0"/>
              </a:rPr>
            </a:br>
            <a:r>
              <a:rPr lang="en-US" sz="2600" dirty="0" err="1">
                <a:solidFill>
                  <a:srgbClr val="000000"/>
                </a:solidFill>
                <a:effectLst/>
                <a:latin typeface="Times New Roman" panose="02020603050405020304" pitchFamily="18" charset="0"/>
                <a:cs typeface="Times New Roman" panose="02020603050405020304" pitchFamily="18" charset="0"/>
              </a:rPr>
              <a:t>Anteroposteriorly</a:t>
            </a:r>
            <a:r>
              <a:rPr lang="en-US" sz="2600" dirty="0">
                <a:solidFill>
                  <a:srgbClr val="000000"/>
                </a:solidFill>
                <a:effectLst/>
                <a:latin typeface="Times New Roman" panose="02020603050405020304" pitchFamily="18" charset="0"/>
                <a:cs typeface="Times New Roman" panose="02020603050405020304" pitchFamily="18" charset="0"/>
              </a:rPr>
              <a:t>:</a:t>
            </a:r>
          </a:p>
          <a:p>
            <a:pPr marL="514350" indent="-514350" eaLnBrk="1" hangingPunct="1">
              <a:buClr>
                <a:srgbClr val="000000"/>
              </a:buClr>
              <a:buFont typeface="+mj-lt"/>
              <a:buAutoNum type="arabicPeriod"/>
              <a:defRPr/>
            </a:pPr>
            <a:r>
              <a:rPr lang="en-US" sz="2600" dirty="0">
                <a:solidFill>
                  <a:srgbClr val="000000"/>
                </a:solidFill>
                <a:effectLst/>
                <a:latin typeface="Times New Roman" panose="02020603050405020304" pitchFamily="18" charset="0"/>
                <a:cs typeface="Times New Roman" panose="02020603050405020304" pitchFamily="18" charset="0"/>
              </a:rPr>
              <a:t>optic </a:t>
            </a:r>
            <a:r>
              <a:rPr lang="en-US" sz="2600" dirty="0" err="1">
                <a:solidFill>
                  <a:srgbClr val="000000"/>
                </a:solidFill>
                <a:effectLst/>
                <a:latin typeface="Times New Roman" panose="02020603050405020304" pitchFamily="18" charset="0"/>
                <a:cs typeface="Times New Roman" panose="02020603050405020304" pitchFamily="18" charset="0"/>
              </a:rPr>
              <a:t>chiasma</a:t>
            </a:r>
            <a:endParaRPr lang="en-US" sz="2600" dirty="0">
              <a:solidFill>
                <a:srgbClr val="000000"/>
              </a:solidFill>
              <a:effectLst/>
              <a:latin typeface="Times New Roman" panose="02020603050405020304" pitchFamily="18" charset="0"/>
              <a:cs typeface="Times New Roman" panose="02020603050405020304" pitchFamily="18" charset="0"/>
            </a:endParaRPr>
          </a:p>
          <a:p>
            <a:pPr marL="514350" indent="-514350" eaLnBrk="1" hangingPunct="1">
              <a:buClr>
                <a:srgbClr val="000000"/>
              </a:buClr>
              <a:buFont typeface="+mj-lt"/>
              <a:buAutoNum type="arabicPeriod"/>
              <a:defRPr/>
            </a:pPr>
            <a:r>
              <a:rPr lang="en-US" sz="2600" dirty="0" err="1">
                <a:solidFill>
                  <a:srgbClr val="000000"/>
                </a:solidFill>
                <a:effectLst/>
                <a:latin typeface="Times New Roman" panose="02020603050405020304" pitchFamily="18" charset="0"/>
                <a:cs typeface="Times New Roman" panose="02020603050405020304" pitchFamily="18" charset="0"/>
              </a:rPr>
              <a:t>Infundibulum</a:t>
            </a:r>
            <a:endParaRPr lang="en-US" sz="2600" dirty="0">
              <a:solidFill>
                <a:srgbClr val="000000"/>
              </a:solidFill>
              <a:effectLst/>
              <a:latin typeface="Times New Roman" panose="02020603050405020304" pitchFamily="18" charset="0"/>
              <a:cs typeface="Times New Roman" panose="02020603050405020304" pitchFamily="18" charset="0"/>
            </a:endParaRPr>
          </a:p>
          <a:p>
            <a:pPr marL="514350" indent="-514350" eaLnBrk="1" hangingPunct="1">
              <a:buClr>
                <a:srgbClr val="000000"/>
              </a:buClr>
              <a:buFont typeface="+mj-lt"/>
              <a:buAutoNum type="arabicPeriod"/>
              <a:defRPr/>
            </a:pPr>
            <a:r>
              <a:rPr lang="en-US" sz="2600" dirty="0">
                <a:solidFill>
                  <a:srgbClr val="000000"/>
                </a:solidFill>
                <a:effectLst/>
                <a:latin typeface="Times New Roman" panose="02020603050405020304" pitchFamily="18" charset="0"/>
                <a:cs typeface="Times New Roman" panose="02020603050405020304" pitchFamily="18" charset="0"/>
              </a:rPr>
              <a:t>tuber </a:t>
            </a:r>
            <a:r>
              <a:rPr lang="en-US" sz="2600" dirty="0" err="1">
                <a:solidFill>
                  <a:srgbClr val="000000"/>
                </a:solidFill>
                <a:effectLst/>
                <a:latin typeface="Times New Roman" panose="02020603050405020304" pitchFamily="18" charset="0"/>
                <a:cs typeface="Times New Roman" panose="02020603050405020304" pitchFamily="18" charset="0"/>
              </a:rPr>
              <a:t>cinerium</a:t>
            </a:r>
            <a:endParaRPr lang="en-US" sz="2600" dirty="0">
              <a:solidFill>
                <a:srgbClr val="000000"/>
              </a:solidFill>
              <a:effectLst/>
              <a:latin typeface="Times New Roman" panose="02020603050405020304" pitchFamily="18" charset="0"/>
              <a:cs typeface="Times New Roman" panose="02020603050405020304" pitchFamily="18" charset="0"/>
            </a:endParaRPr>
          </a:p>
          <a:p>
            <a:pPr marL="514350" indent="-514350" eaLnBrk="1" hangingPunct="1">
              <a:buClr>
                <a:srgbClr val="000000"/>
              </a:buClr>
              <a:buFont typeface="+mj-lt"/>
              <a:buAutoNum type="arabicPeriod"/>
              <a:defRPr/>
            </a:pPr>
            <a:r>
              <a:rPr lang="en-US" sz="2600" dirty="0" err="1">
                <a:solidFill>
                  <a:srgbClr val="000000"/>
                </a:solidFill>
                <a:effectLst/>
                <a:latin typeface="Times New Roman" panose="02020603050405020304" pitchFamily="18" charset="0"/>
                <a:cs typeface="Times New Roman" panose="02020603050405020304" pitchFamily="18" charset="0"/>
              </a:rPr>
              <a:t>mammillary</a:t>
            </a:r>
            <a:r>
              <a:rPr lang="en-US" sz="2600" dirty="0">
                <a:solidFill>
                  <a:srgbClr val="000000"/>
                </a:solidFill>
                <a:effectLst/>
                <a:latin typeface="Times New Roman" panose="02020603050405020304" pitchFamily="18" charset="0"/>
                <a:cs typeface="Times New Roman" panose="02020603050405020304" pitchFamily="18" charset="0"/>
              </a:rPr>
              <a:t> bodies</a:t>
            </a:r>
          </a:p>
          <a:p>
            <a:pPr marL="514350" indent="-514350" eaLnBrk="1" hangingPunct="1">
              <a:buClr>
                <a:srgbClr val="000000"/>
              </a:buClr>
              <a:buFont typeface="+mj-lt"/>
              <a:buAutoNum type="arabicPeriod"/>
              <a:defRPr/>
            </a:pPr>
            <a:r>
              <a:rPr lang="en-US" sz="2600" dirty="0">
                <a:solidFill>
                  <a:srgbClr val="000000"/>
                </a:solidFill>
                <a:effectLst/>
                <a:latin typeface="Times New Roman" panose="02020603050405020304" pitchFamily="18" charset="0"/>
                <a:cs typeface="Times New Roman" panose="02020603050405020304" pitchFamily="18" charset="0"/>
              </a:rPr>
              <a:t>tegmentum of midbrain</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2600" dirty="0">
              <a:solidFill>
                <a:srgbClr val="000000"/>
              </a:solidFill>
              <a:effectLst/>
              <a:latin typeface="Times New Roman" panose="02020603050405020304" pitchFamily="18" charset="0"/>
              <a:cs typeface="Times New Roman" panose="02020603050405020304" pitchFamily="18" charset="0"/>
            </a:endParaRPr>
          </a:p>
          <a:p>
            <a:pPr eaLnBrk="1" hangingPunct="1">
              <a:buClr>
                <a:srgbClr val="000000"/>
              </a:buClr>
              <a:defRPr/>
            </a:pPr>
            <a:r>
              <a:rPr lang="en-US" sz="2600" dirty="0">
                <a:solidFill>
                  <a:srgbClr val="000000"/>
                </a:solidFill>
                <a:effectLst/>
                <a:latin typeface="Times New Roman" panose="02020603050405020304" pitchFamily="18" charset="0"/>
                <a:cs typeface="Times New Roman" panose="02020603050405020304" pitchFamily="18" charset="0"/>
              </a:rPr>
              <a:t>Cavity is crossed by </a:t>
            </a:r>
            <a:r>
              <a:rPr lang="en-US" sz="2600" dirty="0" err="1">
                <a:solidFill>
                  <a:srgbClr val="C00000"/>
                </a:solidFill>
                <a:effectLst/>
                <a:latin typeface="Times New Roman" panose="02020603050405020304" pitchFamily="18" charset="0"/>
                <a:cs typeface="Times New Roman" panose="02020603050405020304" pitchFamily="18" charset="0"/>
              </a:rPr>
              <a:t>interthalamic</a:t>
            </a:r>
            <a:r>
              <a:rPr lang="en-US" sz="2600" dirty="0">
                <a:solidFill>
                  <a:srgbClr val="C00000"/>
                </a:solidFill>
                <a:effectLst/>
                <a:latin typeface="Times New Roman" panose="02020603050405020304" pitchFamily="18" charset="0"/>
                <a:cs typeface="Times New Roman" panose="02020603050405020304" pitchFamily="18" charset="0"/>
              </a:rPr>
              <a:t> adhesion </a:t>
            </a:r>
            <a:r>
              <a:rPr lang="en-US" sz="2600" dirty="0">
                <a:solidFill>
                  <a:srgbClr val="000000"/>
                </a:solidFill>
                <a:effectLst/>
                <a:latin typeface="Times New Roman" panose="02020603050405020304" pitchFamily="18" charset="0"/>
                <a:cs typeface="Times New Roman" panose="02020603050405020304" pitchFamily="18" charset="0"/>
              </a:rPr>
              <a:t>(black arrow)</a:t>
            </a:r>
          </a:p>
          <a:p>
            <a:pPr eaLnBrk="1" hangingPunct="1">
              <a:defRPr/>
            </a:pPr>
            <a:endParaRPr lang="en-US" sz="2800" dirty="0"/>
          </a:p>
        </p:txBody>
      </p:sp>
      <p:pic>
        <p:nvPicPr>
          <p:cNvPr id="40963" name="Picture 3" descr="C:\Documents and Settings\Free User\My Documents\My Pictures\Picture1dd.jpg">
            <a:extLst>
              <a:ext uri="{FF2B5EF4-FFF2-40B4-BE49-F238E27FC236}">
                <a16:creationId xmlns:a16="http://schemas.microsoft.com/office/drawing/2014/main" id="{B29BC6F7-2577-8D5E-45CA-A8EE021A7049}"/>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2995" r="1633"/>
          <a:stretch>
            <a:fillRect/>
          </a:stretch>
        </p:blipFill>
        <p:spPr>
          <a:xfrm>
            <a:off x="4114800" y="1066800"/>
            <a:ext cx="4648200" cy="4573588"/>
          </a:xfrm>
          <a:noFill/>
          <a:extLst>
            <a:ext uri="{909E8E84-426E-40DD-AFC4-6F175D3DCCD1}">
              <a14:hiddenFill xmlns:a14="http://schemas.microsoft.com/office/drawing/2010/main">
                <a:solidFill>
                  <a:srgbClr val="FFFFFF"/>
                </a:solidFill>
              </a14:hiddenFill>
            </a:ext>
          </a:extLst>
        </p:spPr>
      </p:pic>
      <p:sp>
        <p:nvSpPr>
          <p:cNvPr id="40964" name="Line 8">
            <a:extLst>
              <a:ext uri="{FF2B5EF4-FFF2-40B4-BE49-F238E27FC236}">
                <a16:creationId xmlns:a16="http://schemas.microsoft.com/office/drawing/2014/main" id="{21024075-0BE9-73ED-712B-308741C1ECD2}"/>
              </a:ext>
            </a:extLst>
          </p:cNvPr>
          <p:cNvSpPr>
            <a:spLocks noChangeShapeType="1"/>
          </p:cNvSpPr>
          <p:nvPr/>
        </p:nvSpPr>
        <p:spPr bwMode="auto">
          <a:xfrm flipH="1">
            <a:off x="6553200" y="3276600"/>
            <a:ext cx="304800" cy="15240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3" name="TextBox 12">
            <a:extLst>
              <a:ext uri="{FF2B5EF4-FFF2-40B4-BE49-F238E27FC236}">
                <a16:creationId xmlns:a16="http://schemas.microsoft.com/office/drawing/2014/main" id="{7F7BBA24-F486-AC72-AF00-1A4903EFD525}"/>
              </a:ext>
            </a:extLst>
          </p:cNvPr>
          <p:cNvSpPr txBox="1"/>
          <p:nvPr/>
        </p:nvSpPr>
        <p:spPr>
          <a:xfrm>
            <a:off x="6858000" y="4114800"/>
            <a:ext cx="304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5</a:t>
            </a:r>
          </a:p>
        </p:txBody>
      </p:sp>
      <p:sp>
        <p:nvSpPr>
          <p:cNvPr id="14" name="TextBox 13">
            <a:extLst>
              <a:ext uri="{FF2B5EF4-FFF2-40B4-BE49-F238E27FC236}">
                <a16:creationId xmlns:a16="http://schemas.microsoft.com/office/drawing/2014/main" id="{21EA2606-4463-D9A2-25C0-2210EF184DDD}"/>
              </a:ext>
            </a:extLst>
          </p:cNvPr>
          <p:cNvSpPr txBox="1"/>
          <p:nvPr/>
        </p:nvSpPr>
        <p:spPr>
          <a:xfrm>
            <a:off x="6172200" y="4724400"/>
            <a:ext cx="304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4</a:t>
            </a:r>
          </a:p>
        </p:txBody>
      </p:sp>
      <p:sp>
        <p:nvSpPr>
          <p:cNvPr id="15" name="TextBox 14">
            <a:extLst>
              <a:ext uri="{FF2B5EF4-FFF2-40B4-BE49-F238E27FC236}">
                <a16:creationId xmlns:a16="http://schemas.microsoft.com/office/drawing/2014/main" id="{5E2E3F2B-1D7E-1B67-DA7D-338C286ADA72}"/>
              </a:ext>
            </a:extLst>
          </p:cNvPr>
          <p:cNvSpPr txBox="1"/>
          <p:nvPr/>
        </p:nvSpPr>
        <p:spPr>
          <a:xfrm>
            <a:off x="5562600" y="4876800"/>
            <a:ext cx="304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3</a:t>
            </a:r>
          </a:p>
        </p:txBody>
      </p:sp>
      <p:sp>
        <p:nvSpPr>
          <p:cNvPr id="16" name="TextBox 15">
            <a:extLst>
              <a:ext uri="{FF2B5EF4-FFF2-40B4-BE49-F238E27FC236}">
                <a16:creationId xmlns:a16="http://schemas.microsoft.com/office/drawing/2014/main" id="{5BD675B5-B9BB-FF2A-6D20-51F5B7659980}"/>
              </a:ext>
            </a:extLst>
          </p:cNvPr>
          <p:cNvSpPr txBox="1"/>
          <p:nvPr/>
        </p:nvSpPr>
        <p:spPr>
          <a:xfrm>
            <a:off x="5257800" y="5105400"/>
            <a:ext cx="304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2</a:t>
            </a:r>
          </a:p>
        </p:txBody>
      </p:sp>
      <p:sp>
        <p:nvSpPr>
          <p:cNvPr id="17" name="TextBox 16">
            <a:extLst>
              <a:ext uri="{FF2B5EF4-FFF2-40B4-BE49-F238E27FC236}">
                <a16:creationId xmlns:a16="http://schemas.microsoft.com/office/drawing/2014/main" id="{DFA8B1CD-B1DC-8A1D-B592-B4F7E3576FA4}"/>
              </a:ext>
            </a:extLst>
          </p:cNvPr>
          <p:cNvSpPr txBox="1"/>
          <p:nvPr/>
        </p:nvSpPr>
        <p:spPr>
          <a:xfrm>
            <a:off x="5105400" y="4876800"/>
            <a:ext cx="304800" cy="369888"/>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1</a:t>
            </a:r>
          </a:p>
        </p:txBody>
      </p:sp>
    </p:spTree>
    <p:extLst>
      <p:ext uri="{BB962C8B-B14F-4D97-AF65-F5344CB8AC3E}">
        <p14:creationId xmlns:p14="http://schemas.microsoft.com/office/powerpoint/2010/main" val="4171236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1986" name="Picture 9" descr="C:\Documents and Settings\Free User\My Documents\My Pictures\aa.jpg">
            <a:extLst>
              <a:ext uri="{FF2B5EF4-FFF2-40B4-BE49-F238E27FC236}">
                <a16:creationId xmlns:a16="http://schemas.microsoft.com/office/drawing/2014/main" id="{9BD97675-62A1-AFB7-E8E0-E38C9FD862BF}"/>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3124200" y="1371600"/>
            <a:ext cx="5746750" cy="4495800"/>
          </a:xfrm>
          <a:noFill/>
          <a:extLst>
            <a:ext uri="{909E8E84-426E-40DD-AFC4-6F175D3DCCD1}">
              <a14:hiddenFill xmlns:a14="http://schemas.microsoft.com/office/drawing/2010/main">
                <a:solidFill>
                  <a:srgbClr val="FFFFFF"/>
                </a:solidFill>
              </a14:hiddenFill>
            </a:ext>
          </a:extLst>
        </p:spPr>
      </p:pic>
      <p:sp>
        <p:nvSpPr>
          <p:cNvPr id="43010" name="Rectangle 2">
            <a:extLst>
              <a:ext uri="{FF2B5EF4-FFF2-40B4-BE49-F238E27FC236}">
                <a16:creationId xmlns:a16="http://schemas.microsoft.com/office/drawing/2014/main" id="{F8E9BB5D-FCF4-892C-52D5-8BDBD60F388D}"/>
              </a:ext>
            </a:extLst>
          </p:cNvPr>
          <p:cNvSpPr>
            <a:spLocks noGrp="1" noChangeArrowheads="1"/>
          </p:cNvSpPr>
          <p:nvPr>
            <p:ph type="title"/>
          </p:nvPr>
        </p:nvSpPr>
        <p:spPr>
          <a:xfrm>
            <a:off x="457200" y="381000"/>
            <a:ext cx="8229600" cy="609600"/>
          </a:xfrm>
        </p:spPr>
        <p:txBody>
          <a:bodyPr/>
          <a:lstStyle/>
          <a:p>
            <a:pPr eaLnBrk="1" hangingPunct="1">
              <a:defRPr/>
            </a:pPr>
            <a:r>
              <a:rPr lang="en-US" sz="4000" b="1" dirty="0">
                <a:solidFill>
                  <a:srgbClr val="C00000"/>
                </a:solidFill>
                <a:latin typeface="Arial Rounded MT Bold" pitchFamily="34" charset="0"/>
              </a:rPr>
              <a:t>Recesses of 3</a:t>
            </a:r>
            <a:r>
              <a:rPr lang="en-US" sz="4000" b="1" baseline="30000" dirty="0">
                <a:solidFill>
                  <a:srgbClr val="C00000"/>
                </a:solidFill>
                <a:latin typeface="Arial Rounded MT Bold" pitchFamily="34" charset="0"/>
              </a:rPr>
              <a:t>rd</a:t>
            </a:r>
            <a:r>
              <a:rPr lang="en-US" sz="4000" b="1" dirty="0">
                <a:solidFill>
                  <a:srgbClr val="C00000"/>
                </a:solidFill>
                <a:latin typeface="Arial Rounded MT Bold" pitchFamily="34" charset="0"/>
              </a:rPr>
              <a:t> ventricle</a:t>
            </a:r>
          </a:p>
        </p:txBody>
      </p:sp>
      <p:sp>
        <p:nvSpPr>
          <p:cNvPr id="41988" name="Rectangle 4">
            <a:extLst>
              <a:ext uri="{FF2B5EF4-FFF2-40B4-BE49-F238E27FC236}">
                <a16:creationId xmlns:a16="http://schemas.microsoft.com/office/drawing/2014/main" id="{B224FF1A-CD22-E6BB-C300-D24EE7C0244F}"/>
              </a:ext>
            </a:extLst>
          </p:cNvPr>
          <p:cNvSpPr>
            <a:spLocks noGrp="1" noChangeArrowheads="1"/>
          </p:cNvSpPr>
          <p:nvPr>
            <p:ph type="body" sz="half" idx="1"/>
          </p:nvPr>
        </p:nvSpPr>
        <p:spPr>
          <a:xfrm>
            <a:off x="0" y="1371600"/>
            <a:ext cx="3276600" cy="3657600"/>
          </a:xfrm>
        </p:spPr>
        <p:txBody>
          <a:bodyPr/>
          <a:lstStyle/>
          <a:p>
            <a:pPr eaLnBrk="1" hangingPunct="1">
              <a:buClr>
                <a:srgbClr val="000000"/>
              </a:buClr>
            </a:pPr>
            <a:r>
              <a:rPr lang="en-US" altLang="en-US" sz="2800">
                <a:solidFill>
                  <a:srgbClr val="000000"/>
                </a:solidFill>
                <a:effectLst/>
                <a:latin typeface="Times New Roman" panose="02020603050405020304" pitchFamily="18" charset="0"/>
                <a:cs typeface="Times New Roman" panose="02020603050405020304" pitchFamily="18" charset="0"/>
              </a:rPr>
              <a:t>Are extensions of the cavity:</a:t>
            </a:r>
          </a:p>
          <a:p>
            <a:pPr lvl="1" eaLnBrk="1" hangingPunct="1">
              <a:buClr>
                <a:srgbClr val="C00000"/>
              </a:buClr>
              <a:buFont typeface="Wingdings" panose="05000000000000000000" pitchFamily="2" charset="2"/>
              <a:buChar char="§"/>
            </a:pPr>
            <a:r>
              <a:rPr lang="en-US" altLang="en-US">
                <a:solidFill>
                  <a:srgbClr val="000000"/>
                </a:solidFill>
                <a:effectLst/>
                <a:latin typeface="Times New Roman" panose="02020603050405020304" pitchFamily="18" charset="0"/>
                <a:cs typeface="Times New Roman" panose="02020603050405020304" pitchFamily="18" charset="0"/>
              </a:rPr>
              <a:t>Supraoptic (preoptic)</a:t>
            </a:r>
          </a:p>
          <a:p>
            <a:pPr lvl="1" eaLnBrk="1" hangingPunct="1">
              <a:buClr>
                <a:srgbClr val="C00000"/>
              </a:buClr>
              <a:buFont typeface="Wingdings" panose="05000000000000000000" pitchFamily="2" charset="2"/>
              <a:buChar char="§"/>
            </a:pPr>
            <a:r>
              <a:rPr lang="en-US" altLang="en-US">
                <a:solidFill>
                  <a:srgbClr val="000000"/>
                </a:solidFill>
                <a:effectLst/>
                <a:latin typeface="Times New Roman" panose="02020603050405020304" pitchFamily="18" charset="0"/>
                <a:cs typeface="Times New Roman" panose="02020603050405020304" pitchFamily="18" charset="0"/>
              </a:rPr>
              <a:t>Infundibular</a:t>
            </a:r>
          </a:p>
          <a:p>
            <a:pPr lvl="1" eaLnBrk="1" hangingPunct="1">
              <a:buClr>
                <a:srgbClr val="C00000"/>
              </a:buClr>
              <a:buFont typeface="Wingdings" panose="05000000000000000000" pitchFamily="2" charset="2"/>
              <a:buChar char="§"/>
            </a:pPr>
            <a:r>
              <a:rPr lang="en-US" altLang="en-US">
                <a:solidFill>
                  <a:srgbClr val="000000"/>
                </a:solidFill>
                <a:effectLst/>
                <a:latin typeface="Times New Roman" panose="02020603050405020304" pitchFamily="18" charset="0"/>
                <a:cs typeface="Times New Roman" panose="02020603050405020304" pitchFamily="18" charset="0"/>
              </a:rPr>
              <a:t>Pineal</a:t>
            </a:r>
          </a:p>
          <a:p>
            <a:pPr lvl="1" eaLnBrk="1" hangingPunct="1">
              <a:buClr>
                <a:srgbClr val="C00000"/>
              </a:buClr>
              <a:buFont typeface="Wingdings" panose="05000000000000000000" pitchFamily="2" charset="2"/>
              <a:buChar char="§"/>
            </a:pPr>
            <a:r>
              <a:rPr lang="en-US" altLang="en-US">
                <a:solidFill>
                  <a:srgbClr val="000000"/>
                </a:solidFill>
                <a:effectLst/>
                <a:latin typeface="Times New Roman" panose="02020603050405020304" pitchFamily="18" charset="0"/>
                <a:cs typeface="Times New Roman" panose="02020603050405020304" pitchFamily="18" charset="0"/>
              </a:rPr>
              <a:t>Suprapineal</a:t>
            </a:r>
          </a:p>
        </p:txBody>
      </p:sp>
    </p:spTree>
    <p:extLst>
      <p:ext uri="{BB962C8B-B14F-4D97-AF65-F5344CB8AC3E}">
        <p14:creationId xmlns:p14="http://schemas.microsoft.com/office/powerpoint/2010/main" val="397287951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pic>
        <p:nvPicPr>
          <p:cNvPr id="43010" name="Picture 9" descr="Picture3">
            <a:extLst>
              <a:ext uri="{FF2B5EF4-FFF2-40B4-BE49-F238E27FC236}">
                <a16:creationId xmlns:a16="http://schemas.microsoft.com/office/drawing/2014/main" id="{91AA1987-3636-D6CE-E6A1-CCD90C72D8FB}"/>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685" b="2000"/>
          <a:stretch>
            <a:fillRect/>
          </a:stretch>
        </p:blipFill>
        <p:spPr>
          <a:xfrm>
            <a:off x="4038600" y="1752600"/>
            <a:ext cx="4891088" cy="3581400"/>
          </a:xfrm>
          <a:noFill/>
          <a:extLst>
            <a:ext uri="{909E8E84-426E-40DD-AFC4-6F175D3DCCD1}">
              <a14:hiddenFill xmlns:a14="http://schemas.microsoft.com/office/drawing/2010/main">
                <a:solidFill>
                  <a:srgbClr val="FFFFFF"/>
                </a:solidFill>
              </a14:hiddenFill>
            </a:ext>
          </a:extLst>
        </p:spPr>
      </p:pic>
      <p:sp>
        <p:nvSpPr>
          <p:cNvPr id="43011" name="Rectangle 2">
            <a:extLst>
              <a:ext uri="{FF2B5EF4-FFF2-40B4-BE49-F238E27FC236}">
                <a16:creationId xmlns:a16="http://schemas.microsoft.com/office/drawing/2014/main" id="{92B79373-7D69-2C50-A042-8229979EB8A0}"/>
              </a:ext>
            </a:extLst>
          </p:cNvPr>
          <p:cNvSpPr>
            <a:spLocks noGrp="1" noChangeArrowheads="1"/>
          </p:cNvSpPr>
          <p:nvPr>
            <p:ph type="title"/>
          </p:nvPr>
        </p:nvSpPr>
        <p:spPr>
          <a:xfrm>
            <a:off x="457200" y="277813"/>
            <a:ext cx="8229600" cy="560387"/>
          </a:xfrm>
        </p:spPr>
        <p:txBody>
          <a:bodyPr/>
          <a:lstStyle/>
          <a:p>
            <a:pPr eaLnBrk="1" hangingPunct="1"/>
            <a:r>
              <a:rPr lang="en-US" altLang="en-US" sz="4000" b="1">
                <a:solidFill>
                  <a:srgbClr val="C00000"/>
                </a:solidFill>
                <a:effectLst/>
                <a:latin typeface="Arial Rounded MT Bold" panose="020F0704030504030204" pitchFamily="34" charset="0"/>
              </a:rPr>
              <a:t>Communications of 3</a:t>
            </a:r>
            <a:r>
              <a:rPr lang="en-US" altLang="en-US" sz="4000" b="1" baseline="30000">
                <a:solidFill>
                  <a:srgbClr val="C00000"/>
                </a:solidFill>
                <a:effectLst/>
                <a:latin typeface="Arial Rounded MT Bold" panose="020F0704030504030204" pitchFamily="34" charset="0"/>
              </a:rPr>
              <a:t>rd</a:t>
            </a:r>
            <a:r>
              <a:rPr lang="en-US" altLang="en-US" sz="4000" b="1">
                <a:solidFill>
                  <a:srgbClr val="C00000"/>
                </a:solidFill>
                <a:effectLst/>
                <a:latin typeface="Arial Rounded MT Bold" panose="020F0704030504030204" pitchFamily="34" charset="0"/>
              </a:rPr>
              <a:t> ventricle</a:t>
            </a:r>
          </a:p>
        </p:txBody>
      </p:sp>
      <p:sp>
        <p:nvSpPr>
          <p:cNvPr id="43012" name="Rectangle 4">
            <a:extLst>
              <a:ext uri="{FF2B5EF4-FFF2-40B4-BE49-F238E27FC236}">
                <a16:creationId xmlns:a16="http://schemas.microsoft.com/office/drawing/2014/main" id="{E79A33EE-027D-76B5-FC14-E52C6A0BC023}"/>
              </a:ext>
            </a:extLst>
          </p:cNvPr>
          <p:cNvSpPr>
            <a:spLocks noGrp="1" noChangeArrowheads="1"/>
          </p:cNvSpPr>
          <p:nvPr>
            <p:ph type="body" sz="half" idx="1"/>
          </p:nvPr>
        </p:nvSpPr>
        <p:spPr>
          <a:xfrm>
            <a:off x="225425" y="1371600"/>
            <a:ext cx="3886200" cy="5334000"/>
          </a:xfrm>
        </p:spPr>
        <p:txBody>
          <a:bodyPr/>
          <a:lstStyle/>
          <a:p>
            <a:pPr eaLnBrk="1" hangingPunct="1">
              <a:buClr>
                <a:srgbClr val="C00000"/>
              </a:buClr>
            </a:pPr>
            <a:r>
              <a:rPr lang="en-US" altLang="en-US" sz="2800">
                <a:solidFill>
                  <a:srgbClr val="C00000"/>
                </a:solidFill>
                <a:effectLst/>
              </a:rPr>
              <a:t>Rostrally: </a:t>
            </a:r>
            <a:r>
              <a:rPr lang="en-US" altLang="en-US" sz="2600">
                <a:solidFill>
                  <a:srgbClr val="000000"/>
                </a:solidFill>
                <a:effectLst/>
              </a:rPr>
              <a:t>communicates on each side with the lateral ventricle through </a:t>
            </a:r>
            <a:r>
              <a:rPr lang="en-US" altLang="en-US" sz="2600">
                <a:solidFill>
                  <a:srgbClr val="C00000"/>
                </a:solidFill>
                <a:effectLst/>
              </a:rPr>
              <a:t>interventricular foramen of Monro</a:t>
            </a:r>
            <a:br>
              <a:rPr lang="en-US" altLang="en-US" sz="2600">
                <a:solidFill>
                  <a:srgbClr val="C00000"/>
                </a:solidFill>
                <a:effectLst/>
              </a:rPr>
            </a:br>
            <a:endParaRPr lang="en-US" altLang="en-US" sz="2600">
              <a:solidFill>
                <a:srgbClr val="C00000"/>
              </a:solidFill>
              <a:effectLst/>
            </a:endParaRPr>
          </a:p>
          <a:p>
            <a:pPr eaLnBrk="1" hangingPunct="1">
              <a:buClr>
                <a:srgbClr val="C00000"/>
              </a:buClr>
            </a:pPr>
            <a:r>
              <a:rPr lang="en-US" altLang="en-US" sz="2600">
                <a:solidFill>
                  <a:srgbClr val="C00000"/>
                </a:solidFill>
                <a:effectLst/>
              </a:rPr>
              <a:t>Caudally:</a:t>
            </a:r>
            <a:r>
              <a:rPr lang="en-US" altLang="en-US" sz="2600">
                <a:effectLst/>
              </a:rPr>
              <a:t> </a:t>
            </a:r>
            <a:br>
              <a:rPr lang="en-US" altLang="en-US" sz="2600">
                <a:effectLst/>
              </a:rPr>
            </a:br>
            <a:r>
              <a:rPr lang="en-US" altLang="en-US" sz="2600">
                <a:solidFill>
                  <a:srgbClr val="000000"/>
                </a:solidFill>
                <a:effectLst/>
              </a:rPr>
              <a:t>with 4</a:t>
            </a:r>
            <a:r>
              <a:rPr lang="en-US" altLang="en-US" sz="2600" baseline="30000">
                <a:solidFill>
                  <a:srgbClr val="000000"/>
                </a:solidFill>
                <a:effectLst/>
              </a:rPr>
              <a:t>th</a:t>
            </a:r>
            <a:r>
              <a:rPr lang="en-US" altLang="en-US" sz="2600">
                <a:solidFill>
                  <a:srgbClr val="000000"/>
                </a:solidFill>
                <a:effectLst/>
              </a:rPr>
              <a:t> ventricle through </a:t>
            </a:r>
            <a:r>
              <a:rPr lang="en-US" altLang="en-US" sz="2600">
                <a:solidFill>
                  <a:srgbClr val="C00000"/>
                </a:solidFill>
                <a:effectLst/>
              </a:rPr>
              <a:t>cerebral aqueduct (Sylvi)</a:t>
            </a:r>
          </a:p>
        </p:txBody>
      </p:sp>
      <p:sp>
        <p:nvSpPr>
          <p:cNvPr id="43013" name="Line 7">
            <a:extLst>
              <a:ext uri="{FF2B5EF4-FFF2-40B4-BE49-F238E27FC236}">
                <a16:creationId xmlns:a16="http://schemas.microsoft.com/office/drawing/2014/main" id="{45AC480B-BA99-114A-EE7D-4D420650BBEC}"/>
              </a:ext>
            </a:extLst>
          </p:cNvPr>
          <p:cNvSpPr>
            <a:spLocks noChangeShapeType="1"/>
          </p:cNvSpPr>
          <p:nvPr/>
        </p:nvSpPr>
        <p:spPr bwMode="auto">
          <a:xfrm flipH="1">
            <a:off x="7391400" y="2667000"/>
            <a:ext cx="152400" cy="228600"/>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3014" name="Line 8">
            <a:extLst>
              <a:ext uri="{FF2B5EF4-FFF2-40B4-BE49-F238E27FC236}">
                <a16:creationId xmlns:a16="http://schemas.microsoft.com/office/drawing/2014/main" id="{6ED7A0EA-6391-BAE2-A1AE-DBD260B8C5AD}"/>
              </a:ext>
            </a:extLst>
          </p:cNvPr>
          <p:cNvSpPr>
            <a:spLocks noChangeShapeType="1"/>
          </p:cNvSpPr>
          <p:nvPr/>
        </p:nvSpPr>
        <p:spPr bwMode="auto">
          <a:xfrm flipH="1">
            <a:off x="6400800" y="3048000"/>
            <a:ext cx="228600" cy="152400"/>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4002032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32098" name="Rectangle 1026">
            <a:extLst>
              <a:ext uri="{FF2B5EF4-FFF2-40B4-BE49-F238E27FC236}">
                <a16:creationId xmlns:a16="http://schemas.microsoft.com/office/drawing/2014/main" id="{606325D0-56E5-D9D4-DB71-1595B6687194}"/>
              </a:ext>
            </a:extLst>
          </p:cNvPr>
          <p:cNvSpPr>
            <a:spLocks noGrp="1" noChangeArrowheads="1"/>
          </p:cNvSpPr>
          <p:nvPr>
            <p:ph type="title"/>
          </p:nvPr>
        </p:nvSpPr>
        <p:spPr>
          <a:xfrm>
            <a:off x="685800" y="609600"/>
            <a:ext cx="7772400" cy="3733800"/>
          </a:xfrm>
        </p:spPr>
        <p:txBody>
          <a:bodyPr/>
          <a:lstStyle/>
          <a:p>
            <a:pPr eaLnBrk="1" hangingPunct="1">
              <a:defRPr/>
            </a:pPr>
            <a:r>
              <a:rPr lang="en-US" sz="5400" b="1" dirty="0">
                <a:solidFill>
                  <a:schemeClr val="bg2"/>
                </a:solidFill>
                <a:latin typeface="Arial Rounded MT Bold" pitchFamily="34" charset="0"/>
              </a:rPr>
              <a:t>THALAMUS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pic>
        <p:nvPicPr>
          <p:cNvPr id="44034" name="Picture 3" descr="C:\Documents and Settings\Free User\My Documents\My Pictures\Picture1dd.jpg">
            <a:extLst>
              <a:ext uri="{FF2B5EF4-FFF2-40B4-BE49-F238E27FC236}">
                <a16:creationId xmlns:a16="http://schemas.microsoft.com/office/drawing/2014/main" id="{DF474B11-0535-4B42-2CA2-2638023EB06C}"/>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995" r="1633"/>
          <a:stretch>
            <a:fillRect/>
          </a:stretch>
        </p:blipFill>
        <p:spPr>
          <a:xfrm>
            <a:off x="4445000" y="1676400"/>
            <a:ext cx="4337050" cy="4267200"/>
          </a:xfrm>
          <a:noFill/>
          <a:extLst>
            <a:ext uri="{909E8E84-426E-40DD-AFC4-6F175D3DCCD1}">
              <a14:hiddenFill xmlns:a14="http://schemas.microsoft.com/office/drawing/2010/main">
                <a:solidFill>
                  <a:srgbClr val="FFFFFF"/>
                </a:solidFill>
              </a14:hiddenFill>
            </a:ext>
          </a:extLst>
        </p:spPr>
      </p:pic>
      <p:sp>
        <p:nvSpPr>
          <p:cNvPr id="75778" name="Rectangle 2">
            <a:extLst>
              <a:ext uri="{FF2B5EF4-FFF2-40B4-BE49-F238E27FC236}">
                <a16:creationId xmlns:a16="http://schemas.microsoft.com/office/drawing/2014/main" id="{ACF647F6-33FA-B415-CC97-4F16D6783AD6}"/>
              </a:ext>
            </a:extLst>
          </p:cNvPr>
          <p:cNvSpPr>
            <a:spLocks noGrp="1" noChangeArrowheads="1"/>
          </p:cNvSpPr>
          <p:nvPr>
            <p:ph type="title"/>
          </p:nvPr>
        </p:nvSpPr>
        <p:spPr/>
        <p:txBody>
          <a:bodyPr/>
          <a:lstStyle/>
          <a:p>
            <a:pPr eaLnBrk="1" hangingPunct="1">
              <a:defRPr/>
            </a:pPr>
            <a:r>
              <a:rPr lang="en-US" sz="4000" b="1" dirty="0" err="1">
                <a:solidFill>
                  <a:srgbClr val="C00000"/>
                </a:solidFill>
                <a:latin typeface="Arial Rounded MT Bold" pitchFamily="34" charset="0"/>
              </a:rPr>
              <a:t>Interventricular</a:t>
            </a:r>
            <a:r>
              <a:rPr lang="en-US" sz="4000" b="1" dirty="0">
                <a:solidFill>
                  <a:srgbClr val="C00000"/>
                </a:solidFill>
                <a:latin typeface="Arial Rounded MT Bold" pitchFamily="34" charset="0"/>
              </a:rPr>
              <a:t> Foramen of </a:t>
            </a:r>
            <a:r>
              <a:rPr lang="en-US" sz="4000" b="1" dirty="0" err="1">
                <a:solidFill>
                  <a:srgbClr val="C00000"/>
                </a:solidFill>
                <a:latin typeface="Arial Rounded MT Bold" pitchFamily="34" charset="0"/>
              </a:rPr>
              <a:t>Monro</a:t>
            </a:r>
            <a:endParaRPr lang="en-US" sz="4000" b="1" dirty="0">
              <a:solidFill>
                <a:srgbClr val="C00000"/>
              </a:solidFill>
              <a:latin typeface="Arial Rounded MT Bold" pitchFamily="34" charset="0"/>
            </a:endParaRPr>
          </a:p>
        </p:txBody>
      </p:sp>
      <p:sp>
        <p:nvSpPr>
          <p:cNvPr id="75780" name="Rectangle 4">
            <a:extLst>
              <a:ext uri="{FF2B5EF4-FFF2-40B4-BE49-F238E27FC236}">
                <a16:creationId xmlns:a16="http://schemas.microsoft.com/office/drawing/2014/main" id="{E5BFDD6F-E74C-5EE6-B7EF-0A0BC2D2A12C}"/>
              </a:ext>
            </a:extLst>
          </p:cNvPr>
          <p:cNvSpPr>
            <a:spLocks noGrp="1" noChangeArrowheads="1"/>
          </p:cNvSpPr>
          <p:nvPr>
            <p:ph type="body" sz="half" idx="1"/>
          </p:nvPr>
        </p:nvSpPr>
        <p:spPr>
          <a:xfrm>
            <a:off x="457200" y="1524000"/>
            <a:ext cx="4038600" cy="4525963"/>
          </a:xfrm>
        </p:spPr>
        <p:txBody>
          <a:bodyPr/>
          <a:lstStyle/>
          <a:p>
            <a:pPr eaLnBrk="1" hangingPunct="1">
              <a:lnSpc>
                <a:spcPct val="90000"/>
              </a:lnSpc>
              <a:buClr>
                <a:srgbClr val="000000"/>
              </a:buClr>
              <a:defRPr/>
            </a:pPr>
            <a:r>
              <a:rPr lang="en-US" sz="2600" dirty="0">
                <a:solidFill>
                  <a:srgbClr val="000000"/>
                </a:solidFill>
                <a:effectLst/>
                <a:latin typeface="Times New Roman" panose="02020603050405020304" pitchFamily="18" charset="0"/>
                <a:cs typeface="Times New Roman" panose="02020603050405020304" pitchFamily="18" charset="0"/>
              </a:rPr>
              <a:t>Paired foramina</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2600" dirty="0">
              <a:solidFill>
                <a:srgbClr val="000000"/>
              </a:solidFill>
              <a:effectLst/>
              <a:latin typeface="Times New Roman" panose="02020603050405020304" pitchFamily="18" charset="0"/>
              <a:cs typeface="Times New Roman" panose="02020603050405020304" pitchFamily="18" charset="0"/>
            </a:endParaRPr>
          </a:p>
          <a:p>
            <a:pPr eaLnBrk="1" hangingPunct="1">
              <a:lnSpc>
                <a:spcPct val="90000"/>
              </a:lnSpc>
              <a:buClr>
                <a:srgbClr val="000000"/>
              </a:buClr>
              <a:defRPr/>
            </a:pPr>
            <a:r>
              <a:rPr lang="en-US" sz="2600" dirty="0">
                <a:solidFill>
                  <a:srgbClr val="000000"/>
                </a:solidFill>
                <a:effectLst/>
                <a:latin typeface="Times New Roman" panose="02020603050405020304" pitchFamily="18" charset="0"/>
                <a:cs typeface="Times New Roman" panose="02020603050405020304" pitchFamily="18" charset="0"/>
              </a:rPr>
              <a:t>Each bounded:</a:t>
            </a:r>
          </a:p>
          <a:p>
            <a:pPr lvl="1" eaLnBrk="1" hangingPunct="1">
              <a:lnSpc>
                <a:spcPct val="90000"/>
              </a:lnSpc>
              <a:buClr>
                <a:srgbClr val="000000"/>
              </a:buClr>
              <a:defRPr/>
            </a:pPr>
            <a:r>
              <a:rPr lang="en-US" sz="2600" u="sng" dirty="0" err="1">
                <a:solidFill>
                  <a:srgbClr val="000000"/>
                </a:solidFill>
                <a:effectLst/>
                <a:latin typeface="Times New Roman" panose="02020603050405020304" pitchFamily="18" charset="0"/>
                <a:cs typeface="Times New Roman" panose="02020603050405020304" pitchFamily="18" charset="0"/>
              </a:rPr>
              <a:t>Anteriorly</a:t>
            </a:r>
            <a:r>
              <a:rPr lang="en-US" sz="2600" dirty="0">
                <a:solidFill>
                  <a:srgbClr val="000000"/>
                </a:solidFill>
                <a:effectLst/>
                <a:latin typeface="Times New Roman" panose="02020603050405020304" pitchFamily="18" charset="0"/>
                <a:cs typeface="Times New Roman" panose="02020603050405020304" pitchFamily="18" charset="0"/>
              </a:rPr>
              <a:t> by column of fornix </a:t>
            </a:r>
          </a:p>
          <a:p>
            <a:pPr lvl="1" eaLnBrk="1" hangingPunct="1">
              <a:lnSpc>
                <a:spcPct val="90000"/>
              </a:lnSpc>
              <a:buClr>
                <a:srgbClr val="000000"/>
              </a:buClr>
              <a:defRPr/>
            </a:pPr>
            <a:r>
              <a:rPr lang="en-US" sz="2600" u="sng" dirty="0">
                <a:solidFill>
                  <a:srgbClr val="000000"/>
                </a:solidFill>
                <a:effectLst/>
                <a:latin typeface="Times New Roman" panose="02020603050405020304" pitchFamily="18" charset="0"/>
                <a:cs typeface="Times New Roman" panose="02020603050405020304" pitchFamily="18" charset="0"/>
              </a:rPr>
              <a:t>Posteriorly</a:t>
            </a:r>
            <a:r>
              <a:rPr lang="en-US" sz="2600" dirty="0">
                <a:solidFill>
                  <a:srgbClr val="000000"/>
                </a:solidFill>
                <a:effectLst/>
                <a:latin typeface="Times New Roman" panose="02020603050405020304" pitchFamily="18" charset="0"/>
                <a:cs typeface="Times New Roman" panose="02020603050405020304" pitchFamily="18" charset="0"/>
              </a:rPr>
              <a:t> by anterior pole of the thalamus</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2600" dirty="0">
              <a:solidFill>
                <a:srgbClr val="000000"/>
              </a:solidFill>
              <a:effectLst/>
              <a:latin typeface="Times New Roman" panose="02020603050405020304" pitchFamily="18" charset="0"/>
              <a:cs typeface="Times New Roman" panose="02020603050405020304" pitchFamily="18" charset="0"/>
            </a:endParaRPr>
          </a:p>
          <a:p>
            <a:pPr eaLnBrk="1" hangingPunct="1">
              <a:lnSpc>
                <a:spcPct val="90000"/>
              </a:lnSpc>
              <a:buClr>
                <a:srgbClr val="000000"/>
              </a:buClr>
              <a:defRPr/>
            </a:pPr>
            <a:r>
              <a:rPr lang="en-US" sz="2600" dirty="0">
                <a:solidFill>
                  <a:srgbClr val="000000"/>
                </a:solidFill>
                <a:effectLst/>
                <a:latin typeface="Times New Roman" panose="02020603050405020304" pitchFamily="18" charset="0"/>
                <a:cs typeface="Times New Roman" panose="02020603050405020304" pitchFamily="18" charset="0"/>
              </a:rPr>
              <a:t>Communicate 3</a:t>
            </a:r>
            <a:r>
              <a:rPr lang="en-US" sz="2600" baseline="30000" dirty="0">
                <a:solidFill>
                  <a:srgbClr val="000000"/>
                </a:solidFill>
                <a:effectLst/>
                <a:latin typeface="Times New Roman" panose="02020603050405020304" pitchFamily="18" charset="0"/>
                <a:cs typeface="Times New Roman" panose="02020603050405020304" pitchFamily="18" charset="0"/>
              </a:rPr>
              <a:t>rd</a:t>
            </a:r>
            <a:r>
              <a:rPr lang="en-US" sz="2600" dirty="0">
                <a:solidFill>
                  <a:srgbClr val="000000"/>
                </a:solidFill>
                <a:effectLst/>
                <a:latin typeface="Times New Roman" panose="02020603050405020304" pitchFamily="18" charset="0"/>
                <a:cs typeface="Times New Roman" panose="02020603050405020304" pitchFamily="18" charset="0"/>
              </a:rPr>
              <a:t> ventricle with the two lateral ventricles</a:t>
            </a:r>
          </a:p>
          <a:p>
            <a:pPr eaLnBrk="1" hangingPunct="1">
              <a:lnSpc>
                <a:spcPct val="90000"/>
              </a:lnSpc>
              <a:defRPr/>
            </a:pPr>
            <a:endParaRPr lang="en-US" sz="2800" dirty="0"/>
          </a:p>
        </p:txBody>
      </p:sp>
      <p:sp>
        <p:nvSpPr>
          <p:cNvPr id="44037" name="Line 7">
            <a:extLst>
              <a:ext uri="{FF2B5EF4-FFF2-40B4-BE49-F238E27FC236}">
                <a16:creationId xmlns:a16="http://schemas.microsoft.com/office/drawing/2014/main" id="{12D67EC8-B8C8-70E1-D2F2-F63246689D56}"/>
              </a:ext>
            </a:extLst>
          </p:cNvPr>
          <p:cNvSpPr>
            <a:spLocks noChangeShapeType="1"/>
          </p:cNvSpPr>
          <p:nvPr/>
        </p:nvSpPr>
        <p:spPr bwMode="auto">
          <a:xfrm flipH="1">
            <a:off x="5943600" y="3200400"/>
            <a:ext cx="533400" cy="38100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4038" name="Oval 8">
            <a:extLst>
              <a:ext uri="{FF2B5EF4-FFF2-40B4-BE49-F238E27FC236}">
                <a16:creationId xmlns:a16="http://schemas.microsoft.com/office/drawing/2014/main" id="{F62DB92F-91EE-3BBB-DC82-0C74E042AD02}"/>
              </a:ext>
            </a:extLst>
          </p:cNvPr>
          <p:cNvSpPr>
            <a:spLocks noChangeArrowheads="1"/>
          </p:cNvSpPr>
          <p:nvPr/>
        </p:nvSpPr>
        <p:spPr bwMode="auto">
          <a:xfrm>
            <a:off x="5715000" y="3581400"/>
            <a:ext cx="152400" cy="228600"/>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
        <p:nvSpPr>
          <p:cNvPr id="44039" name="Oval 9">
            <a:extLst>
              <a:ext uri="{FF2B5EF4-FFF2-40B4-BE49-F238E27FC236}">
                <a16:creationId xmlns:a16="http://schemas.microsoft.com/office/drawing/2014/main" id="{93B5E6B5-A905-4FA2-B7A2-23CC78760EA6}"/>
              </a:ext>
            </a:extLst>
          </p:cNvPr>
          <p:cNvSpPr>
            <a:spLocks noChangeArrowheads="1"/>
          </p:cNvSpPr>
          <p:nvPr/>
        </p:nvSpPr>
        <p:spPr bwMode="auto">
          <a:xfrm>
            <a:off x="6019800" y="3581400"/>
            <a:ext cx="228600" cy="228600"/>
          </a:xfrm>
          <a:prstGeom prst="ellipse">
            <a:avLst/>
          </a:prstGeom>
          <a:solidFill>
            <a:srgbClr val="66FF33"/>
          </a:solidFill>
          <a:ln w="9525">
            <a:solidFill>
              <a:srgbClr val="FFFF00"/>
            </a:solidFill>
            <a:round/>
            <a:headEnd/>
            <a:tailEnd/>
          </a:ln>
        </p:spPr>
        <p:txBody>
          <a:bodyPr wrap="none" anchor="ct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Tree>
    <p:extLst>
      <p:ext uri="{BB962C8B-B14F-4D97-AF65-F5344CB8AC3E}">
        <p14:creationId xmlns:p14="http://schemas.microsoft.com/office/powerpoint/2010/main" val="344867219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5E7FA105-DD00-2BD7-EB37-804DFA0969A2}"/>
              </a:ext>
            </a:extLst>
          </p:cNvPr>
          <p:cNvSpPr>
            <a:spLocks noGrp="1" noChangeArrowheads="1"/>
          </p:cNvSpPr>
          <p:nvPr>
            <p:ph type="title"/>
          </p:nvPr>
        </p:nvSpPr>
        <p:spPr>
          <a:xfrm>
            <a:off x="457200" y="228600"/>
            <a:ext cx="8229600" cy="533400"/>
          </a:xfrm>
        </p:spPr>
        <p:txBody>
          <a:bodyPr/>
          <a:lstStyle/>
          <a:p>
            <a:pPr eaLnBrk="1" hangingPunct="1">
              <a:defRPr/>
            </a:pPr>
            <a:r>
              <a:rPr lang="en-US" sz="4000" b="1" dirty="0">
                <a:solidFill>
                  <a:srgbClr val="C00000"/>
                </a:solidFill>
                <a:latin typeface="Arial Rounded MT Bold" pitchFamily="34" charset="0"/>
              </a:rPr>
              <a:t>Choroid Plexus of 3</a:t>
            </a:r>
            <a:r>
              <a:rPr lang="en-US" sz="4000" b="1" baseline="30000" dirty="0">
                <a:solidFill>
                  <a:srgbClr val="C00000"/>
                </a:solidFill>
                <a:latin typeface="Arial Rounded MT Bold" pitchFamily="34" charset="0"/>
              </a:rPr>
              <a:t>rd</a:t>
            </a:r>
            <a:r>
              <a:rPr lang="en-US" sz="4000" b="1" dirty="0">
                <a:solidFill>
                  <a:srgbClr val="C00000"/>
                </a:solidFill>
                <a:latin typeface="Arial Rounded MT Bold" pitchFamily="34" charset="0"/>
              </a:rPr>
              <a:t> ventricle</a:t>
            </a:r>
          </a:p>
        </p:txBody>
      </p:sp>
      <p:sp>
        <p:nvSpPr>
          <p:cNvPr id="44036" name="Rectangle 4">
            <a:extLst>
              <a:ext uri="{FF2B5EF4-FFF2-40B4-BE49-F238E27FC236}">
                <a16:creationId xmlns:a16="http://schemas.microsoft.com/office/drawing/2014/main" id="{E29FA3F9-603A-2A67-8B1E-0ADC075BE766}"/>
              </a:ext>
            </a:extLst>
          </p:cNvPr>
          <p:cNvSpPr>
            <a:spLocks noGrp="1" noChangeArrowheads="1"/>
          </p:cNvSpPr>
          <p:nvPr>
            <p:ph type="body" sz="half" idx="1"/>
          </p:nvPr>
        </p:nvSpPr>
        <p:spPr>
          <a:xfrm>
            <a:off x="0" y="1143000"/>
            <a:ext cx="4876800" cy="4876800"/>
          </a:xfrm>
        </p:spPr>
        <p:txBody>
          <a:bodyPr/>
          <a:lstStyle/>
          <a:p>
            <a:pPr eaLnBrk="1" hangingPunct="1">
              <a:buClr>
                <a:srgbClr val="C00000"/>
              </a:buClr>
              <a:defRPr/>
            </a:pPr>
            <a:r>
              <a:rPr lang="en-US" sz="2600" dirty="0">
                <a:solidFill>
                  <a:srgbClr val="FF0066"/>
                </a:solidFill>
                <a:effectLst/>
                <a:latin typeface="Times New Roman" panose="02020603050405020304" pitchFamily="18" charset="0"/>
                <a:cs typeface="Times New Roman" panose="02020603050405020304" pitchFamily="18" charset="0"/>
              </a:rPr>
              <a:t>Tuft of capillaries </a:t>
            </a:r>
            <a:r>
              <a:rPr lang="en-US" sz="2600" dirty="0">
                <a:solidFill>
                  <a:srgbClr val="000000"/>
                </a:solidFill>
                <a:effectLst/>
                <a:latin typeface="Times New Roman" panose="02020603050405020304" pitchFamily="18" charset="0"/>
                <a:cs typeface="Times New Roman" panose="02020603050405020304" pitchFamily="18" charset="0"/>
              </a:rPr>
              <a:t>enclosed within ependyma</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1800" dirty="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defRPr/>
            </a:pPr>
            <a:r>
              <a:rPr lang="en-US" sz="2600" dirty="0">
                <a:solidFill>
                  <a:srgbClr val="000000"/>
                </a:solidFill>
                <a:effectLst/>
                <a:latin typeface="Times New Roman" panose="02020603050405020304" pitchFamily="18" charset="0"/>
                <a:cs typeface="Times New Roman" panose="02020603050405020304" pitchFamily="18" charset="0"/>
              </a:rPr>
              <a:t>Invaginates from its roof</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1800" dirty="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defRPr/>
            </a:pPr>
            <a:r>
              <a:rPr lang="en-US" sz="2600" dirty="0">
                <a:solidFill>
                  <a:srgbClr val="000000"/>
                </a:solidFill>
                <a:effectLst/>
                <a:latin typeface="Times New Roman" panose="02020603050405020304" pitchFamily="18" charset="0"/>
                <a:cs typeface="Times New Roman" panose="02020603050405020304" pitchFamily="18" charset="0"/>
              </a:rPr>
              <a:t>Extends rostrally till the interventricular foramen</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1800" dirty="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defRPr/>
            </a:pPr>
            <a:r>
              <a:rPr lang="en-US" sz="2600" dirty="0">
                <a:solidFill>
                  <a:srgbClr val="000000"/>
                </a:solidFill>
                <a:effectLst/>
                <a:latin typeface="Times New Roman" panose="02020603050405020304" pitchFamily="18" charset="0"/>
                <a:cs typeface="Times New Roman" panose="02020603050405020304" pitchFamily="18" charset="0"/>
              </a:rPr>
              <a:t>Continues laterally with the choroid plexus of lateral ventricle</a:t>
            </a:r>
            <a:br>
              <a:rPr lang="en-US" sz="2600" dirty="0">
                <a:solidFill>
                  <a:srgbClr val="000000"/>
                </a:solidFill>
                <a:effectLst/>
                <a:latin typeface="Times New Roman" panose="02020603050405020304" pitchFamily="18" charset="0"/>
                <a:cs typeface="Times New Roman" panose="02020603050405020304" pitchFamily="18" charset="0"/>
              </a:rPr>
            </a:br>
            <a:endParaRPr lang="en-US" sz="1800" dirty="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defRPr/>
            </a:pPr>
            <a:r>
              <a:rPr lang="en-US" sz="2600" dirty="0">
                <a:solidFill>
                  <a:srgbClr val="000000"/>
                </a:solidFill>
                <a:effectLst/>
                <a:latin typeface="Times New Roman" panose="02020603050405020304" pitchFamily="18" charset="0"/>
                <a:cs typeface="Times New Roman" panose="02020603050405020304" pitchFamily="18" charset="0"/>
              </a:rPr>
              <a:t>Produces cerebrospinal fluid</a:t>
            </a:r>
          </a:p>
          <a:p>
            <a:pPr eaLnBrk="1" hangingPunct="1">
              <a:defRPr/>
            </a:pPr>
            <a:endParaRPr lang="en-US" dirty="0"/>
          </a:p>
        </p:txBody>
      </p:sp>
      <p:pic>
        <p:nvPicPr>
          <p:cNvPr id="45060" name="Picture 6" descr="C:\Documents and Settings\user\My Documents\My Pictures\chor.jpg">
            <a:extLst>
              <a:ext uri="{FF2B5EF4-FFF2-40B4-BE49-F238E27FC236}">
                <a16:creationId xmlns:a16="http://schemas.microsoft.com/office/drawing/2014/main" id="{A4541C2A-1CDE-4AA0-16B4-C3CD6A65617D}"/>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953000" y="990600"/>
            <a:ext cx="3200400" cy="2914650"/>
          </a:xfrm>
          <a:noFill/>
          <a:extLst>
            <a:ext uri="{909E8E84-426E-40DD-AFC4-6F175D3DCCD1}">
              <a14:hiddenFill xmlns:a14="http://schemas.microsoft.com/office/drawing/2010/main">
                <a:solidFill>
                  <a:srgbClr val="FFFFFF"/>
                </a:solidFill>
              </a14:hiddenFill>
            </a:ext>
          </a:extLst>
        </p:spPr>
      </p:pic>
      <p:pic>
        <p:nvPicPr>
          <p:cNvPr id="45061" name="Picture 7" descr="C:\Documents and Settings\user\My Documents\My Pictures\Gray723.png">
            <a:extLst>
              <a:ext uri="{FF2B5EF4-FFF2-40B4-BE49-F238E27FC236}">
                <a16:creationId xmlns:a16="http://schemas.microsoft.com/office/drawing/2014/main" id="{471A5799-C61F-776D-2D62-3CAEE4721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038600"/>
            <a:ext cx="3657600" cy="218281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cxnSp>
        <p:nvCxnSpPr>
          <p:cNvPr id="45062" name="Straight Arrow Connector 13">
            <a:extLst>
              <a:ext uri="{FF2B5EF4-FFF2-40B4-BE49-F238E27FC236}">
                <a16:creationId xmlns:a16="http://schemas.microsoft.com/office/drawing/2014/main" id="{18354290-75A9-1B46-A81F-359F31BBB8C2}"/>
              </a:ext>
            </a:extLst>
          </p:cNvPr>
          <p:cNvCxnSpPr>
            <a:cxnSpLocks noChangeShapeType="1"/>
          </p:cNvCxnSpPr>
          <p:nvPr/>
        </p:nvCxnSpPr>
        <p:spPr bwMode="auto">
          <a:xfrm rot="5400000" flipH="1" flipV="1">
            <a:off x="6591301" y="2247900"/>
            <a:ext cx="533400" cy="3175"/>
          </a:xfrm>
          <a:prstGeom prst="straightConnector1">
            <a:avLst/>
          </a:prstGeom>
          <a:noFill/>
          <a:ln w="38100" algn="ctr">
            <a:solidFill>
              <a:srgbClr val="00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3127353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9D533DD3-7605-D392-4625-30C50B4E434E}"/>
              </a:ext>
            </a:extLst>
          </p:cNvPr>
          <p:cNvSpPr>
            <a:spLocks noGrp="1" noChangeArrowheads="1"/>
          </p:cNvSpPr>
          <p:nvPr>
            <p:ph type="title"/>
          </p:nvPr>
        </p:nvSpPr>
        <p:spPr>
          <a:xfrm>
            <a:off x="0" y="152400"/>
            <a:ext cx="9144000" cy="560388"/>
          </a:xfrm>
        </p:spPr>
        <p:txBody>
          <a:bodyPr/>
          <a:lstStyle/>
          <a:p>
            <a:pPr eaLnBrk="1" hangingPunct="1">
              <a:defRPr/>
            </a:pPr>
            <a:r>
              <a:rPr lang="en-US" sz="4000" b="1" dirty="0">
                <a:solidFill>
                  <a:srgbClr val="C00000"/>
                </a:solidFill>
                <a:latin typeface="Arial Rounded MT Bold" pitchFamily="34" charset="0"/>
              </a:rPr>
              <a:t>Clinical Anatomy of the 3</a:t>
            </a:r>
            <a:r>
              <a:rPr lang="en-US" sz="4000" b="1" baseline="30000" dirty="0">
                <a:solidFill>
                  <a:srgbClr val="C00000"/>
                </a:solidFill>
                <a:latin typeface="Arial Rounded MT Bold" pitchFamily="34" charset="0"/>
              </a:rPr>
              <a:t>rd</a:t>
            </a:r>
            <a:r>
              <a:rPr lang="en-US" sz="4000" b="1" dirty="0">
                <a:solidFill>
                  <a:srgbClr val="C00000"/>
                </a:solidFill>
                <a:latin typeface="Arial Rounded MT Bold" pitchFamily="34" charset="0"/>
              </a:rPr>
              <a:t> ventricle</a:t>
            </a:r>
          </a:p>
        </p:txBody>
      </p:sp>
      <p:sp>
        <p:nvSpPr>
          <p:cNvPr id="46083" name="Rectangle 3">
            <a:extLst>
              <a:ext uri="{FF2B5EF4-FFF2-40B4-BE49-F238E27FC236}">
                <a16:creationId xmlns:a16="http://schemas.microsoft.com/office/drawing/2014/main" id="{B95FFDA9-3302-87A6-94A9-C4CC14D2BB18}"/>
              </a:ext>
            </a:extLst>
          </p:cNvPr>
          <p:cNvSpPr>
            <a:spLocks noGrp="1" noChangeArrowheads="1"/>
          </p:cNvSpPr>
          <p:nvPr>
            <p:ph sz="half" idx="1"/>
          </p:nvPr>
        </p:nvSpPr>
        <p:spPr>
          <a:xfrm>
            <a:off x="0" y="1160463"/>
            <a:ext cx="4800600" cy="5545137"/>
          </a:xfrm>
        </p:spPr>
        <p:txBody>
          <a:bodyPr/>
          <a:lstStyle/>
          <a:p>
            <a:pPr eaLnBrk="1" hangingPunct="1">
              <a:buClr>
                <a:srgbClr val="C00000"/>
              </a:buClr>
            </a:pPr>
            <a:r>
              <a:rPr lang="en-US" altLang="en-US" sz="2600">
                <a:solidFill>
                  <a:srgbClr val="C00000"/>
                </a:solidFill>
                <a:effectLst/>
                <a:latin typeface="Times New Roman" panose="02020603050405020304" pitchFamily="18" charset="0"/>
                <a:cs typeface="Times New Roman" panose="02020603050405020304" pitchFamily="18" charset="0"/>
              </a:rPr>
              <a:t>Obstruction of cerebral aqueduct </a:t>
            </a:r>
            <a:r>
              <a:rPr lang="en-US" altLang="en-US" sz="2600">
                <a:solidFill>
                  <a:srgbClr val="000000"/>
                </a:solidFill>
                <a:effectLst/>
                <a:latin typeface="Times New Roman" panose="02020603050405020304" pitchFamily="18" charset="0"/>
                <a:cs typeface="Times New Roman" panose="02020603050405020304" pitchFamily="18" charset="0"/>
              </a:rPr>
              <a:t>leads to dilatation of 3</a:t>
            </a:r>
            <a:r>
              <a:rPr lang="en-US" altLang="en-US" sz="2600" baseline="30000">
                <a:solidFill>
                  <a:srgbClr val="000000"/>
                </a:solidFill>
                <a:effectLst/>
                <a:latin typeface="Times New Roman" panose="02020603050405020304" pitchFamily="18" charset="0"/>
                <a:cs typeface="Times New Roman" panose="02020603050405020304" pitchFamily="18" charset="0"/>
              </a:rPr>
              <a:t>rd</a:t>
            </a:r>
            <a:r>
              <a:rPr lang="en-US" altLang="en-US" sz="2600">
                <a:solidFill>
                  <a:srgbClr val="000000"/>
                </a:solidFill>
                <a:effectLst/>
                <a:latin typeface="Times New Roman" panose="02020603050405020304" pitchFamily="18" charset="0"/>
                <a:cs typeface="Times New Roman" panose="02020603050405020304" pitchFamily="18" charset="0"/>
              </a:rPr>
              <a:t> ventricle and both lateral ventricles</a:t>
            </a:r>
            <a:br>
              <a:rPr lang="en-US" altLang="en-US" sz="2600">
                <a:solidFill>
                  <a:srgbClr val="000000"/>
                </a:solidFill>
                <a:effectLst/>
                <a:latin typeface="Times New Roman" panose="02020603050405020304" pitchFamily="18" charset="0"/>
                <a:cs typeface="Times New Roman" panose="02020603050405020304" pitchFamily="18" charset="0"/>
              </a:rPr>
            </a:br>
            <a:endParaRPr lang="en-US" altLang="en-US" sz="180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pPr>
            <a:r>
              <a:rPr lang="en-US" altLang="en-US" sz="2600">
                <a:solidFill>
                  <a:srgbClr val="C00000"/>
                </a:solidFill>
                <a:effectLst/>
                <a:latin typeface="Times New Roman" panose="02020603050405020304" pitchFamily="18" charset="0"/>
                <a:cs typeface="Times New Roman" panose="02020603050405020304" pitchFamily="18" charset="0"/>
              </a:rPr>
              <a:t>Unilateral/bilateral obstruction of interventricular foramen </a:t>
            </a:r>
            <a:r>
              <a:rPr lang="en-US" altLang="en-US" sz="2600">
                <a:solidFill>
                  <a:srgbClr val="000000"/>
                </a:solidFill>
                <a:effectLst/>
                <a:latin typeface="Times New Roman" panose="02020603050405020304" pitchFamily="18" charset="0"/>
                <a:cs typeface="Times New Roman" panose="02020603050405020304" pitchFamily="18" charset="0"/>
              </a:rPr>
              <a:t>leads to dilatation of one or both lateral ventricles respectively</a:t>
            </a:r>
            <a:br>
              <a:rPr lang="en-US" altLang="en-US" sz="2600">
                <a:solidFill>
                  <a:srgbClr val="000000"/>
                </a:solidFill>
                <a:effectLst/>
                <a:latin typeface="Times New Roman" panose="02020603050405020304" pitchFamily="18" charset="0"/>
                <a:cs typeface="Times New Roman" panose="02020603050405020304" pitchFamily="18" charset="0"/>
              </a:rPr>
            </a:br>
            <a:endParaRPr lang="en-US" altLang="en-US" sz="1800">
              <a:solidFill>
                <a:srgbClr val="000000"/>
              </a:solidFill>
              <a:effectLst/>
              <a:latin typeface="Times New Roman" panose="02020603050405020304" pitchFamily="18" charset="0"/>
              <a:cs typeface="Times New Roman" panose="02020603050405020304" pitchFamily="18" charset="0"/>
            </a:endParaRPr>
          </a:p>
          <a:p>
            <a:pPr eaLnBrk="1" hangingPunct="1">
              <a:buClr>
                <a:srgbClr val="C00000"/>
              </a:buClr>
            </a:pPr>
            <a:r>
              <a:rPr lang="en-US" altLang="en-US" sz="2600">
                <a:solidFill>
                  <a:srgbClr val="000000"/>
                </a:solidFill>
                <a:effectLst/>
                <a:latin typeface="Times New Roman" panose="02020603050405020304" pitchFamily="18" charset="0"/>
                <a:cs typeface="Times New Roman" panose="02020603050405020304" pitchFamily="18" charset="0"/>
              </a:rPr>
              <a:t>In both cases symptoms and signs of </a:t>
            </a:r>
            <a:r>
              <a:rPr lang="en-US" altLang="en-US" sz="2600">
                <a:solidFill>
                  <a:srgbClr val="C00000"/>
                </a:solidFill>
                <a:effectLst/>
                <a:latin typeface="Times New Roman" panose="02020603050405020304" pitchFamily="18" charset="0"/>
                <a:cs typeface="Times New Roman" panose="02020603050405020304" pitchFamily="18" charset="0"/>
              </a:rPr>
              <a:t>Hydrocephalus </a:t>
            </a:r>
            <a:r>
              <a:rPr lang="en-US" altLang="en-US" sz="2600">
                <a:solidFill>
                  <a:srgbClr val="000000"/>
                </a:solidFill>
                <a:effectLst/>
                <a:latin typeface="Times New Roman" panose="02020603050405020304" pitchFamily="18" charset="0"/>
                <a:cs typeface="Times New Roman" panose="02020603050405020304" pitchFamily="18" charset="0"/>
              </a:rPr>
              <a:t>develop</a:t>
            </a:r>
          </a:p>
        </p:txBody>
      </p:sp>
      <p:pic>
        <p:nvPicPr>
          <p:cNvPr id="46084" name="Picture 4" descr="C:\Documents and Settings\user\My Documents\My Pictures\hydrocephalus.jpg">
            <a:extLst>
              <a:ext uri="{FF2B5EF4-FFF2-40B4-BE49-F238E27FC236}">
                <a16:creationId xmlns:a16="http://schemas.microsoft.com/office/drawing/2014/main" id="{CA380830-DD90-BB7A-EFB5-E4CB9CEDA29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38800" y="838200"/>
            <a:ext cx="1981200" cy="2674938"/>
          </a:xfr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B36B75F-F240-050B-F055-9F703E23F56C}"/>
              </a:ext>
            </a:extLst>
          </p:cNvPr>
          <p:cNvPicPr>
            <a:picLocks noChangeAspect="1"/>
          </p:cNvPicPr>
          <p:nvPr/>
        </p:nvPicPr>
        <p:blipFill>
          <a:blip r:embed="rId3"/>
          <a:stretch>
            <a:fillRect/>
          </a:stretch>
        </p:blipFill>
        <p:spPr>
          <a:xfrm>
            <a:off x="4800600" y="3810000"/>
            <a:ext cx="4285506" cy="2626360"/>
          </a:xfrm>
          <a:prstGeom prst="rect">
            <a:avLst/>
          </a:prstGeom>
        </p:spPr>
      </p:pic>
    </p:spTree>
    <p:extLst>
      <p:ext uri="{BB962C8B-B14F-4D97-AF65-F5344CB8AC3E}">
        <p14:creationId xmlns:p14="http://schemas.microsoft.com/office/powerpoint/2010/main" val="248731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C4BDC4F4-580A-90D2-399F-5A5ADA12BEA1}"/>
              </a:ext>
            </a:extLst>
          </p:cNvPr>
          <p:cNvSpPr>
            <a:spLocks noGrp="1" noChangeArrowheads="1"/>
          </p:cNvSpPr>
          <p:nvPr>
            <p:ph type="title"/>
          </p:nvPr>
        </p:nvSpPr>
        <p:spPr>
          <a:xfrm>
            <a:off x="685800" y="161925"/>
            <a:ext cx="7772400" cy="609600"/>
          </a:xfrm>
        </p:spPr>
        <p:txBody>
          <a:bodyPr/>
          <a:lstStyle/>
          <a:p>
            <a:pPr eaLnBrk="1" hangingPunct="1">
              <a:defRPr/>
            </a:pPr>
            <a:r>
              <a:rPr lang="en-US" sz="4000" b="1" dirty="0">
                <a:solidFill>
                  <a:schemeClr val="bg2"/>
                </a:solidFill>
                <a:latin typeface="Arial Rounded MT Bold" pitchFamily="34" charset="0"/>
              </a:rPr>
              <a:t>Functions of the thalamus</a:t>
            </a:r>
          </a:p>
        </p:txBody>
      </p:sp>
      <p:sp>
        <p:nvSpPr>
          <p:cNvPr id="45059" name="Rectangle 3">
            <a:extLst>
              <a:ext uri="{FF2B5EF4-FFF2-40B4-BE49-F238E27FC236}">
                <a16:creationId xmlns:a16="http://schemas.microsoft.com/office/drawing/2014/main" id="{267FDB4E-C42A-E521-EBFC-E907BECA3DDF}"/>
              </a:ext>
            </a:extLst>
          </p:cNvPr>
          <p:cNvSpPr>
            <a:spLocks noGrp="1" noChangeArrowheads="1"/>
          </p:cNvSpPr>
          <p:nvPr>
            <p:ph type="body" idx="1"/>
          </p:nvPr>
        </p:nvSpPr>
        <p:spPr>
          <a:xfrm>
            <a:off x="228600" y="1295400"/>
            <a:ext cx="8686800" cy="5562600"/>
          </a:xfrm>
        </p:spPr>
        <p:txBody>
          <a:bodyPr/>
          <a:lstStyle/>
          <a:p>
            <a:pPr eaLnBrk="1" hangingPunct="1">
              <a:buClr>
                <a:schemeClr val="bg2"/>
              </a:buClr>
              <a:buSzPct val="70000"/>
              <a:buFont typeface="Wingdings" panose="05000000000000000000" pitchFamily="2" charset="2"/>
              <a:buChar char="Ø"/>
              <a:defRPr/>
            </a:pPr>
            <a:r>
              <a:rPr lang="en-US" altLang="en-US" sz="2800" dirty="0">
                <a:solidFill>
                  <a:schemeClr val="bg2"/>
                </a:solidFill>
              </a:rPr>
              <a:t>Receives and </a:t>
            </a:r>
            <a:r>
              <a:rPr lang="en-US" altLang="en-US" sz="2800" dirty="0">
                <a:solidFill>
                  <a:schemeClr val="accent3">
                    <a:lumMod val="50000"/>
                  </a:schemeClr>
                </a:solidFill>
              </a:rPr>
              <a:t>analyses all the sensory information (except olfactory) </a:t>
            </a:r>
            <a:r>
              <a:rPr lang="en-US" altLang="en-US" sz="2800" dirty="0">
                <a:solidFill>
                  <a:schemeClr val="bg2"/>
                </a:solidFill>
              </a:rPr>
              <a:t>from the body</a:t>
            </a:r>
            <a:br>
              <a:rPr lang="en-US" altLang="en-US" sz="2800" dirty="0">
                <a:solidFill>
                  <a:schemeClr val="bg2"/>
                </a:solidFill>
              </a:rPr>
            </a:br>
            <a:endParaRPr lang="en-US" altLang="en-US" sz="2800" dirty="0">
              <a:solidFill>
                <a:schemeClr val="bg2"/>
              </a:solidFill>
            </a:endParaRPr>
          </a:p>
          <a:p>
            <a:pPr eaLnBrk="1" hangingPunct="1">
              <a:buClr>
                <a:schemeClr val="bg2"/>
              </a:buClr>
              <a:buSzPct val="70000"/>
              <a:buFont typeface="Wingdings" panose="05000000000000000000" pitchFamily="2" charset="2"/>
              <a:buChar char="Ø"/>
              <a:defRPr/>
            </a:pPr>
            <a:r>
              <a:rPr lang="en-US" altLang="en-US" sz="2800" dirty="0">
                <a:solidFill>
                  <a:schemeClr val="bg2"/>
                </a:solidFill>
              </a:rPr>
              <a:t>Having extensive connections with the basal ganglia and the motor cortices, it plays a </a:t>
            </a:r>
            <a:r>
              <a:rPr lang="en-US" altLang="en-US" sz="2800" dirty="0">
                <a:solidFill>
                  <a:schemeClr val="accent2">
                    <a:lumMod val="75000"/>
                  </a:schemeClr>
                </a:solidFill>
              </a:rPr>
              <a:t>pivot role in voluntary motor activity.</a:t>
            </a:r>
            <a:r>
              <a:rPr lang="en-US" altLang="en-US" sz="2800" dirty="0"/>
              <a:t> </a:t>
            </a:r>
            <a:r>
              <a:rPr lang="en-US" altLang="en-US" sz="2800" dirty="0">
                <a:solidFill>
                  <a:schemeClr val="bg2"/>
                </a:solidFill>
              </a:rPr>
              <a:t>Thalamotomy (VA, VL) was once used to treat basal ganglia disorders</a:t>
            </a:r>
            <a:br>
              <a:rPr lang="en-US" altLang="en-US" sz="2800" dirty="0">
                <a:solidFill>
                  <a:schemeClr val="bg2"/>
                </a:solidFill>
              </a:rPr>
            </a:br>
            <a:endParaRPr lang="en-US" altLang="en-US" sz="2800" dirty="0">
              <a:solidFill>
                <a:schemeClr val="bg2"/>
              </a:solidFill>
            </a:endParaRPr>
          </a:p>
          <a:p>
            <a:pPr eaLnBrk="1" hangingPunct="1">
              <a:buClr>
                <a:schemeClr val="bg2"/>
              </a:buClr>
              <a:buSzPct val="70000"/>
              <a:buFont typeface="Wingdings" panose="05000000000000000000" pitchFamily="2" charset="2"/>
              <a:buChar char="Ø"/>
              <a:defRPr/>
            </a:pPr>
            <a:r>
              <a:rPr lang="en-US" altLang="en-US" sz="2800" dirty="0">
                <a:solidFill>
                  <a:schemeClr val="bg2"/>
                </a:solidFill>
              </a:rPr>
              <a:t>Connections with the limbic system makes it important in the </a:t>
            </a:r>
            <a:r>
              <a:rPr lang="en-US" altLang="en-US" sz="2800" dirty="0">
                <a:solidFill>
                  <a:schemeClr val="accent3">
                    <a:lumMod val="50000"/>
                  </a:schemeClr>
                </a:solidFill>
              </a:rPr>
              <a:t>control of mood, emotional and sexual behavior, and memory   </a:t>
            </a:r>
          </a:p>
        </p:txBody>
      </p:sp>
    </p:spTree>
    <p:extLst>
      <p:ext uri="{BB962C8B-B14F-4D97-AF65-F5344CB8AC3E}">
        <p14:creationId xmlns:p14="http://schemas.microsoft.com/office/powerpoint/2010/main" val="3808900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FC8F4A7-8184-41B9-5944-DEF47A6D0397}"/>
              </a:ext>
            </a:extLst>
          </p:cNvPr>
          <p:cNvSpPr>
            <a:spLocks noGrp="1" noChangeArrowheads="1"/>
          </p:cNvSpPr>
          <p:nvPr>
            <p:ph type="title"/>
          </p:nvPr>
        </p:nvSpPr>
        <p:spPr>
          <a:xfrm>
            <a:off x="609600" y="228600"/>
            <a:ext cx="7772400" cy="685800"/>
          </a:xfrm>
        </p:spPr>
        <p:txBody>
          <a:bodyPr/>
          <a:lstStyle/>
          <a:p>
            <a:pPr eaLnBrk="1" hangingPunct="1">
              <a:defRPr/>
            </a:pPr>
            <a:r>
              <a:rPr lang="en-US" sz="4000" dirty="0">
                <a:solidFill>
                  <a:srgbClr val="C00000"/>
                </a:solidFill>
                <a:latin typeface="Arial Rounded MT Bold" pitchFamily="34" charset="0"/>
              </a:rPr>
              <a:t>Thalamus</a:t>
            </a:r>
          </a:p>
        </p:txBody>
      </p:sp>
      <p:sp>
        <p:nvSpPr>
          <p:cNvPr id="14339" name="Rectangle 3">
            <a:extLst>
              <a:ext uri="{FF2B5EF4-FFF2-40B4-BE49-F238E27FC236}">
                <a16:creationId xmlns:a16="http://schemas.microsoft.com/office/drawing/2014/main" id="{7B1CB877-1A7B-FB24-B55F-E265FF581D39}"/>
              </a:ext>
            </a:extLst>
          </p:cNvPr>
          <p:cNvSpPr>
            <a:spLocks noGrp="1" noChangeArrowheads="1"/>
          </p:cNvSpPr>
          <p:nvPr>
            <p:ph type="body" sz="half" idx="1"/>
          </p:nvPr>
        </p:nvSpPr>
        <p:spPr>
          <a:xfrm>
            <a:off x="0" y="914400"/>
            <a:ext cx="9220200" cy="2438400"/>
          </a:xfrm>
        </p:spPr>
        <p:txBody>
          <a:bodyPr/>
          <a:lstStyle/>
          <a:p>
            <a:pPr eaLnBrk="1" hangingPunct="1">
              <a:lnSpc>
                <a:spcPct val="80000"/>
              </a:lnSpc>
              <a:buClr>
                <a:schemeClr val="bg2"/>
              </a:buClr>
            </a:pPr>
            <a:r>
              <a:rPr lang="en-US" altLang="en-US" sz="2800" dirty="0">
                <a:solidFill>
                  <a:schemeClr val="bg2"/>
                </a:solidFill>
              </a:rPr>
              <a:t>Large mass of grey matter, the major part of diencephalon in shape and size, resembles small hen’s egg (ovoid-shaped)</a:t>
            </a:r>
          </a:p>
          <a:p>
            <a:pPr eaLnBrk="1" hangingPunct="1">
              <a:lnSpc>
                <a:spcPct val="80000"/>
              </a:lnSpc>
              <a:buClr>
                <a:schemeClr val="bg2"/>
              </a:buClr>
            </a:pPr>
            <a:r>
              <a:rPr lang="en-US" altLang="en-US" sz="2800" dirty="0">
                <a:solidFill>
                  <a:schemeClr val="bg2"/>
                </a:solidFill>
              </a:rPr>
              <a:t>Forms the lateral wall of the 3</a:t>
            </a:r>
            <a:r>
              <a:rPr lang="en-US" altLang="en-US" sz="2800" baseline="30000" dirty="0">
                <a:solidFill>
                  <a:schemeClr val="bg2"/>
                </a:solidFill>
              </a:rPr>
              <a:t>rd</a:t>
            </a:r>
            <a:r>
              <a:rPr lang="en-US" altLang="en-US" sz="2800" dirty="0">
                <a:solidFill>
                  <a:schemeClr val="bg2"/>
                </a:solidFill>
              </a:rPr>
              <a:t> ventricle </a:t>
            </a:r>
          </a:p>
          <a:p>
            <a:pPr eaLnBrk="1" hangingPunct="1">
              <a:lnSpc>
                <a:spcPct val="80000"/>
              </a:lnSpc>
              <a:buClr>
                <a:schemeClr val="bg2"/>
              </a:buClr>
            </a:pPr>
            <a:r>
              <a:rPr lang="en-US" altLang="en-US" sz="2800" dirty="0">
                <a:solidFill>
                  <a:schemeClr val="bg2"/>
                </a:solidFill>
              </a:rPr>
              <a:t>Separated from hypothalamus by </a:t>
            </a:r>
            <a:r>
              <a:rPr lang="en-US" altLang="en-US" sz="2800" dirty="0">
                <a:solidFill>
                  <a:srgbClr val="C00000"/>
                </a:solidFill>
              </a:rPr>
              <a:t>hypothalamic sulcus</a:t>
            </a:r>
          </a:p>
          <a:p>
            <a:pPr eaLnBrk="1" hangingPunct="1">
              <a:lnSpc>
                <a:spcPct val="80000"/>
              </a:lnSpc>
              <a:buClr>
                <a:schemeClr val="bg2"/>
              </a:buClr>
            </a:pPr>
            <a:r>
              <a:rPr lang="en-US" altLang="en-US" sz="2800" dirty="0">
                <a:solidFill>
                  <a:schemeClr val="bg2"/>
                </a:solidFill>
              </a:rPr>
              <a:t>May be connected to opposite thalamus by </a:t>
            </a:r>
            <a:r>
              <a:rPr lang="en-US" altLang="en-US" sz="2800" dirty="0" err="1">
                <a:solidFill>
                  <a:srgbClr val="C00000"/>
                </a:solidFill>
              </a:rPr>
              <a:t>interthalamic</a:t>
            </a:r>
            <a:r>
              <a:rPr lang="en-US" altLang="en-US" sz="2800" dirty="0">
                <a:solidFill>
                  <a:srgbClr val="C00000"/>
                </a:solidFill>
              </a:rPr>
              <a:t> adhesion (</a:t>
            </a:r>
            <a:r>
              <a:rPr lang="en-US" altLang="en-US" sz="2800" dirty="0" err="1">
                <a:solidFill>
                  <a:srgbClr val="C00000"/>
                </a:solidFill>
              </a:rPr>
              <a:t>massa</a:t>
            </a:r>
            <a:r>
              <a:rPr lang="en-US" altLang="en-US" sz="2800" dirty="0">
                <a:solidFill>
                  <a:srgbClr val="C00000"/>
                </a:solidFill>
              </a:rPr>
              <a:t> intermedia) </a:t>
            </a:r>
          </a:p>
          <a:p>
            <a:pPr eaLnBrk="1" hangingPunct="1">
              <a:lnSpc>
                <a:spcPct val="80000"/>
              </a:lnSpc>
            </a:pPr>
            <a:endParaRPr lang="en-US" altLang="en-US" sz="2800" dirty="0"/>
          </a:p>
          <a:p>
            <a:pPr lvl="1" eaLnBrk="1" hangingPunct="1">
              <a:lnSpc>
                <a:spcPct val="80000"/>
              </a:lnSpc>
              <a:buFontTx/>
              <a:buChar char="•"/>
            </a:pPr>
            <a:endParaRPr lang="en-US" altLang="en-US" dirty="0"/>
          </a:p>
          <a:p>
            <a:pPr lvl="1" eaLnBrk="1" hangingPunct="1">
              <a:lnSpc>
                <a:spcPct val="80000"/>
              </a:lnSpc>
              <a:buFontTx/>
              <a:buChar char="•"/>
            </a:pPr>
            <a:endParaRPr lang="en-US" altLang="en-US" sz="1800" dirty="0"/>
          </a:p>
        </p:txBody>
      </p:sp>
      <p:pic>
        <p:nvPicPr>
          <p:cNvPr id="14340" name="Picture 5" descr="Picture1">
            <a:extLst>
              <a:ext uri="{FF2B5EF4-FFF2-40B4-BE49-F238E27FC236}">
                <a16:creationId xmlns:a16="http://schemas.microsoft.com/office/drawing/2014/main" id="{5D1A0939-79C8-5BE2-24E8-4DBCEB1D151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6366" t="1852" r="17241" b="1852"/>
          <a:stretch>
            <a:fillRect/>
          </a:stretch>
        </p:blipFill>
        <p:spPr>
          <a:xfrm>
            <a:off x="6705600" y="3352800"/>
            <a:ext cx="2162175" cy="3124200"/>
          </a:xfrm>
          <a:noFill/>
        </p:spPr>
      </p:pic>
      <p:pic>
        <p:nvPicPr>
          <p:cNvPr id="14341" name="Picture 10" descr="C:\Documents and Settings\Free User\My Documents\My Pictures\Picture1dd.jpg">
            <a:extLst>
              <a:ext uri="{FF2B5EF4-FFF2-40B4-BE49-F238E27FC236}">
                <a16:creationId xmlns:a16="http://schemas.microsoft.com/office/drawing/2014/main" id="{3DBC6A65-ACCE-0503-EFE2-CE8C23BCB7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99" r="1633"/>
          <a:stretch>
            <a:fillRect/>
          </a:stretch>
        </p:blipFill>
        <p:spPr bwMode="auto">
          <a:xfrm>
            <a:off x="685800" y="3505200"/>
            <a:ext cx="3048000"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9888E1C-0969-DFAC-C760-E1BC2228EB8B}"/>
              </a:ext>
            </a:extLst>
          </p:cNvPr>
          <p:cNvSpPr txBox="1">
            <a:spLocks noChangeArrowheads="1"/>
          </p:cNvSpPr>
          <p:nvPr/>
        </p:nvSpPr>
        <p:spPr bwMode="auto">
          <a:xfrm>
            <a:off x="4419600" y="3581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thalamus</a:t>
            </a:r>
          </a:p>
        </p:txBody>
      </p:sp>
      <p:sp>
        <p:nvSpPr>
          <p:cNvPr id="14343" name="TextBox 7">
            <a:extLst>
              <a:ext uri="{FF2B5EF4-FFF2-40B4-BE49-F238E27FC236}">
                <a16:creationId xmlns:a16="http://schemas.microsoft.com/office/drawing/2014/main" id="{23D92D6B-99DF-C4BC-98A0-17C5DC2ABCBC}"/>
              </a:ext>
            </a:extLst>
          </p:cNvPr>
          <p:cNvSpPr txBox="1">
            <a:spLocks noChangeArrowheads="1"/>
          </p:cNvSpPr>
          <p:nvPr/>
        </p:nvSpPr>
        <p:spPr bwMode="auto">
          <a:xfrm>
            <a:off x="4191000" y="4191000"/>
            <a:ext cx="182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Interthalamic  adhesion</a:t>
            </a:r>
          </a:p>
        </p:txBody>
      </p:sp>
      <p:sp>
        <p:nvSpPr>
          <p:cNvPr id="14344" name="TextBox 8">
            <a:extLst>
              <a:ext uri="{FF2B5EF4-FFF2-40B4-BE49-F238E27FC236}">
                <a16:creationId xmlns:a16="http://schemas.microsoft.com/office/drawing/2014/main" id="{78D52F96-F43A-15AE-C874-9C3D24B7CB59}"/>
              </a:ext>
            </a:extLst>
          </p:cNvPr>
          <p:cNvSpPr txBox="1">
            <a:spLocks noChangeArrowheads="1"/>
          </p:cNvSpPr>
          <p:nvPr/>
        </p:nvSpPr>
        <p:spPr bwMode="auto">
          <a:xfrm>
            <a:off x="4191000" y="5638800"/>
            <a:ext cx="2133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Hypothalamic   sulcus</a:t>
            </a:r>
          </a:p>
        </p:txBody>
      </p:sp>
      <p:cxnSp>
        <p:nvCxnSpPr>
          <p:cNvPr id="14345" name="Straight Arrow Connector 10">
            <a:extLst>
              <a:ext uri="{FF2B5EF4-FFF2-40B4-BE49-F238E27FC236}">
                <a16:creationId xmlns:a16="http://schemas.microsoft.com/office/drawing/2014/main" id="{8298B5D2-C72E-9CF4-79E8-4B00B5866573}"/>
              </a:ext>
            </a:extLst>
          </p:cNvPr>
          <p:cNvCxnSpPr>
            <a:cxnSpLocks noChangeShapeType="1"/>
          </p:cNvCxnSpPr>
          <p:nvPr/>
        </p:nvCxnSpPr>
        <p:spPr bwMode="auto">
          <a:xfrm rot="10800000" flipV="1">
            <a:off x="2590800" y="3886200"/>
            <a:ext cx="1828800" cy="9144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4346" name="Straight Arrow Connector 11">
            <a:extLst>
              <a:ext uri="{FF2B5EF4-FFF2-40B4-BE49-F238E27FC236}">
                <a16:creationId xmlns:a16="http://schemas.microsoft.com/office/drawing/2014/main" id="{1FB69F99-1BC5-4E8A-C128-1DD4760AA003}"/>
              </a:ext>
            </a:extLst>
          </p:cNvPr>
          <p:cNvCxnSpPr>
            <a:cxnSpLocks noChangeShapeType="1"/>
          </p:cNvCxnSpPr>
          <p:nvPr/>
        </p:nvCxnSpPr>
        <p:spPr bwMode="auto">
          <a:xfrm rot="10800000" flipV="1">
            <a:off x="2286000" y="4572000"/>
            <a:ext cx="1905000" cy="4572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4347" name="Straight Arrow Connector 12">
            <a:extLst>
              <a:ext uri="{FF2B5EF4-FFF2-40B4-BE49-F238E27FC236}">
                <a16:creationId xmlns:a16="http://schemas.microsoft.com/office/drawing/2014/main" id="{32B3FCD8-32EC-5772-C79D-D98591DA3514}"/>
              </a:ext>
            </a:extLst>
          </p:cNvPr>
          <p:cNvCxnSpPr>
            <a:cxnSpLocks noChangeShapeType="1"/>
          </p:cNvCxnSpPr>
          <p:nvPr/>
        </p:nvCxnSpPr>
        <p:spPr bwMode="auto">
          <a:xfrm rot="10800000">
            <a:off x="2209800" y="5334000"/>
            <a:ext cx="2057400" cy="609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4348" name="Straight Arrow Connector 13">
            <a:extLst>
              <a:ext uri="{FF2B5EF4-FFF2-40B4-BE49-F238E27FC236}">
                <a16:creationId xmlns:a16="http://schemas.microsoft.com/office/drawing/2014/main" id="{3AB0079E-9280-55F6-B92B-F8023AA19550}"/>
              </a:ext>
            </a:extLst>
          </p:cNvPr>
          <p:cNvCxnSpPr>
            <a:cxnSpLocks noChangeShapeType="1"/>
          </p:cNvCxnSpPr>
          <p:nvPr/>
        </p:nvCxnSpPr>
        <p:spPr bwMode="auto">
          <a:xfrm>
            <a:off x="5715000" y="3886200"/>
            <a:ext cx="16002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4349" name="Freeform 12">
            <a:extLst>
              <a:ext uri="{FF2B5EF4-FFF2-40B4-BE49-F238E27FC236}">
                <a16:creationId xmlns:a16="http://schemas.microsoft.com/office/drawing/2014/main" id="{0B4AC8D9-38D6-732A-225C-B2EBC9D96B1C}"/>
              </a:ext>
            </a:extLst>
          </p:cNvPr>
          <p:cNvSpPr>
            <a:spLocks noChangeArrowheads="1"/>
          </p:cNvSpPr>
          <p:nvPr/>
        </p:nvSpPr>
        <p:spPr bwMode="auto">
          <a:xfrm>
            <a:off x="2017713" y="4899025"/>
            <a:ext cx="330200" cy="252413"/>
          </a:xfrm>
          <a:custGeom>
            <a:avLst/>
            <a:gdLst>
              <a:gd name="T0" fmla="*/ 43529 w 331300"/>
              <a:gd name="T1" fmla="*/ 81872 h 252458"/>
              <a:gd name="T2" fmla="*/ 57132 w 331300"/>
              <a:gd name="T3" fmla="*/ 204681 h 252458"/>
              <a:gd name="T4" fmla="*/ 138746 w 331300"/>
              <a:gd name="T5" fmla="*/ 231971 h 252458"/>
              <a:gd name="T6" fmla="*/ 179554 w 331300"/>
              <a:gd name="T7" fmla="*/ 245616 h 252458"/>
              <a:gd name="T8" fmla="*/ 315578 w 331300"/>
              <a:gd name="T9" fmla="*/ 231971 h 252458"/>
              <a:gd name="T10" fmla="*/ 288373 w 331300"/>
              <a:gd name="T11" fmla="*/ 191035 h 252458"/>
              <a:gd name="T12" fmla="*/ 220361 w 331300"/>
              <a:gd name="T13" fmla="*/ 95518 h 252458"/>
              <a:gd name="T14" fmla="*/ 111541 w 331300"/>
              <a:gd name="T15" fmla="*/ 0 h 252458"/>
              <a:gd name="T16" fmla="*/ 70733 w 331300"/>
              <a:gd name="T17" fmla="*/ 13646 h 252458"/>
              <a:gd name="T18" fmla="*/ 43529 w 331300"/>
              <a:gd name="T19" fmla="*/ 81872 h 2524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1300"/>
              <a:gd name="T31" fmla="*/ 0 h 252458"/>
              <a:gd name="T32" fmla="*/ 331300 w 331300"/>
              <a:gd name="T33" fmla="*/ 252458 h 2524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1300" h="252458">
                <a:moveTo>
                  <a:pt x="43674" y="81887"/>
                </a:moveTo>
                <a:cubicBezTo>
                  <a:pt x="33665" y="111912"/>
                  <a:pt x="0" y="185610"/>
                  <a:pt x="57322" y="204717"/>
                </a:cubicBezTo>
                <a:lnTo>
                  <a:pt x="139208" y="232012"/>
                </a:lnTo>
                <a:lnTo>
                  <a:pt x="180152" y="245660"/>
                </a:lnTo>
                <a:cubicBezTo>
                  <a:pt x="225644" y="241111"/>
                  <a:pt x="275736" y="252458"/>
                  <a:pt x="316629" y="232012"/>
                </a:cubicBezTo>
                <a:cubicBezTo>
                  <a:pt x="331300" y="224677"/>
                  <a:pt x="295996" y="206058"/>
                  <a:pt x="289334" y="191069"/>
                </a:cubicBezTo>
                <a:cubicBezTo>
                  <a:pt x="245028" y="91381"/>
                  <a:pt x="295564" y="120357"/>
                  <a:pt x="221095" y="95535"/>
                </a:cubicBezTo>
                <a:cubicBezTo>
                  <a:pt x="125560" y="31845"/>
                  <a:pt x="157405" y="68240"/>
                  <a:pt x="111913" y="0"/>
                </a:cubicBezTo>
                <a:cubicBezTo>
                  <a:pt x="98265" y="4549"/>
                  <a:pt x="81142" y="3475"/>
                  <a:pt x="70969" y="13648"/>
                </a:cubicBezTo>
                <a:cubicBezTo>
                  <a:pt x="54445" y="30172"/>
                  <a:pt x="57322" y="61109"/>
                  <a:pt x="43674" y="81887"/>
                </a:cubicBezTo>
                <a:close/>
              </a:path>
            </a:pathLst>
          </a:cu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A62A1B8E-32DB-D736-CD3F-699156F94A63}"/>
              </a:ext>
            </a:extLst>
          </p:cNvPr>
          <p:cNvSpPr>
            <a:spLocks noGrp="1" noChangeArrowheads="1"/>
          </p:cNvSpPr>
          <p:nvPr>
            <p:ph type="title"/>
          </p:nvPr>
        </p:nvSpPr>
        <p:spPr>
          <a:xfrm>
            <a:off x="685800" y="304800"/>
            <a:ext cx="7772400" cy="609600"/>
          </a:xfrm>
        </p:spPr>
        <p:txBody>
          <a:bodyPr/>
          <a:lstStyle/>
          <a:p>
            <a:pPr eaLnBrk="1" hangingPunct="1">
              <a:defRPr/>
            </a:pPr>
            <a:r>
              <a:rPr lang="en-US" sz="2800" dirty="0">
                <a:solidFill>
                  <a:srgbClr val="C00000"/>
                </a:solidFill>
                <a:latin typeface="Arial Rounded MT Bold" pitchFamily="34" charset="0"/>
              </a:rPr>
              <a:t>Thalamus: In horizontal sections of brain</a:t>
            </a:r>
          </a:p>
        </p:txBody>
      </p:sp>
      <p:pic>
        <p:nvPicPr>
          <p:cNvPr id="15363" name="Picture 4" descr="d5">
            <a:extLst>
              <a:ext uri="{FF2B5EF4-FFF2-40B4-BE49-F238E27FC236}">
                <a16:creationId xmlns:a16="http://schemas.microsoft.com/office/drawing/2014/main" id="{DF7CAC28-023C-9CFE-98A3-9A6B84D9D5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073" b="996"/>
          <a:stretch>
            <a:fillRect/>
          </a:stretch>
        </p:blipFill>
        <p:spPr bwMode="auto">
          <a:xfrm>
            <a:off x="2514600" y="914400"/>
            <a:ext cx="4191000" cy="533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Oval 3">
            <a:extLst>
              <a:ext uri="{FF2B5EF4-FFF2-40B4-BE49-F238E27FC236}">
                <a16:creationId xmlns:a16="http://schemas.microsoft.com/office/drawing/2014/main" id="{75321F4E-9DD3-1D36-08A7-7C85D2A44272}"/>
              </a:ext>
            </a:extLst>
          </p:cNvPr>
          <p:cNvSpPr>
            <a:spLocks noChangeArrowheads="1"/>
          </p:cNvSpPr>
          <p:nvPr/>
        </p:nvSpPr>
        <p:spPr bwMode="auto">
          <a:xfrm>
            <a:off x="4724400" y="3200400"/>
            <a:ext cx="152400" cy="152400"/>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15365" name="Oval 5">
            <a:extLst>
              <a:ext uri="{FF2B5EF4-FFF2-40B4-BE49-F238E27FC236}">
                <a16:creationId xmlns:a16="http://schemas.microsoft.com/office/drawing/2014/main" id="{988804E4-1672-06D0-51D7-C5896DCDAC70}"/>
              </a:ext>
            </a:extLst>
          </p:cNvPr>
          <p:cNvSpPr>
            <a:spLocks noChangeArrowheads="1"/>
          </p:cNvSpPr>
          <p:nvPr/>
        </p:nvSpPr>
        <p:spPr bwMode="auto">
          <a:xfrm>
            <a:off x="4191000" y="3429000"/>
            <a:ext cx="152400" cy="152400"/>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15366" name="TextBox 6">
            <a:extLst>
              <a:ext uri="{FF2B5EF4-FFF2-40B4-BE49-F238E27FC236}">
                <a16:creationId xmlns:a16="http://schemas.microsoft.com/office/drawing/2014/main" id="{102B2E73-69A1-958F-62E7-E61BD340D302}"/>
              </a:ext>
            </a:extLst>
          </p:cNvPr>
          <p:cNvSpPr txBox="1">
            <a:spLocks noChangeArrowheads="1"/>
          </p:cNvSpPr>
          <p:nvPr/>
        </p:nvSpPr>
        <p:spPr bwMode="auto">
          <a:xfrm>
            <a:off x="6858000" y="2819400"/>
            <a:ext cx="1066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Higher level </a:t>
            </a:r>
          </a:p>
        </p:txBody>
      </p:sp>
      <p:sp>
        <p:nvSpPr>
          <p:cNvPr id="15367" name="TextBox 7">
            <a:extLst>
              <a:ext uri="{FF2B5EF4-FFF2-40B4-BE49-F238E27FC236}">
                <a16:creationId xmlns:a16="http://schemas.microsoft.com/office/drawing/2014/main" id="{992C9BA7-2C47-4415-30A2-A1DCF603658E}"/>
              </a:ext>
            </a:extLst>
          </p:cNvPr>
          <p:cNvSpPr txBox="1">
            <a:spLocks noChangeArrowheads="1"/>
          </p:cNvSpPr>
          <p:nvPr/>
        </p:nvSpPr>
        <p:spPr bwMode="auto">
          <a:xfrm>
            <a:off x="1219200" y="2895600"/>
            <a:ext cx="1143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Lower level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pic>
        <p:nvPicPr>
          <p:cNvPr id="16386" name="Picture 5" descr="Picture1">
            <a:extLst>
              <a:ext uri="{FF2B5EF4-FFF2-40B4-BE49-F238E27FC236}">
                <a16:creationId xmlns:a16="http://schemas.microsoft.com/office/drawing/2014/main" id="{95C1FFE8-E1A3-A323-6277-F795438FAA40}"/>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3099" r="13234" b="2702"/>
          <a:stretch>
            <a:fillRect/>
          </a:stretch>
        </p:blipFill>
        <p:spPr>
          <a:xfrm>
            <a:off x="6096000" y="3429000"/>
            <a:ext cx="2400300" cy="3200400"/>
          </a:xfrm>
          <a:noFill/>
        </p:spPr>
      </p:pic>
      <p:pic>
        <p:nvPicPr>
          <p:cNvPr id="16387" name="Picture 10" descr="C:\Documents and Settings\Free User\My Documents\My Pictures\Picture1dd.jpg">
            <a:extLst>
              <a:ext uri="{FF2B5EF4-FFF2-40B4-BE49-F238E27FC236}">
                <a16:creationId xmlns:a16="http://schemas.microsoft.com/office/drawing/2014/main" id="{DB663A21-9439-ABBE-539D-1FFF9BDC27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99" r="1633"/>
          <a:stretch>
            <a:fillRect/>
          </a:stretch>
        </p:blipFill>
        <p:spPr bwMode="auto">
          <a:xfrm>
            <a:off x="4724400" y="457200"/>
            <a:ext cx="3052763"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4A52B094-987E-0446-E6A4-2A181EA1F00C}"/>
              </a:ext>
            </a:extLst>
          </p:cNvPr>
          <p:cNvSpPr/>
          <p:nvPr/>
        </p:nvSpPr>
        <p:spPr>
          <a:xfrm>
            <a:off x="304800" y="838200"/>
            <a:ext cx="4191000" cy="2751138"/>
          </a:xfrm>
          <a:prstGeom prst="rect">
            <a:avLst/>
          </a:prstGeom>
          <a:ln>
            <a:solidFill>
              <a:schemeClr val="bg1">
                <a:lumMod val="75000"/>
              </a:schemeClr>
            </a:solidFill>
          </a:ln>
        </p:spPr>
        <p:txBody>
          <a:bodyPr>
            <a:spAutoFit/>
          </a:bodyPr>
          <a:lstStyle/>
          <a:p>
            <a:pPr eaLnBrk="1" hangingPunct="1">
              <a:lnSpc>
                <a:spcPct val="90000"/>
              </a:lnSpc>
              <a:buClr>
                <a:srgbClr val="FFFF00"/>
              </a:buClr>
              <a:defRPr/>
            </a:pPr>
            <a:r>
              <a:rPr lang="en-US" sz="3200" dirty="0">
                <a:solidFill>
                  <a:schemeClr val="bg2"/>
                </a:solidFill>
              </a:rPr>
              <a:t>Thalamus has a narrow anterior end called </a:t>
            </a:r>
            <a:r>
              <a:rPr lang="en-US" sz="3200" b="1" dirty="0">
                <a:solidFill>
                  <a:srgbClr val="0070C0"/>
                </a:solidFill>
                <a:effectLst>
                  <a:outerShdw blurRad="38100" dist="38100" dir="2700000" algn="tl">
                    <a:srgbClr val="000000">
                      <a:alpha val="43137"/>
                    </a:srgbClr>
                  </a:outerShdw>
                </a:effectLst>
              </a:rPr>
              <a:t>tubercle of thalamus</a:t>
            </a:r>
            <a:r>
              <a:rPr lang="en-US" sz="3200" dirty="0"/>
              <a:t>, </a:t>
            </a:r>
            <a:r>
              <a:rPr lang="en-US" sz="3200" u="sng" dirty="0">
                <a:solidFill>
                  <a:schemeClr val="bg2"/>
                </a:solidFill>
              </a:rPr>
              <a:t>that lies in the posterior boundary of the </a:t>
            </a:r>
            <a:r>
              <a:rPr lang="en-US" sz="3200" u="sng" dirty="0" err="1">
                <a:solidFill>
                  <a:schemeClr val="bg2"/>
                </a:solidFill>
              </a:rPr>
              <a:t>interventricular</a:t>
            </a:r>
            <a:r>
              <a:rPr lang="en-US" sz="3200" u="sng" dirty="0">
                <a:solidFill>
                  <a:schemeClr val="bg2"/>
                </a:solidFill>
              </a:rPr>
              <a:t> foramen</a:t>
            </a:r>
          </a:p>
        </p:txBody>
      </p:sp>
      <p:sp>
        <p:nvSpPr>
          <p:cNvPr id="9" name="Rectangle 8">
            <a:extLst>
              <a:ext uri="{FF2B5EF4-FFF2-40B4-BE49-F238E27FC236}">
                <a16:creationId xmlns:a16="http://schemas.microsoft.com/office/drawing/2014/main" id="{F33BBD85-7FCA-8BCF-3DEA-4BED4FDDF889}"/>
              </a:ext>
            </a:extLst>
          </p:cNvPr>
          <p:cNvSpPr/>
          <p:nvPr/>
        </p:nvSpPr>
        <p:spPr>
          <a:xfrm>
            <a:off x="381000" y="4495800"/>
            <a:ext cx="5410200" cy="1422400"/>
          </a:xfrm>
          <a:prstGeom prst="rect">
            <a:avLst/>
          </a:prstGeom>
          <a:ln>
            <a:solidFill>
              <a:schemeClr val="accent2">
                <a:lumMod val="50000"/>
              </a:schemeClr>
            </a:solidFill>
          </a:ln>
        </p:spPr>
        <p:txBody>
          <a:bodyPr>
            <a:spAutoFit/>
          </a:bodyPr>
          <a:lstStyle/>
          <a:p>
            <a:pPr eaLnBrk="1" hangingPunct="1">
              <a:lnSpc>
                <a:spcPct val="90000"/>
              </a:lnSpc>
              <a:buClr>
                <a:srgbClr val="FFFF00"/>
              </a:buClr>
              <a:defRPr/>
            </a:pPr>
            <a:r>
              <a:rPr lang="en-US" sz="3200" dirty="0">
                <a:solidFill>
                  <a:schemeClr val="bg2"/>
                </a:solidFill>
              </a:rPr>
              <a:t>The expanded posterior end, called </a:t>
            </a:r>
            <a:r>
              <a:rPr lang="en-US" sz="3200" b="1" dirty="0" err="1">
                <a:solidFill>
                  <a:srgbClr val="0070C0"/>
                </a:solidFill>
                <a:effectLst>
                  <a:outerShdw blurRad="38100" dist="38100" dir="2700000" algn="tl">
                    <a:srgbClr val="000000">
                      <a:alpha val="43137"/>
                    </a:srgbClr>
                  </a:outerShdw>
                </a:effectLst>
              </a:rPr>
              <a:t>pulvinar</a:t>
            </a:r>
            <a:r>
              <a:rPr lang="en-US" sz="3200" b="1" dirty="0">
                <a:solidFill>
                  <a:srgbClr val="0070C0"/>
                </a:solidFill>
                <a:effectLst>
                  <a:outerShdw blurRad="38100" dist="38100" dir="2700000" algn="tl">
                    <a:srgbClr val="000000">
                      <a:alpha val="43137"/>
                    </a:srgbClr>
                  </a:outerShdw>
                </a:effectLst>
              </a:rPr>
              <a:t>,</a:t>
            </a:r>
            <a:r>
              <a:rPr lang="en-US" sz="3200" dirty="0"/>
              <a:t> </a:t>
            </a:r>
            <a:r>
              <a:rPr lang="en-US" sz="3200" u="sng" dirty="0">
                <a:solidFill>
                  <a:schemeClr val="bg2"/>
                </a:solidFill>
              </a:rPr>
              <a:t>lies above the superior </a:t>
            </a:r>
            <a:r>
              <a:rPr lang="en-US" sz="3200" u="sng" dirty="0" err="1">
                <a:solidFill>
                  <a:schemeClr val="bg2"/>
                </a:solidFill>
              </a:rPr>
              <a:t>colliculi</a:t>
            </a:r>
            <a:endParaRPr lang="en-US" sz="3200" u="sng" dirty="0">
              <a:solidFill>
                <a:schemeClr val="bg2"/>
              </a:solidFill>
            </a:endParaRPr>
          </a:p>
        </p:txBody>
      </p:sp>
      <p:cxnSp>
        <p:nvCxnSpPr>
          <p:cNvPr id="16390" name="Straight Arrow Connector 10">
            <a:extLst>
              <a:ext uri="{FF2B5EF4-FFF2-40B4-BE49-F238E27FC236}">
                <a16:creationId xmlns:a16="http://schemas.microsoft.com/office/drawing/2014/main" id="{8F27A36C-1360-FFBB-CC5F-17F6AEEA23F8}"/>
              </a:ext>
            </a:extLst>
          </p:cNvPr>
          <p:cNvCxnSpPr>
            <a:cxnSpLocks noChangeShapeType="1"/>
          </p:cNvCxnSpPr>
          <p:nvPr/>
        </p:nvCxnSpPr>
        <p:spPr bwMode="auto">
          <a:xfrm rot="5400000" flipH="1" flipV="1">
            <a:off x="4305300" y="1866900"/>
            <a:ext cx="1524000" cy="14478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6391" name="Oval 11">
            <a:extLst>
              <a:ext uri="{FF2B5EF4-FFF2-40B4-BE49-F238E27FC236}">
                <a16:creationId xmlns:a16="http://schemas.microsoft.com/office/drawing/2014/main" id="{2402674D-793B-1005-5726-E387B9F9A884}"/>
              </a:ext>
            </a:extLst>
          </p:cNvPr>
          <p:cNvSpPr>
            <a:spLocks noChangeArrowheads="1"/>
          </p:cNvSpPr>
          <p:nvPr/>
        </p:nvSpPr>
        <p:spPr bwMode="auto">
          <a:xfrm>
            <a:off x="5867400" y="1752600"/>
            <a:ext cx="152400" cy="152400"/>
          </a:xfrm>
          <a:prstGeom prst="ellipse">
            <a:avLst/>
          </a:prstGeom>
          <a:solidFill>
            <a:schemeClr val="accent1"/>
          </a:solidFill>
          <a:ln w="9525" algn="ctr">
            <a:solidFill>
              <a:srgbClr val="FF0000"/>
            </a:solidFill>
            <a:round/>
            <a:headEnd/>
            <a:tailEnd/>
          </a:ln>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16392" name="Oval 18">
            <a:extLst>
              <a:ext uri="{FF2B5EF4-FFF2-40B4-BE49-F238E27FC236}">
                <a16:creationId xmlns:a16="http://schemas.microsoft.com/office/drawing/2014/main" id="{5FD23403-9CB1-5465-3EC6-9559E8625333}"/>
              </a:ext>
            </a:extLst>
          </p:cNvPr>
          <p:cNvSpPr>
            <a:spLocks noChangeArrowheads="1"/>
          </p:cNvSpPr>
          <p:nvPr/>
        </p:nvSpPr>
        <p:spPr bwMode="auto">
          <a:xfrm>
            <a:off x="6781800" y="4343400"/>
            <a:ext cx="152400" cy="152400"/>
          </a:xfrm>
          <a:prstGeom prst="ellipse">
            <a:avLst/>
          </a:prstGeom>
          <a:solidFill>
            <a:schemeClr val="accent1"/>
          </a:solidFill>
          <a:ln w="9525" algn="ctr">
            <a:solidFill>
              <a:srgbClr val="FF0000"/>
            </a:solidFill>
            <a:round/>
            <a:headEnd/>
            <a:tailEnd/>
          </a:ln>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1E4A04E-B750-0098-71A8-29AEEF7FB1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8000"/>
          <a:stretch>
            <a:fillRect/>
          </a:stretch>
        </p:blipFill>
        <p:spPr bwMode="auto">
          <a:xfrm>
            <a:off x="1629568" y="685800"/>
            <a:ext cx="5884863" cy="5303838"/>
          </a:xfrm>
          <a:prstGeom prst="rect">
            <a:avLst/>
          </a:prstGeom>
          <a:noFill/>
          <a:ln w="9525" cmpd="sng">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755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D0D0D"/>
        </a:solidFill>
        <a:effectLst/>
      </p:bgPr>
    </p:bg>
    <p:spTree>
      <p:nvGrpSpPr>
        <p:cNvPr id="1" name=""/>
        <p:cNvGrpSpPr/>
        <p:nvPr/>
      </p:nvGrpSpPr>
      <p:grpSpPr>
        <a:xfrm>
          <a:off x="0" y="0"/>
          <a:ext cx="0" cy="0"/>
          <a:chOff x="0" y="0"/>
          <a:chExt cx="0" cy="0"/>
        </a:xfrm>
      </p:grpSpPr>
      <p:pic>
        <p:nvPicPr>
          <p:cNvPr id="17410" name="Picture 19" descr="Picture2">
            <a:extLst>
              <a:ext uri="{FF2B5EF4-FFF2-40B4-BE49-F238E27FC236}">
                <a16:creationId xmlns:a16="http://schemas.microsoft.com/office/drawing/2014/main" id="{87D44B38-69A3-F287-3568-928956034A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533" t="20947" r="54263" b="45010"/>
          <a:stretch>
            <a:fillRect/>
          </a:stretch>
        </p:blipFill>
        <p:spPr bwMode="auto">
          <a:xfrm>
            <a:off x="1066800" y="1676400"/>
            <a:ext cx="388620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6" name="Rectangle 2">
            <a:extLst>
              <a:ext uri="{FF2B5EF4-FFF2-40B4-BE49-F238E27FC236}">
                <a16:creationId xmlns:a16="http://schemas.microsoft.com/office/drawing/2014/main" id="{F9741CBD-61B5-204C-F724-340C9C6B3F02}"/>
              </a:ext>
            </a:extLst>
          </p:cNvPr>
          <p:cNvSpPr>
            <a:spLocks noGrp="1" noChangeArrowheads="1"/>
          </p:cNvSpPr>
          <p:nvPr>
            <p:ph type="title" idx="4294967295"/>
          </p:nvPr>
        </p:nvSpPr>
        <p:spPr>
          <a:xfrm>
            <a:off x="685800" y="304800"/>
            <a:ext cx="7772400" cy="609600"/>
          </a:xfrm>
        </p:spPr>
        <p:txBody>
          <a:bodyPr/>
          <a:lstStyle/>
          <a:p>
            <a:pPr eaLnBrk="1" hangingPunct="1">
              <a:defRPr/>
            </a:pPr>
            <a:r>
              <a:rPr lang="en-US" sz="4000" b="1" dirty="0">
                <a:latin typeface="Arial Rounded MT Bold" pitchFamily="34" charset="0"/>
              </a:rPr>
              <a:t>Relations</a:t>
            </a:r>
          </a:p>
        </p:txBody>
      </p:sp>
      <p:sp>
        <p:nvSpPr>
          <p:cNvPr id="6" name="Rectangle 5">
            <a:extLst>
              <a:ext uri="{FF2B5EF4-FFF2-40B4-BE49-F238E27FC236}">
                <a16:creationId xmlns:a16="http://schemas.microsoft.com/office/drawing/2014/main" id="{8313BB66-F6F8-AF7A-7868-7CEAC1B03C00}"/>
              </a:ext>
            </a:extLst>
          </p:cNvPr>
          <p:cNvSpPr/>
          <p:nvPr/>
        </p:nvSpPr>
        <p:spPr>
          <a:xfrm>
            <a:off x="4191000" y="2743200"/>
            <a:ext cx="1600200" cy="830263"/>
          </a:xfrm>
          <a:prstGeom prst="rect">
            <a:avLst/>
          </a:prstGeom>
        </p:spPr>
        <p:txBody>
          <a:bodyPr>
            <a:spAutoFit/>
          </a:bodyPr>
          <a:lstStyle/>
          <a:p>
            <a:pPr eaLnBrk="1" hangingPunct="1">
              <a:buClr>
                <a:srgbClr val="FFFF00"/>
              </a:buClr>
              <a:defRPr/>
            </a:pPr>
            <a:r>
              <a:rPr lang="en-US" b="1" dirty="0">
                <a:solidFill>
                  <a:srgbClr val="FFFF00"/>
                </a:solidFill>
                <a:effectLst>
                  <a:outerShdw blurRad="38100" dist="38100" dir="2700000" algn="tl">
                    <a:srgbClr val="000000">
                      <a:alpha val="43137"/>
                    </a:srgbClr>
                  </a:outerShdw>
                </a:effectLst>
              </a:rPr>
              <a:t>Medial</a:t>
            </a:r>
            <a:r>
              <a:rPr lang="en-US" dirty="0"/>
              <a:t>: 3</a:t>
            </a:r>
            <a:r>
              <a:rPr lang="en-US" baseline="30000" dirty="0"/>
              <a:t>rd</a:t>
            </a:r>
            <a:r>
              <a:rPr lang="en-US" dirty="0"/>
              <a:t> ventricle</a:t>
            </a:r>
          </a:p>
        </p:txBody>
      </p:sp>
      <p:sp>
        <p:nvSpPr>
          <p:cNvPr id="7" name="Rectangle 6">
            <a:extLst>
              <a:ext uri="{FF2B5EF4-FFF2-40B4-BE49-F238E27FC236}">
                <a16:creationId xmlns:a16="http://schemas.microsoft.com/office/drawing/2014/main" id="{BE6975A5-8F9F-4C08-DB6F-EC03B0D8541B}"/>
              </a:ext>
            </a:extLst>
          </p:cNvPr>
          <p:cNvSpPr/>
          <p:nvPr/>
        </p:nvSpPr>
        <p:spPr>
          <a:xfrm>
            <a:off x="228600" y="1066800"/>
            <a:ext cx="3135313" cy="461963"/>
          </a:xfrm>
          <a:prstGeom prst="rect">
            <a:avLst/>
          </a:prstGeom>
        </p:spPr>
        <p:txBody>
          <a:bodyPr wrap="none">
            <a:spAutoFit/>
          </a:bodyPr>
          <a:lstStyle/>
          <a:p>
            <a:pPr eaLnBrk="1" hangingPunct="1">
              <a:buClr>
                <a:srgbClr val="FFFF00"/>
              </a:buClr>
              <a:defRPr/>
            </a:pPr>
            <a:r>
              <a:rPr lang="en-US" b="1" dirty="0">
                <a:solidFill>
                  <a:srgbClr val="FFFF00"/>
                </a:solidFill>
                <a:effectLst>
                  <a:outerShdw blurRad="38100" dist="38100" dir="2700000" algn="tl">
                    <a:srgbClr val="000000">
                      <a:alpha val="43137"/>
                    </a:srgbClr>
                  </a:outerShdw>
                </a:effectLst>
              </a:rPr>
              <a:t>Dorsal</a:t>
            </a:r>
            <a:r>
              <a:rPr lang="en-US" dirty="0"/>
              <a:t>: lateral ventricle</a:t>
            </a:r>
          </a:p>
        </p:txBody>
      </p:sp>
      <p:sp>
        <p:nvSpPr>
          <p:cNvPr id="17414" name="Rectangle 7">
            <a:extLst>
              <a:ext uri="{FF2B5EF4-FFF2-40B4-BE49-F238E27FC236}">
                <a16:creationId xmlns:a16="http://schemas.microsoft.com/office/drawing/2014/main" id="{06F178B1-2EFB-4272-03E7-5CC29406A05D}"/>
              </a:ext>
            </a:extLst>
          </p:cNvPr>
          <p:cNvSpPr>
            <a:spLocks noChangeArrowheads="1"/>
          </p:cNvSpPr>
          <p:nvPr/>
        </p:nvSpPr>
        <p:spPr bwMode="auto">
          <a:xfrm>
            <a:off x="304800" y="5334000"/>
            <a:ext cx="518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sz="2400" b="1" u="sng">
                <a:solidFill>
                  <a:srgbClr val="FFFF00"/>
                </a:solidFill>
              </a:rPr>
              <a:t>Ventral</a:t>
            </a:r>
            <a:r>
              <a:rPr lang="en-US" altLang="en-US" sz="2400"/>
              <a:t>: Subthalamus &amp; Hypothalamus</a:t>
            </a:r>
          </a:p>
        </p:txBody>
      </p:sp>
      <p:sp>
        <p:nvSpPr>
          <p:cNvPr id="9" name="Rectangle 8">
            <a:extLst>
              <a:ext uri="{FF2B5EF4-FFF2-40B4-BE49-F238E27FC236}">
                <a16:creationId xmlns:a16="http://schemas.microsoft.com/office/drawing/2014/main" id="{1B4C8EFF-E858-425D-A064-CCE1DA3904AB}"/>
              </a:ext>
            </a:extLst>
          </p:cNvPr>
          <p:cNvSpPr/>
          <p:nvPr/>
        </p:nvSpPr>
        <p:spPr>
          <a:xfrm>
            <a:off x="0" y="2819400"/>
            <a:ext cx="1371600" cy="1200150"/>
          </a:xfrm>
          <a:prstGeom prst="rect">
            <a:avLst/>
          </a:prstGeom>
        </p:spPr>
        <p:txBody>
          <a:bodyPr>
            <a:spAutoFit/>
          </a:bodyPr>
          <a:lstStyle/>
          <a:p>
            <a:pPr eaLnBrk="1" hangingPunct="1">
              <a:buClr>
                <a:srgbClr val="FFFF00"/>
              </a:buClr>
              <a:defRPr/>
            </a:pPr>
            <a:r>
              <a:rPr lang="en-US" b="1" dirty="0">
                <a:solidFill>
                  <a:srgbClr val="FFFF00"/>
                </a:solidFill>
                <a:effectLst>
                  <a:outerShdw blurRad="38100" dist="38100" dir="2700000" algn="tl">
                    <a:srgbClr val="000000">
                      <a:alpha val="43137"/>
                    </a:srgbClr>
                  </a:outerShdw>
                </a:effectLst>
              </a:rPr>
              <a:t>Lateral</a:t>
            </a:r>
            <a:r>
              <a:rPr lang="en-US" dirty="0"/>
              <a:t>: Internal capsule</a:t>
            </a:r>
          </a:p>
        </p:txBody>
      </p:sp>
      <p:cxnSp>
        <p:nvCxnSpPr>
          <p:cNvPr id="17416" name="Straight Arrow Connector 10">
            <a:extLst>
              <a:ext uri="{FF2B5EF4-FFF2-40B4-BE49-F238E27FC236}">
                <a16:creationId xmlns:a16="http://schemas.microsoft.com/office/drawing/2014/main" id="{CBC595C7-51B8-8946-3C1D-7B15EC8DEB90}"/>
              </a:ext>
            </a:extLst>
          </p:cNvPr>
          <p:cNvCxnSpPr>
            <a:cxnSpLocks noChangeShapeType="1"/>
          </p:cNvCxnSpPr>
          <p:nvPr/>
        </p:nvCxnSpPr>
        <p:spPr bwMode="auto">
          <a:xfrm>
            <a:off x="1066800" y="3429000"/>
            <a:ext cx="762000" cy="762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417" name="Straight Arrow Connector 11">
            <a:extLst>
              <a:ext uri="{FF2B5EF4-FFF2-40B4-BE49-F238E27FC236}">
                <a16:creationId xmlns:a16="http://schemas.microsoft.com/office/drawing/2014/main" id="{CB892B7E-EBED-9320-E8B7-179D9F4A890F}"/>
              </a:ext>
            </a:extLst>
          </p:cNvPr>
          <p:cNvCxnSpPr>
            <a:cxnSpLocks noChangeShapeType="1"/>
          </p:cNvCxnSpPr>
          <p:nvPr/>
        </p:nvCxnSpPr>
        <p:spPr bwMode="auto">
          <a:xfrm rot="5400000" flipH="1" flipV="1">
            <a:off x="2209801" y="4800600"/>
            <a:ext cx="914400" cy="3175"/>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418" name="Straight Arrow Connector 12">
            <a:extLst>
              <a:ext uri="{FF2B5EF4-FFF2-40B4-BE49-F238E27FC236}">
                <a16:creationId xmlns:a16="http://schemas.microsoft.com/office/drawing/2014/main" id="{435A3584-A883-7AF6-C7FC-876EB456BAF7}"/>
              </a:ext>
            </a:extLst>
          </p:cNvPr>
          <p:cNvCxnSpPr>
            <a:cxnSpLocks noChangeShapeType="1"/>
          </p:cNvCxnSpPr>
          <p:nvPr/>
        </p:nvCxnSpPr>
        <p:spPr bwMode="auto">
          <a:xfrm rot="10800000" flipV="1">
            <a:off x="3048000" y="3200400"/>
            <a:ext cx="1295400" cy="6858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419" name="Straight Arrow Connector 13">
            <a:extLst>
              <a:ext uri="{FF2B5EF4-FFF2-40B4-BE49-F238E27FC236}">
                <a16:creationId xmlns:a16="http://schemas.microsoft.com/office/drawing/2014/main" id="{A6CAC38D-18DB-5AE3-CE73-26EABD2D23EE}"/>
              </a:ext>
            </a:extLst>
          </p:cNvPr>
          <p:cNvCxnSpPr>
            <a:cxnSpLocks noChangeShapeType="1"/>
          </p:cNvCxnSpPr>
          <p:nvPr/>
        </p:nvCxnSpPr>
        <p:spPr bwMode="auto">
          <a:xfrm rot="16200000" flipH="1">
            <a:off x="1447800" y="1828800"/>
            <a:ext cx="914400" cy="4572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7420" name="Picture 10" descr="C:\Documents and Settings\Free User\My Documents\My Pictures\Picture1dd.jpg">
            <a:extLst>
              <a:ext uri="{FF2B5EF4-FFF2-40B4-BE49-F238E27FC236}">
                <a16:creationId xmlns:a16="http://schemas.microsoft.com/office/drawing/2014/main" id="{114C7EA9-EB3D-359F-F91C-0217B92AEE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99" r="1633"/>
          <a:stretch>
            <a:fillRect/>
          </a:stretch>
        </p:blipFill>
        <p:spPr bwMode="auto">
          <a:xfrm>
            <a:off x="6019800" y="2438400"/>
            <a:ext cx="2919413"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0023CC61-5DA1-15D2-17F1-0CD23DBD1E59}"/>
              </a:ext>
            </a:extLst>
          </p:cNvPr>
          <p:cNvSpPr/>
          <p:nvPr/>
        </p:nvSpPr>
        <p:spPr>
          <a:xfrm>
            <a:off x="6553200" y="5410200"/>
            <a:ext cx="2414588" cy="461963"/>
          </a:xfrm>
          <a:prstGeom prst="rect">
            <a:avLst/>
          </a:prstGeom>
        </p:spPr>
        <p:txBody>
          <a:bodyPr wrap="none">
            <a:spAutoFit/>
          </a:bodyPr>
          <a:lstStyle/>
          <a:p>
            <a:pPr eaLnBrk="1" hangingPunct="1">
              <a:buClr>
                <a:srgbClr val="FFFF00"/>
              </a:buClr>
              <a:defRPr/>
            </a:pPr>
            <a:r>
              <a:rPr lang="en-US" b="1" dirty="0">
                <a:solidFill>
                  <a:srgbClr val="FFFF00"/>
                </a:solidFill>
                <a:effectLst>
                  <a:outerShdw blurRad="38100" dist="38100" dir="2700000" algn="tl">
                    <a:srgbClr val="000000">
                      <a:alpha val="43137"/>
                    </a:srgbClr>
                  </a:outerShdw>
                </a:effectLst>
              </a:rPr>
              <a:t>Caudal</a:t>
            </a:r>
            <a:r>
              <a:rPr lang="en-US" dirty="0"/>
              <a:t>: midbrain</a:t>
            </a:r>
          </a:p>
        </p:txBody>
      </p:sp>
      <p:cxnSp>
        <p:nvCxnSpPr>
          <p:cNvPr id="17422" name="Straight Arrow Connector 28">
            <a:extLst>
              <a:ext uri="{FF2B5EF4-FFF2-40B4-BE49-F238E27FC236}">
                <a16:creationId xmlns:a16="http://schemas.microsoft.com/office/drawing/2014/main" id="{B963C00A-7261-4E92-6E68-BB60017495F5}"/>
              </a:ext>
            </a:extLst>
          </p:cNvPr>
          <p:cNvCxnSpPr>
            <a:cxnSpLocks noChangeShapeType="1"/>
          </p:cNvCxnSpPr>
          <p:nvPr/>
        </p:nvCxnSpPr>
        <p:spPr bwMode="auto">
          <a:xfrm rot="16200000" flipV="1">
            <a:off x="7848600" y="4800600"/>
            <a:ext cx="990600" cy="3810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38" name="Rectangle 37">
            <a:extLst>
              <a:ext uri="{FF2B5EF4-FFF2-40B4-BE49-F238E27FC236}">
                <a16:creationId xmlns:a16="http://schemas.microsoft.com/office/drawing/2014/main" id="{8C3B7944-0BF9-CA79-CBF5-01A354F3FBA8}"/>
              </a:ext>
            </a:extLst>
          </p:cNvPr>
          <p:cNvSpPr/>
          <p:nvPr/>
        </p:nvSpPr>
        <p:spPr>
          <a:xfrm>
            <a:off x="6400800" y="1066800"/>
            <a:ext cx="2133600" cy="1200150"/>
          </a:xfrm>
          <a:prstGeom prst="rect">
            <a:avLst/>
          </a:prstGeom>
        </p:spPr>
        <p:txBody>
          <a:bodyPr>
            <a:spAutoFit/>
          </a:bodyPr>
          <a:lstStyle/>
          <a:p>
            <a:pPr eaLnBrk="1" hangingPunct="1">
              <a:buClr>
                <a:srgbClr val="FFFF00"/>
              </a:buClr>
              <a:defRPr/>
            </a:pPr>
            <a:r>
              <a:rPr lang="en-US" b="1" dirty="0">
                <a:solidFill>
                  <a:srgbClr val="FFFF00"/>
                </a:solidFill>
                <a:effectLst>
                  <a:outerShdw blurRad="38100" dist="38100" dir="2700000" algn="tl">
                    <a:srgbClr val="000000">
                      <a:alpha val="43137"/>
                    </a:srgbClr>
                  </a:outerShdw>
                </a:effectLst>
              </a:rPr>
              <a:t>Anterior</a:t>
            </a:r>
            <a:r>
              <a:rPr lang="en-US" dirty="0"/>
              <a:t>: </a:t>
            </a:r>
            <a:r>
              <a:rPr lang="en-US" dirty="0" err="1"/>
              <a:t>interventricular</a:t>
            </a:r>
            <a:r>
              <a:rPr lang="en-US" dirty="0"/>
              <a:t> foramen</a:t>
            </a:r>
          </a:p>
        </p:txBody>
      </p:sp>
      <p:cxnSp>
        <p:nvCxnSpPr>
          <p:cNvPr id="17424" name="Straight Arrow Connector 38">
            <a:extLst>
              <a:ext uri="{FF2B5EF4-FFF2-40B4-BE49-F238E27FC236}">
                <a16:creationId xmlns:a16="http://schemas.microsoft.com/office/drawing/2014/main" id="{5B4A7998-4E00-C133-3742-83C17E7929E6}"/>
              </a:ext>
            </a:extLst>
          </p:cNvPr>
          <p:cNvCxnSpPr>
            <a:cxnSpLocks noChangeShapeType="1"/>
          </p:cNvCxnSpPr>
          <p:nvPr/>
        </p:nvCxnSpPr>
        <p:spPr bwMode="auto">
          <a:xfrm rot="5400000">
            <a:off x="6438900" y="2857500"/>
            <a:ext cx="1371600" cy="228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858F6D91-A968-0B69-6159-EFA6537A3271}"/>
              </a:ext>
            </a:extLst>
          </p:cNvPr>
          <p:cNvSpPr>
            <a:spLocks noGrp="1" noChangeArrowheads="1"/>
          </p:cNvSpPr>
          <p:nvPr>
            <p:ph type="title"/>
          </p:nvPr>
        </p:nvSpPr>
        <p:spPr>
          <a:xfrm>
            <a:off x="533400" y="381000"/>
            <a:ext cx="7772400" cy="609600"/>
          </a:xfrm>
        </p:spPr>
        <p:txBody>
          <a:bodyPr/>
          <a:lstStyle/>
          <a:p>
            <a:pPr eaLnBrk="1" hangingPunct="1">
              <a:defRPr/>
            </a:pPr>
            <a:r>
              <a:rPr lang="en-US" sz="4000" b="1" dirty="0">
                <a:solidFill>
                  <a:schemeClr val="bg2"/>
                </a:solidFill>
                <a:latin typeface="Arial Rounded MT Bold" pitchFamily="34" charset="0"/>
              </a:rPr>
              <a:t>Surfaces of thalamus</a:t>
            </a:r>
          </a:p>
        </p:txBody>
      </p:sp>
      <p:sp>
        <p:nvSpPr>
          <p:cNvPr id="18435" name="Rectangle 3">
            <a:extLst>
              <a:ext uri="{FF2B5EF4-FFF2-40B4-BE49-F238E27FC236}">
                <a16:creationId xmlns:a16="http://schemas.microsoft.com/office/drawing/2014/main" id="{BEFBC462-6617-3275-45A1-6C42F7D4C3D3}"/>
              </a:ext>
            </a:extLst>
          </p:cNvPr>
          <p:cNvSpPr>
            <a:spLocks noGrp="1" noChangeArrowheads="1"/>
          </p:cNvSpPr>
          <p:nvPr>
            <p:ph type="body" sz="half" idx="1"/>
          </p:nvPr>
        </p:nvSpPr>
        <p:spPr>
          <a:xfrm>
            <a:off x="228600" y="1371600"/>
            <a:ext cx="2743200" cy="3352800"/>
          </a:xfrm>
        </p:spPr>
        <p:txBody>
          <a:bodyPr/>
          <a:lstStyle/>
          <a:p>
            <a:pPr eaLnBrk="1" hangingPunct="1">
              <a:buClr>
                <a:schemeClr val="bg2"/>
              </a:buClr>
            </a:pPr>
            <a:r>
              <a:rPr lang="en-US" altLang="en-US" sz="3600">
                <a:solidFill>
                  <a:schemeClr val="bg2"/>
                </a:solidFill>
              </a:rPr>
              <a:t>4 Surfaces:</a:t>
            </a:r>
          </a:p>
          <a:p>
            <a:pPr eaLnBrk="1" hangingPunct="1">
              <a:buClr>
                <a:schemeClr val="bg2"/>
              </a:buClr>
              <a:buFontTx/>
              <a:buChar char="•"/>
            </a:pPr>
            <a:r>
              <a:rPr lang="en-US" altLang="en-US" sz="3600">
                <a:solidFill>
                  <a:schemeClr val="bg2"/>
                </a:solidFill>
              </a:rPr>
              <a:t>Superior</a:t>
            </a:r>
          </a:p>
          <a:p>
            <a:pPr eaLnBrk="1" hangingPunct="1">
              <a:buClr>
                <a:schemeClr val="bg2"/>
              </a:buClr>
              <a:buFontTx/>
              <a:buChar char="•"/>
            </a:pPr>
            <a:r>
              <a:rPr lang="en-US" altLang="en-US" sz="3600">
                <a:solidFill>
                  <a:schemeClr val="bg2"/>
                </a:solidFill>
              </a:rPr>
              <a:t>Inferior</a:t>
            </a:r>
          </a:p>
          <a:p>
            <a:pPr eaLnBrk="1" hangingPunct="1">
              <a:buClr>
                <a:schemeClr val="bg2"/>
              </a:buClr>
              <a:buFontTx/>
              <a:buChar char="•"/>
            </a:pPr>
            <a:r>
              <a:rPr lang="en-US" altLang="en-US" sz="3600">
                <a:solidFill>
                  <a:schemeClr val="bg2"/>
                </a:solidFill>
              </a:rPr>
              <a:t>Medial</a:t>
            </a:r>
          </a:p>
          <a:p>
            <a:pPr eaLnBrk="1" hangingPunct="1">
              <a:buClr>
                <a:schemeClr val="bg2"/>
              </a:buClr>
              <a:buFontTx/>
              <a:buChar char="•"/>
            </a:pPr>
            <a:r>
              <a:rPr lang="en-US" altLang="en-US" sz="3600">
                <a:solidFill>
                  <a:schemeClr val="bg2"/>
                </a:solidFill>
              </a:rPr>
              <a:t>Lateral</a:t>
            </a:r>
          </a:p>
          <a:p>
            <a:pPr eaLnBrk="1" hangingPunct="1">
              <a:buFontTx/>
              <a:buChar char="•"/>
            </a:pPr>
            <a:endParaRPr lang="en-US" altLang="en-US" sz="3600"/>
          </a:p>
          <a:p>
            <a:pPr eaLnBrk="1" hangingPunct="1"/>
            <a:endParaRPr lang="en-US" altLang="en-US" sz="3600"/>
          </a:p>
        </p:txBody>
      </p:sp>
      <p:pic>
        <p:nvPicPr>
          <p:cNvPr id="18436" name="Picture 5" descr="Picture2">
            <a:extLst>
              <a:ext uri="{FF2B5EF4-FFF2-40B4-BE49-F238E27FC236}">
                <a16:creationId xmlns:a16="http://schemas.microsoft.com/office/drawing/2014/main" id="{830A44EE-B18F-CFCA-62F1-3A8CE804F2C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587" t="1489" r="38095" b="35464"/>
          <a:stretch>
            <a:fillRect/>
          </a:stretch>
        </p:blipFill>
        <p:spPr>
          <a:xfrm>
            <a:off x="2743200" y="1447800"/>
            <a:ext cx="6176963" cy="4876800"/>
          </a:xfrm>
          <a:noFill/>
        </p:spPr>
      </p:pic>
      <p:sp>
        <p:nvSpPr>
          <p:cNvPr id="18437" name="TextBox 4">
            <a:extLst>
              <a:ext uri="{FF2B5EF4-FFF2-40B4-BE49-F238E27FC236}">
                <a16:creationId xmlns:a16="http://schemas.microsoft.com/office/drawing/2014/main" id="{A710E77F-EF58-3C3E-97CB-1FD1E62B2052}"/>
              </a:ext>
            </a:extLst>
          </p:cNvPr>
          <p:cNvSpPr txBox="1">
            <a:spLocks noChangeArrowheads="1"/>
          </p:cNvSpPr>
          <p:nvPr/>
        </p:nvSpPr>
        <p:spPr bwMode="auto">
          <a:xfrm>
            <a:off x="5029200" y="3810000"/>
            <a:ext cx="304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t>S</a:t>
            </a:r>
          </a:p>
        </p:txBody>
      </p:sp>
      <p:sp>
        <p:nvSpPr>
          <p:cNvPr id="18438" name="TextBox 5">
            <a:extLst>
              <a:ext uri="{FF2B5EF4-FFF2-40B4-BE49-F238E27FC236}">
                <a16:creationId xmlns:a16="http://schemas.microsoft.com/office/drawing/2014/main" id="{D1B8BA1E-7C74-7E0F-039F-A5CBF20D0C54}"/>
              </a:ext>
            </a:extLst>
          </p:cNvPr>
          <p:cNvSpPr txBox="1">
            <a:spLocks noChangeArrowheads="1"/>
          </p:cNvSpPr>
          <p:nvPr/>
        </p:nvSpPr>
        <p:spPr bwMode="auto">
          <a:xfrm>
            <a:off x="5257800" y="4495800"/>
            <a:ext cx="228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t>l</a:t>
            </a:r>
          </a:p>
        </p:txBody>
      </p:sp>
      <p:sp>
        <p:nvSpPr>
          <p:cNvPr id="18439" name="TextBox 8">
            <a:extLst>
              <a:ext uri="{FF2B5EF4-FFF2-40B4-BE49-F238E27FC236}">
                <a16:creationId xmlns:a16="http://schemas.microsoft.com/office/drawing/2014/main" id="{05598E66-9916-48F9-FA90-8572C38A92E9}"/>
              </a:ext>
            </a:extLst>
          </p:cNvPr>
          <p:cNvSpPr txBox="1">
            <a:spLocks noChangeArrowheads="1"/>
          </p:cNvSpPr>
          <p:nvPr/>
        </p:nvSpPr>
        <p:spPr bwMode="auto">
          <a:xfrm>
            <a:off x="5334000" y="4114800"/>
            <a:ext cx="38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t>M</a:t>
            </a:r>
          </a:p>
        </p:txBody>
      </p:sp>
      <p:sp>
        <p:nvSpPr>
          <p:cNvPr id="18440" name="TextBox 9">
            <a:extLst>
              <a:ext uri="{FF2B5EF4-FFF2-40B4-BE49-F238E27FC236}">
                <a16:creationId xmlns:a16="http://schemas.microsoft.com/office/drawing/2014/main" id="{1184BAC3-50B9-4236-052F-505ABB0723F2}"/>
              </a:ext>
            </a:extLst>
          </p:cNvPr>
          <p:cNvSpPr txBox="1">
            <a:spLocks noChangeArrowheads="1"/>
          </p:cNvSpPr>
          <p:nvPr/>
        </p:nvSpPr>
        <p:spPr bwMode="auto">
          <a:xfrm>
            <a:off x="4876800" y="4114800"/>
            <a:ext cx="304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t>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9458" name="Picture 14" descr="C:\Documents and Settings\Free User\My Documents\My Pictures\qqa.jpg">
            <a:extLst>
              <a:ext uri="{FF2B5EF4-FFF2-40B4-BE49-F238E27FC236}">
                <a16:creationId xmlns:a16="http://schemas.microsoft.com/office/drawing/2014/main" id="{8B55CD47-A0CD-E9BA-4C35-8D5AA6463539}"/>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3733800" y="1554163"/>
            <a:ext cx="5257800" cy="4632325"/>
          </a:xfrm>
          <a:noFill/>
        </p:spPr>
      </p:pic>
      <p:sp>
        <p:nvSpPr>
          <p:cNvPr id="50178" name="Rectangle 2">
            <a:extLst>
              <a:ext uri="{FF2B5EF4-FFF2-40B4-BE49-F238E27FC236}">
                <a16:creationId xmlns:a16="http://schemas.microsoft.com/office/drawing/2014/main" id="{A22B28C4-7FA5-BA77-B10D-019A4B4C5D7E}"/>
              </a:ext>
            </a:extLst>
          </p:cNvPr>
          <p:cNvSpPr>
            <a:spLocks noGrp="1" noChangeArrowheads="1"/>
          </p:cNvSpPr>
          <p:nvPr>
            <p:ph type="title"/>
          </p:nvPr>
        </p:nvSpPr>
        <p:spPr>
          <a:xfrm>
            <a:off x="685800" y="152400"/>
            <a:ext cx="7772400" cy="609600"/>
          </a:xfrm>
        </p:spPr>
        <p:txBody>
          <a:bodyPr/>
          <a:lstStyle/>
          <a:p>
            <a:pPr eaLnBrk="1" hangingPunct="1">
              <a:defRPr/>
            </a:pPr>
            <a:r>
              <a:rPr lang="en-US" sz="4000" b="1" dirty="0">
                <a:solidFill>
                  <a:schemeClr val="bg2"/>
                </a:solidFill>
                <a:latin typeface="Arial Rounded MT Bold" pitchFamily="34" charset="0"/>
              </a:rPr>
              <a:t>Superior Surface</a:t>
            </a:r>
          </a:p>
        </p:txBody>
      </p:sp>
      <p:sp>
        <p:nvSpPr>
          <p:cNvPr id="20484" name="Rectangle 3">
            <a:extLst>
              <a:ext uri="{FF2B5EF4-FFF2-40B4-BE49-F238E27FC236}">
                <a16:creationId xmlns:a16="http://schemas.microsoft.com/office/drawing/2014/main" id="{28A18B0B-9451-1F2D-A642-7523CB6BCEAE}"/>
              </a:ext>
            </a:extLst>
          </p:cNvPr>
          <p:cNvSpPr>
            <a:spLocks noGrp="1" noChangeArrowheads="1"/>
          </p:cNvSpPr>
          <p:nvPr>
            <p:ph type="body" sz="half" idx="1"/>
          </p:nvPr>
        </p:nvSpPr>
        <p:spPr>
          <a:xfrm>
            <a:off x="-35560" y="915352"/>
            <a:ext cx="3810000" cy="5790248"/>
          </a:xfrm>
        </p:spPr>
        <p:txBody>
          <a:bodyPr/>
          <a:lstStyle/>
          <a:p>
            <a:pPr eaLnBrk="1" hangingPunct="1">
              <a:lnSpc>
                <a:spcPct val="90000"/>
              </a:lnSpc>
              <a:buClrTx/>
              <a:defRPr/>
            </a:pPr>
            <a:r>
              <a:rPr lang="en-US" sz="2400" dirty="0">
                <a:solidFill>
                  <a:schemeClr val="bg2"/>
                </a:solidFill>
              </a:rPr>
              <a:t>Bounded laterally by </a:t>
            </a:r>
            <a:r>
              <a:rPr lang="en-US" sz="2400" dirty="0">
                <a:solidFill>
                  <a:srgbClr val="C00000"/>
                </a:solidFill>
              </a:rPr>
              <a:t>caudate nucleus</a:t>
            </a:r>
            <a:r>
              <a:rPr lang="en-US" sz="2400" dirty="0">
                <a:solidFill>
                  <a:schemeClr val="bg2"/>
                </a:solidFill>
              </a:rPr>
              <a:t>,</a:t>
            </a:r>
            <a:r>
              <a:rPr lang="en-US" sz="2400" dirty="0"/>
              <a:t> </a:t>
            </a:r>
            <a:r>
              <a:rPr lang="en-US" sz="2400" dirty="0" err="1">
                <a:solidFill>
                  <a:srgbClr val="C00000"/>
                </a:solidFill>
              </a:rPr>
              <a:t>thalamostriate</a:t>
            </a:r>
            <a:r>
              <a:rPr lang="en-US" sz="2400" dirty="0">
                <a:solidFill>
                  <a:srgbClr val="C00000"/>
                </a:solidFill>
              </a:rPr>
              <a:t> vein </a:t>
            </a:r>
            <a:r>
              <a:rPr lang="en-US" sz="2400" dirty="0">
                <a:solidFill>
                  <a:schemeClr val="bg2"/>
                </a:solidFill>
              </a:rPr>
              <a:t>and a nerve fiber bundle called </a:t>
            </a:r>
            <a:r>
              <a:rPr lang="en-US" sz="2400" dirty="0" err="1">
                <a:solidFill>
                  <a:srgbClr val="C00000"/>
                </a:solidFill>
              </a:rPr>
              <a:t>stria</a:t>
            </a:r>
            <a:r>
              <a:rPr lang="en-US" sz="2400" dirty="0">
                <a:solidFill>
                  <a:srgbClr val="C00000"/>
                </a:solidFill>
              </a:rPr>
              <a:t> </a:t>
            </a:r>
            <a:r>
              <a:rPr lang="en-US" sz="2400" dirty="0" err="1">
                <a:solidFill>
                  <a:srgbClr val="C00000"/>
                </a:solidFill>
              </a:rPr>
              <a:t>terminalis</a:t>
            </a:r>
            <a:r>
              <a:rPr lang="en-US" sz="2400" dirty="0">
                <a:solidFill>
                  <a:srgbClr val="C00000"/>
                </a:solidFill>
              </a:rPr>
              <a:t> </a:t>
            </a:r>
          </a:p>
          <a:p>
            <a:pPr eaLnBrk="1" hangingPunct="1">
              <a:lnSpc>
                <a:spcPct val="90000"/>
              </a:lnSpc>
              <a:buClrTx/>
              <a:defRPr/>
            </a:pPr>
            <a:r>
              <a:rPr lang="en-US" sz="2400" dirty="0">
                <a:solidFill>
                  <a:schemeClr val="bg2"/>
                </a:solidFill>
              </a:rPr>
              <a:t>Lateral part lies in the floor of the lateral ventricle &amp; is covered by</a:t>
            </a:r>
            <a:r>
              <a:rPr lang="en-US" sz="2400" dirty="0"/>
              <a:t> </a:t>
            </a:r>
            <a:r>
              <a:rPr lang="en-US" sz="2400" dirty="0" err="1">
                <a:solidFill>
                  <a:srgbClr val="C00000"/>
                </a:solidFill>
                <a:effectLst>
                  <a:outerShdw blurRad="38100" dist="38100" dir="2700000" algn="tl">
                    <a:srgbClr val="000000">
                      <a:alpha val="43137"/>
                    </a:srgbClr>
                  </a:outerShdw>
                </a:effectLst>
              </a:rPr>
              <a:t>ependyma</a:t>
            </a:r>
            <a:endParaRPr lang="en-US" sz="2400" dirty="0">
              <a:solidFill>
                <a:srgbClr val="C00000"/>
              </a:solidFill>
              <a:effectLst>
                <a:outerShdw blurRad="38100" dist="38100" dir="2700000" algn="tl">
                  <a:srgbClr val="000000">
                    <a:alpha val="43137"/>
                  </a:srgbClr>
                </a:outerShdw>
              </a:effectLst>
            </a:endParaRPr>
          </a:p>
          <a:p>
            <a:pPr eaLnBrk="1" hangingPunct="1">
              <a:lnSpc>
                <a:spcPct val="90000"/>
              </a:lnSpc>
              <a:buClrTx/>
              <a:defRPr/>
            </a:pPr>
            <a:r>
              <a:rPr lang="en-US" sz="2400" dirty="0">
                <a:solidFill>
                  <a:schemeClr val="bg2"/>
                </a:solidFill>
              </a:rPr>
              <a:t>Medial part is related to the </a:t>
            </a:r>
            <a:r>
              <a:rPr lang="en-US" sz="2400" dirty="0">
                <a:solidFill>
                  <a:srgbClr val="C00000"/>
                </a:solidFill>
                <a:effectLst>
                  <a:outerShdw blurRad="38100" dist="38100" dir="2700000" algn="tl">
                    <a:srgbClr val="000000">
                      <a:alpha val="43137"/>
                    </a:srgbClr>
                  </a:outerShdw>
                </a:effectLst>
              </a:rPr>
              <a:t>choroid plexus </a:t>
            </a:r>
            <a:r>
              <a:rPr lang="en-US" sz="2400" dirty="0">
                <a:solidFill>
                  <a:srgbClr val="C00000"/>
                </a:solidFill>
              </a:rPr>
              <a:t>of the 3</a:t>
            </a:r>
            <a:r>
              <a:rPr lang="en-US" sz="2400" baseline="30000" dirty="0">
                <a:solidFill>
                  <a:srgbClr val="C00000"/>
                </a:solidFill>
              </a:rPr>
              <a:t>rd</a:t>
            </a:r>
            <a:r>
              <a:rPr lang="en-US" sz="2400" dirty="0">
                <a:solidFill>
                  <a:srgbClr val="C00000"/>
                </a:solidFill>
              </a:rPr>
              <a:t> ventricle</a:t>
            </a:r>
          </a:p>
          <a:p>
            <a:pPr marL="0" indent="0" eaLnBrk="1" hangingPunct="1">
              <a:lnSpc>
                <a:spcPct val="90000"/>
              </a:lnSpc>
              <a:buClrTx/>
              <a:buNone/>
              <a:defRPr/>
            </a:pPr>
            <a:r>
              <a:rPr lang="en-US" sz="2000" dirty="0">
                <a:solidFill>
                  <a:schemeClr val="bg2"/>
                </a:solidFill>
              </a:rPr>
              <a:t>Pathways:</a:t>
            </a:r>
          </a:p>
          <a:p>
            <a:pPr marL="0" indent="0" eaLnBrk="1" hangingPunct="1">
              <a:lnSpc>
                <a:spcPct val="90000"/>
              </a:lnSpc>
              <a:buClrTx/>
              <a:buNone/>
              <a:defRPr/>
            </a:pPr>
            <a:r>
              <a:rPr lang="en-US" altLang="en-US" sz="2000" dirty="0">
                <a:solidFill>
                  <a:srgbClr val="C00000"/>
                </a:solidFill>
              </a:rPr>
              <a:t>1-Stria medullaris </a:t>
            </a:r>
            <a:r>
              <a:rPr lang="en-US" altLang="en-US" sz="2000" dirty="0">
                <a:solidFill>
                  <a:srgbClr val="000000"/>
                </a:solidFill>
              </a:rPr>
              <a:t>lies on </a:t>
            </a:r>
            <a:r>
              <a:rPr lang="en-US" altLang="en-US" sz="2000" u="sng" dirty="0" err="1">
                <a:solidFill>
                  <a:srgbClr val="000000"/>
                </a:solidFill>
              </a:rPr>
              <a:t>dorso</a:t>
            </a:r>
            <a:r>
              <a:rPr lang="en-US" altLang="en-US" sz="2000" u="sng" dirty="0">
                <a:solidFill>
                  <a:srgbClr val="000000"/>
                </a:solidFill>
              </a:rPr>
              <a:t>-medial </a:t>
            </a:r>
            <a:r>
              <a:rPr lang="en-US" altLang="en-US" sz="2000" dirty="0">
                <a:solidFill>
                  <a:srgbClr val="000000"/>
                </a:solidFill>
              </a:rPr>
              <a:t>margin of thalamus.                                                 </a:t>
            </a:r>
            <a:r>
              <a:rPr lang="en-US" altLang="en-US" sz="2000" dirty="0">
                <a:solidFill>
                  <a:srgbClr val="C00000"/>
                </a:solidFill>
              </a:rPr>
              <a:t>2-Stria terminalis </a:t>
            </a:r>
            <a:r>
              <a:rPr lang="en-US" altLang="en-US" sz="2000" dirty="0">
                <a:solidFill>
                  <a:srgbClr val="000000"/>
                </a:solidFill>
              </a:rPr>
              <a:t>on </a:t>
            </a:r>
            <a:r>
              <a:rPr lang="en-US" altLang="en-US" sz="2000" u="sng" dirty="0" err="1">
                <a:solidFill>
                  <a:srgbClr val="000000"/>
                </a:solidFill>
              </a:rPr>
              <a:t>dorso</a:t>
            </a:r>
            <a:r>
              <a:rPr lang="en-US" altLang="en-US" sz="2000" u="sng" dirty="0">
                <a:solidFill>
                  <a:srgbClr val="000000"/>
                </a:solidFill>
              </a:rPr>
              <a:t>-lateral </a:t>
            </a:r>
            <a:r>
              <a:rPr lang="en-US" altLang="en-US" sz="2000" dirty="0">
                <a:solidFill>
                  <a:srgbClr val="000000"/>
                </a:solidFill>
              </a:rPr>
              <a:t>margin of thalamus.</a:t>
            </a:r>
          </a:p>
          <a:p>
            <a:pPr marL="0" indent="0" eaLnBrk="1" hangingPunct="1">
              <a:lnSpc>
                <a:spcPct val="90000"/>
              </a:lnSpc>
              <a:buClrTx/>
              <a:buNone/>
              <a:defRPr/>
            </a:pPr>
            <a:endParaRPr lang="en-US" sz="2400" dirty="0">
              <a:solidFill>
                <a:srgbClr val="C00000"/>
              </a:solidFill>
            </a:endParaRPr>
          </a:p>
          <a:p>
            <a:pPr marL="0" indent="0" eaLnBrk="1" hangingPunct="1">
              <a:lnSpc>
                <a:spcPct val="90000"/>
              </a:lnSpc>
              <a:buFont typeface="Wingdings" panose="05000000000000000000" pitchFamily="2" charset="2"/>
              <a:buNone/>
              <a:defRPr/>
            </a:pPr>
            <a:endParaRPr lang="en-US" sz="2800" dirty="0"/>
          </a:p>
        </p:txBody>
      </p:sp>
      <p:sp>
        <p:nvSpPr>
          <p:cNvPr id="19461" name="TextBox 7">
            <a:extLst>
              <a:ext uri="{FF2B5EF4-FFF2-40B4-BE49-F238E27FC236}">
                <a16:creationId xmlns:a16="http://schemas.microsoft.com/office/drawing/2014/main" id="{3E8146F4-5F89-F6B4-D301-51ED977A33F6}"/>
              </a:ext>
            </a:extLst>
          </p:cNvPr>
          <p:cNvSpPr txBox="1">
            <a:spLocks noChangeArrowheads="1"/>
          </p:cNvSpPr>
          <p:nvPr/>
        </p:nvSpPr>
        <p:spPr bwMode="auto">
          <a:xfrm>
            <a:off x="6934200" y="838200"/>
            <a:ext cx="2209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caudate nucleus</a:t>
            </a:r>
          </a:p>
        </p:txBody>
      </p:sp>
      <p:sp>
        <p:nvSpPr>
          <p:cNvPr id="20486" name="TextBox 8">
            <a:extLst>
              <a:ext uri="{FF2B5EF4-FFF2-40B4-BE49-F238E27FC236}">
                <a16:creationId xmlns:a16="http://schemas.microsoft.com/office/drawing/2014/main" id="{414C3B89-7B92-0B71-52DE-9261E3BEA148}"/>
              </a:ext>
            </a:extLst>
          </p:cNvPr>
          <p:cNvSpPr txBox="1">
            <a:spLocks noChangeArrowheads="1"/>
          </p:cNvSpPr>
          <p:nvPr/>
        </p:nvSpPr>
        <p:spPr bwMode="auto">
          <a:xfrm>
            <a:off x="4953000" y="2590800"/>
            <a:ext cx="762000" cy="461963"/>
          </a:xfrm>
          <a:prstGeom prst="rect">
            <a:avLst/>
          </a:prstGeom>
          <a:noFill/>
          <a:ln w="9525">
            <a:noFill/>
            <a:miter lim="800000"/>
            <a:headEnd/>
            <a:tailEnd/>
          </a:ln>
        </p:spPr>
        <p:txBody>
          <a:bodyPr>
            <a:spAutoFit/>
          </a:bodyPr>
          <a:lstStyle/>
          <a:p>
            <a:pPr eaLnBrk="1" hangingPunct="1">
              <a:defRPr/>
            </a:pPr>
            <a:r>
              <a:rPr lang="en-US" b="1" dirty="0">
                <a:solidFill>
                  <a:schemeClr val="bg2"/>
                </a:solidFill>
                <a:effectLst>
                  <a:outerShdw blurRad="38100" dist="38100" dir="2700000" algn="tl">
                    <a:srgbClr val="000000">
                      <a:alpha val="43137"/>
                    </a:srgbClr>
                  </a:outerShdw>
                </a:effectLst>
              </a:rPr>
              <a:t>LV</a:t>
            </a:r>
          </a:p>
        </p:txBody>
      </p:sp>
      <p:sp>
        <p:nvSpPr>
          <p:cNvPr id="19463" name="TextBox 9">
            <a:extLst>
              <a:ext uri="{FF2B5EF4-FFF2-40B4-BE49-F238E27FC236}">
                <a16:creationId xmlns:a16="http://schemas.microsoft.com/office/drawing/2014/main" id="{97E013F8-C8A0-C93A-2079-5F79A5A86D5E}"/>
              </a:ext>
            </a:extLst>
          </p:cNvPr>
          <p:cNvSpPr txBox="1">
            <a:spLocks noChangeArrowheads="1"/>
          </p:cNvSpPr>
          <p:nvPr/>
        </p:nvSpPr>
        <p:spPr bwMode="auto">
          <a:xfrm>
            <a:off x="6705600" y="6172200"/>
            <a:ext cx="152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ependyma</a:t>
            </a:r>
          </a:p>
        </p:txBody>
      </p:sp>
      <p:sp>
        <p:nvSpPr>
          <p:cNvPr id="19464" name="TextBox 10">
            <a:extLst>
              <a:ext uri="{FF2B5EF4-FFF2-40B4-BE49-F238E27FC236}">
                <a16:creationId xmlns:a16="http://schemas.microsoft.com/office/drawing/2014/main" id="{9334D95E-2A04-20FD-4248-F72C17FF6C6B}"/>
              </a:ext>
            </a:extLst>
          </p:cNvPr>
          <p:cNvSpPr txBox="1">
            <a:spLocks noChangeArrowheads="1"/>
          </p:cNvSpPr>
          <p:nvPr/>
        </p:nvSpPr>
        <p:spPr bwMode="auto">
          <a:xfrm>
            <a:off x="4191000" y="6248400"/>
            <a:ext cx="2057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choroid plexus</a:t>
            </a:r>
          </a:p>
        </p:txBody>
      </p:sp>
      <p:cxnSp>
        <p:nvCxnSpPr>
          <p:cNvPr id="19465" name="Straight Arrow Connector 12">
            <a:extLst>
              <a:ext uri="{FF2B5EF4-FFF2-40B4-BE49-F238E27FC236}">
                <a16:creationId xmlns:a16="http://schemas.microsoft.com/office/drawing/2014/main" id="{686B4278-EAFC-4A9E-E434-B905BF4018D4}"/>
              </a:ext>
            </a:extLst>
          </p:cNvPr>
          <p:cNvCxnSpPr>
            <a:cxnSpLocks noChangeShapeType="1"/>
          </p:cNvCxnSpPr>
          <p:nvPr/>
        </p:nvCxnSpPr>
        <p:spPr bwMode="auto">
          <a:xfrm rot="16200000" flipV="1">
            <a:off x="6057900" y="4533900"/>
            <a:ext cx="31242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9466" name="Straight Arrow Connector 19">
            <a:extLst>
              <a:ext uri="{FF2B5EF4-FFF2-40B4-BE49-F238E27FC236}">
                <a16:creationId xmlns:a16="http://schemas.microsoft.com/office/drawing/2014/main" id="{BBB205BB-D170-BA37-D559-7C0D8EF2E3C3}"/>
              </a:ext>
            </a:extLst>
          </p:cNvPr>
          <p:cNvCxnSpPr>
            <a:cxnSpLocks noChangeShapeType="1"/>
          </p:cNvCxnSpPr>
          <p:nvPr/>
        </p:nvCxnSpPr>
        <p:spPr bwMode="auto">
          <a:xfrm rot="5400000">
            <a:off x="7353300" y="1866900"/>
            <a:ext cx="14478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9467" name="Straight Arrow Connector 20">
            <a:extLst>
              <a:ext uri="{FF2B5EF4-FFF2-40B4-BE49-F238E27FC236}">
                <a16:creationId xmlns:a16="http://schemas.microsoft.com/office/drawing/2014/main" id="{505A18C3-8935-A5EB-5C47-025B579A018F}"/>
              </a:ext>
            </a:extLst>
          </p:cNvPr>
          <p:cNvCxnSpPr>
            <a:cxnSpLocks noChangeShapeType="1"/>
          </p:cNvCxnSpPr>
          <p:nvPr/>
        </p:nvCxnSpPr>
        <p:spPr bwMode="auto">
          <a:xfrm rot="5400000" flipH="1" flipV="1">
            <a:off x="3695700" y="4381500"/>
            <a:ext cx="3124200" cy="609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9468" name="Straight Arrow Connector 19">
            <a:extLst>
              <a:ext uri="{FF2B5EF4-FFF2-40B4-BE49-F238E27FC236}">
                <a16:creationId xmlns:a16="http://schemas.microsoft.com/office/drawing/2014/main" id="{394F5081-0C8B-3D85-3B54-3D431273F88A}"/>
              </a:ext>
            </a:extLst>
          </p:cNvPr>
          <p:cNvCxnSpPr>
            <a:cxnSpLocks noChangeShapeType="1"/>
          </p:cNvCxnSpPr>
          <p:nvPr/>
        </p:nvCxnSpPr>
        <p:spPr bwMode="auto">
          <a:xfrm rot="16200000" flipV="1">
            <a:off x="7620000" y="3200400"/>
            <a:ext cx="4572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9469" name="Straight Arrow Connector 19">
            <a:extLst>
              <a:ext uri="{FF2B5EF4-FFF2-40B4-BE49-F238E27FC236}">
                <a16:creationId xmlns:a16="http://schemas.microsoft.com/office/drawing/2014/main" id="{17BD3DEF-2EF0-8D92-7917-2915A7027BB2}"/>
              </a:ext>
            </a:extLst>
          </p:cNvPr>
          <p:cNvCxnSpPr>
            <a:cxnSpLocks noChangeShapeType="1"/>
          </p:cNvCxnSpPr>
          <p:nvPr/>
        </p:nvCxnSpPr>
        <p:spPr bwMode="auto">
          <a:xfrm rot="16200000" flipH="1">
            <a:off x="6286500" y="1638300"/>
            <a:ext cx="1600200" cy="12192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4" name="TextBox 9">
            <a:extLst>
              <a:ext uri="{FF2B5EF4-FFF2-40B4-BE49-F238E27FC236}">
                <a16:creationId xmlns:a16="http://schemas.microsoft.com/office/drawing/2014/main" id="{455766E1-434D-3366-343E-FC417A965D96}"/>
              </a:ext>
            </a:extLst>
          </p:cNvPr>
          <p:cNvSpPr txBox="1">
            <a:spLocks noChangeArrowheads="1"/>
          </p:cNvSpPr>
          <p:nvPr/>
        </p:nvSpPr>
        <p:spPr bwMode="auto">
          <a:xfrm>
            <a:off x="7696200" y="3505200"/>
            <a:ext cx="1295400" cy="646113"/>
          </a:xfrm>
          <a:prstGeom prst="rect">
            <a:avLst/>
          </a:prstGeom>
          <a:noFill/>
          <a:ln w="9525">
            <a:noFill/>
            <a:miter lim="800000"/>
            <a:headEnd/>
            <a:tailEnd/>
          </a:ln>
        </p:spPr>
        <p:txBody>
          <a:bodyPr>
            <a:spAutoFit/>
          </a:bodyPr>
          <a:lstStyle/>
          <a:p>
            <a:pPr eaLnBrk="1" hangingPunct="1">
              <a:defRPr/>
            </a:pPr>
            <a:r>
              <a:rPr lang="en-US" sz="1800" b="1" dirty="0" err="1">
                <a:solidFill>
                  <a:schemeClr val="bg2"/>
                </a:solidFill>
                <a:effectLst>
                  <a:outerShdw blurRad="38100" dist="38100" dir="2700000" algn="tl">
                    <a:srgbClr val="000000">
                      <a:alpha val="43137"/>
                    </a:srgbClr>
                  </a:outerShdw>
                </a:effectLst>
              </a:rPr>
              <a:t>thalamo</a:t>
            </a:r>
            <a:r>
              <a:rPr lang="en-US" sz="1800" b="1" dirty="0">
                <a:solidFill>
                  <a:schemeClr val="bg2"/>
                </a:solidFill>
                <a:effectLst>
                  <a:outerShdw blurRad="38100" dist="38100" dir="2700000" algn="tl">
                    <a:srgbClr val="000000">
                      <a:alpha val="43137"/>
                    </a:srgbClr>
                  </a:outerShdw>
                </a:effectLst>
              </a:rPr>
              <a:t>-striate vein</a:t>
            </a:r>
          </a:p>
        </p:txBody>
      </p:sp>
      <p:sp>
        <p:nvSpPr>
          <p:cNvPr id="19471" name="Rectangle 24">
            <a:extLst>
              <a:ext uri="{FF2B5EF4-FFF2-40B4-BE49-F238E27FC236}">
                <a16:creationId xmlns:a16="http://schemas.microsoft.com/office/drawing/2014/main" id="{CF2B8F7E-4620-CBF5-213A-9A9216870359}"/>
              </a:ext>
            </a:extLst>
          </p:cNvPr>
          <p:cNvSpPr>
            <a:spLocks noChangeArrowheads="1"/>
          </p:cNvSpPr>
          <p:nvPr/>
        </p:nvSpPr>
        <p:spPr bwMode="auto">
          <a:xfrm>
            <a:off x="4800600" y="990600"/>
            <a:ext cx="2017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stria terminalis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4F66E65-4226-4E95-C9CA-941AAA64D2A4}"/>
              </a:ext>
            </a:extLst>
          </p:cNvPr>
          <p:cNvSpPr>
            <a:spLocks noGrp="1" noChangeArrowheads="1"/>
          </p:cNvSpPr>
          <p:nvPr>
            <p:ph type="title"/>
          </p:nvPr>
        </p:nvSpPr>
        <p:spPr>
          <a:xfrm>
            <a:off x="685800" y="381000"/>
            <a:ext cx="7772400" cy="533400"/>
          </a:xfrm>
        </p:spPr>
        <p:txBody>
          <a:bodyPr/>
          <a:lstStyle/>
          <a:p>
            <a:pPr eaLnBrk="1" hangingPunct="1">
              <a:defRPr/>
            </a:pPr>
            <a:r>
              <a:rPr lang="en-US" dirty="0">
                <a:solidFill>
                  <a:srgbClr val="C00000"/>
                </a:solidFill>
                <a:latin typeface="Arial Rounded MT Bold" pitchFamily="34" charset="0"/>
              </a:rPr>
              <a:t>Diencephalon</a:t>
            </a:r>
          </a:p>
        </p:txBody>
      </p:sp>
      <p:sp>
        <p:nvSpPr>
          <p:cNvPr id="28675" name="Rectangle 3">
            <a:extLst>
              <a:ext uri="{FF2B5EF4-FFF2-40B4-BE49-F238E27FC236}">
                <a16:creationId xmlns:a16="http://schemas.microsoft.com/office/drawing/2014/main" id="{ED9D0927-063D-BAEB-C31F-1D7887E85322}"/>
              </a:ext>
            </a:extLst>
          </p:cNvPr>
          <p:cNvSpPr>
            <a:spLocks noGrp="1" noChangeArrowheads="1"/>
          </p:cNvSpPr>
          <p:nvPr>
            <p:ph type="body" sz="half" idx="1"/>
          </p:nvPr>
        </p:nvSpPr>
        <p:spPr>
          <a:xfrm>
            <a:off x="228600" y="1295400"/>
            <a:ext cx="4114800" cy="4876800"/>
          </a:xfrm>
        </p:spPr>
        <p:txBody>
          <a:bodyPr/>
          <a:lstStyle/>
          <a:p>
            <a:pPr eaLnBrk="1" hangingPunct="1">
              <a:buClrTx/>
              <a:defRPr/>
            </a:pPr>
            <a:r>
              <a:rPr lang="en-US" sz="2800" dirty="0">
                <a:solidFill>
                  <a:schemeClr val="bg2"/>
                </a:solidFill>
              </a:rPr>
              <a:t>Paired structure</a:t>
            </a:r>
          </a:p>
          <a:p>
            <a:pPr eaLnBrk="1" hangingPunct="1">
              <a:buClrTx/>
              <a:defRPr/>
            </a:pPr>
            <a:r>
              <a:rPr lang="en-US" sz="2800" dirty="0">
                <a:solidFill>
                  <a:schemeClr val="bg2"/>
                </a:solidFill>
              </a:rPr>
              <a:t>Located between the brain stem and the  cerebral hemisphere</a:t>
            </a:r>
          </a:p>
          <a:p>
            <a:pPr eaLnBrk="1" hangingPunct="1">
              <a:buClrTx/>
              <a:defRPr/>
            </a:pPr>
            <a:r>
              <a:rPr lang="en-US" sz="2800" dirty="0">
                <a:solidFill>
                  <a:schemeClr val="bg2"/>
                </a:solidFill>
              </a:rPr>
              <a:t>Continuous with the </a:t>
            </a:r>
            <a:r>
              <a:rPr lang="en-US" sz="2800" dirty="0" err="1">
                <a:solidFill>
                  <a:schemeClr val="bg2"/>
                </a:solidFill>
              </a:rPr>
              <a:t>rostral</a:t>
            </a:r>
            <a:r>
              <a:rPr lang="en-US" sz="2800" dirty="0">
                <a:solidFill>
                  <a:schemeClr val="bg2"/>
                </a:solidFill>
              </a:rPr>
              <a:t> part of  the midbrain </a:t>
            </a:r>
          </a:p>
          <a:p>
            <a:pPr eaLnBrk="1" hangingPunct="1">
              <a:buClrTx/>
              <a:defRPr/>
            </a:pPr>
            <a:r>
              <a:rPr lang="en-US" sz="2800" dirty="0">
                <a:solidFill>
                  <a:schemeClr val="bg2"/>
                </a:solidFill>
              </a:rPr>
              <a:t>Forms the lateral wall of the 3</a:t>
            </a:r>
            <a:r>
              <a:rPr lang="en-US" sz="2800" baseline="30000" dirty="0">
                <a:solidFill>
                  <a:schemeClr val="bg2"/>
                </a:solidFill>
              </a:rPr>
              <a:t>rd</a:t>
            </a:r>
            <a:r>
              <a:rPr lang="en-US" sz="2800" dirty="0">
                <a:solidFill>
                  <a:schemeClr val="bg2"/>
                </a:solidFill>
              </a:rPr>
              <a:t> ventricle</a:t>
            </a:r>
            <a:endParaRPr lang="en-US" sz="2800" dirty="0">
              <a:solidFill>
                <a:schemeClr val="bg2"/>
              </a:solidFill>
              <a:effectLst>
                <a:outerShdw blurRad="38100" dist="38100" dir="2700000" algn="tl">
                  <a:srgbClr val="000000"/>
                </a:outerShdw>
              </a:effectLst>
              <a:latin typeface="Garamond" pitchFamily="18" charset="0"/>
            </a:endParaRPr>
          </a:p>
        </p:txBody>
      </p:sp>
      <p:pic>
        <p:nvPicPr>
          <p:cNvPr id="4100" name="Picture 10">
            <a:extLst>
              <a:ext uri="{FF2B5EF4-FFF2-40B4-BE49-F238E27FC236}">
                <a16:creationId xmlns:a16="http://schemas.microsoft.com/office/drawing/2014/main" id="{EDE5054A-FED7-C617-D093-73832FBECD0E}"/>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572000" y="1676400"/>
            <a:ext cx="4203700" cy="3733800"/>
          </a:xfrm>
          <a:noFill/>
          <a:ln>
            <a:solidFill>
              <a:schemeClr val="tx1"/>
            </a:solidFill>
            <a:miter lim="800000"/>
            <a:headEnd/>
            <a:tailEnd/>
          </a:ln>
        </p:spPr>
      </p:pic>
      <p:sp>
        <p:nvSpPr>
          <p:cNvPr id="4101" name="TextBox 4">
            <a:extLst>
              <a:ext uri="{FF2B5EF4-FFF2-40B4-BE49-F238E27FC236}">
                <a16:creationId xmlns:a16="http://schemas.microsoft.com/office/drawing/2014/main" id="{9395481B-4A6F-7A35-0DBB-3C93538334A9}"/>
              </a:ext>
            </a:extLst>
          </p:cNvPr>
          <p:cNvSpPr txBox="1">
            <a:spLocks noChangeArrowheads="1"/>
          </p:cNvSpPr>
          <p:nvPr/>
        </p:nvSpPr>
        <p:spPr bwMode="auto">
          <a:xfrm>
            <a:off x="5486400" y="4191000"/>
            <a:ext cx="38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solidFill>
                  <a:srgbClr val="FFFF00"/>
                </a:solidFill>
              </a:rPr>
              <a:t>C</a:t>
            </a:r>
          </a:p>
        </p:txBody>
      </p:sp>
      <p:sp>
        <p:nvSpPr>
          <p:cNvPr id="4102" name="TextBox 6">
            <a:extLst>
              <a:ext uri="{FF2B5EF4-FFF2-40B4-BE49-F238E27FC236}">
                <a16:creationId xmlns:a16="http://schemas.microsoft.com/office/drawing/2014/main" id="{17958D57-70A9-E97A-7B96-F3A04FB1888F}"/>
              </a:ext>
            </a:extLst>
          </p:cNvPr>
          <p:cNvSpPr txBox="1">
            <a:spLocks noChangeArrowheads="1"/>
          </p:cNvSpPr>
          <p:nvPr/>
        </p:nvSpPr>
        <p:spPr bwMode="auto">
          <a:xfrm>
            <a:off x="5943600" y="44196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solidFill>
                  <a:srgbClr val="FFFF00"/>
                </a:solidFill>
              </a:rPr>
              <a:t>mo</a:t>
            </a:r>
          </a:p>
        </p:txBody>
      </p:sp>
      <p:sp>
        <p:nvSpPr>
          <p:cNvPr id="4103" name="TextBox 7">
            <a:extLst>
              <a:ext uri="{FF2B5EF4-FFF2-40B4-BE49-F238E27FC236}">
                <a16:creationId xmlns:a16="http://schemas.microsoft.com/office/drawing/2014/main" id="{EC3F7912-D28C-8033-4785-181D44EE2FE2}"/>
              </a:ext>
            </a:extLst>
          </p:cNvPr>
          <p:cNvSpPr txBox="1">
            <a:spLocks noChangeArrowheads="1"/>
          </p:cNvSpPr>
          <p:nvPr/>
        </p:nvSpPr>
        <p:spPr bwMode="auto">
          <a:xfrm>
            <a:off x="6096000" y="3581400"/>
            <a:ext cx="60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solidFill>
                  <a:srgbClr val="FFFF00"/>
                </a:solidFill>
              </a:rPr>
              <a:t>mb</a:t>
            </a:r>
          </a:p>
        </p:txBody>
      </p:sp>
      <p:sp>
        <p:nvSpPr>
          <p:cNvPr id="4104" name="TextBox 8">
            <a:extLst>
              <a:ext uri="{FF2B5EF4-FFF2-40B4-BE49-F238E27FC236}">
                <a16:creationId xmlns:a16="http://schemas.microsoft.com/office/drawing/2014/main" id="{7DEC19B1-C7E2-14BA-E0D5-06576D82CA69}"/>
              </a:ext>
            </a:extLst>
          </p:cNvPr>
          <p:cNvSpPr txBox="1">
            <a:spLocks noChangeArrowheads="1"/>
          </p:cNvSpPr>
          <p:nvPr/>
        </p:nvSpPr>
        <p:spPr bwMode="auto">
          <a:xfrm>
            <a:off x="6400800" y="3962400"/>
            <a:ext cx="38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b="1">
                <a:solidFill>
                  <a:srgbClr val="FFFF00"/>
                </a:solidFill>
              </a:rPr>
              <a:t>p</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7" name="Rectangle 3">
            <a:extLst>
              <a:ext uri="{FF2B5EF4-FFF2-40B4-BE49-F238E27FC236}">
                <a16:creationId xmlns:a16="http://schemas.microsoft.com/office/drawing/2014/main" id="{001367B2-BEF2-00A2-2E13-4C1A0C472D3A}"/>
              </a:ext>
            </a:extLst>
          </p:cNvPr>
          <p:cNvSpPr>
            <a:spLocks noGrp="1" noChangeArrowheads="1"/>
          </p:cNvSpPr>
          <p:nvPr>
            <p:ph sz="half" idx="4294967295"/>
          </p:nvPr>
        </p:nvSpPr>
        <p:spPr>
          <a:xfrm>
            <a:off x="152400" y="533400"/>
            <a:ext cx="3276600" cy="1676400"/>
          </a:xfrm>
        </p:spPr>
        <p:txBody>
          <a:bodyPr/>
          <a:lstStyle/>
          <a:p>
            <a:pPr eaLnBrk="1" hangingPunct="1">
              <a:buClr>
                <a:srgbClr val="FFFF00"/>
              </a:buClr>
              <a:buFont typeface="Wingdings" panose="05000000000000000000" pitchFamily="2" charset="2"/>
              <a:buNone/>
              <a:defRPr/>
            </a:pPr>
            <a:r>
              <a:rPr lang="en-US" b="1" u="sng" dirty="0">
                <a:solidFill>
                  <a:schemeClr val="bg2"/>
                </a:solidFill>
                <a:latin typeface="Arial Rounded MT Bold" pitchFamily="34" charset="0"/>
              </a:rPr>
              <a:t>Lateral Surface</a:t>
            </a:r>
          </a:p>
          <a:p>
            <a:pPr eaLnBrk="1" hangingPunct="1">
              <a:buClr>
                <a:schemeClr val="bg2"/>
              </a:buClr>
              <a:defRPr/>
            </a:pPr>
            <a:r>
              <a:rPr lang="en-US" dirty="0">
                <a:solidFill>
                  <a:schemeClr val="bg2"/>
                </a:solidFill>
              </a:rPr>
              <a:t>Related to the </a:t>
            </a:r>
            <a:r>
              <a:rPr lang="en-US" dirty="0">
                <a:solidFill>
                  <a:srgbClr val="C00000"/>
                </a:solidFill>
                <a:effectLst>
                  <a:outerShdw blurRad="38100" dist="38100" dir="2700000" algn="tl">
                    <a:srgbClr val="000000">
                      <a:alpha val="43137"/>
                    </a:srgbClr>
                  </a:outerShdw>
                </a:effectLst>
              </a:rPr>
              <a:t>internal capsule</a:t>
            </a:r>
          </a:p>
        </p:txBody>
      </p:sp>
      <p:pic>
        <p:nvPicPr>
          <p:cNvPr id="20483" name="Picture 5" descr="Picture2">
            <a:extLst>
              <a:ext uri="{FF2B5EF4-FFF2-40B4-BE49-F238E27FC236}">
                <a16:creationId xmlns:a16="http://schemas.microsoft.com/office/drawing/2014/main" id="{30395763-EDB5-14A8-97D3-25698541B4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87" t="1489" r="38095" b="35464"/>
          <a:stretch>
            <a:fillRect/>
          </a:stretch>
        </p:blipFill>
        <p:spPr bwMode="auto">
          <a:xfrm>
            <a:off x="3581400" y="838200"/>
            <a:ext cx="530701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484" name="Straight Arrow Connector 8">
            <a:extLst>
              <a:ext uri="{FF2B5EF4-FFF2-40B4-BE49-F238E27FC236}">
                <a16:creationId xmlns:a16="http://schemas.microsoft.com/office/drawing/2014/main" id="{1A0FE0D1-E1CA-2564-03C3-1248878D6E30}"/>
              </a:ext>
            </a:extLst>
          </p:cNvPr>
          <p:cNvCxnSpPr>
            <a:cxnSpLocks noChangeShapeType="1"/>
          </p:cNvCxnSpPr>
          <p:nvPr/>
        </p:nvCxnSpPr>
        <p:spPr bwMode="auto">
          <a:xfrm>
            <a:off x="3124200" y="1905000"/>
            <a:ext cx="2133600" cy="1447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1509" name="Content Placeholder 6">
            <a:extLst>
              <a:ext uri="{FF2B5EF4-FFF2-40B4-BE49-F238E27FC236}">
                <a16:creationId xmlns:a16="http://schemas.microsoft.com/office/drawing/2014/main" id="{8B931479-13FB-C7EA-72F1-9716A272ABD5}"/>
              </a:ext>
            </a:extLst>
          </p:cNvPr>
          <p:cNvSpPr>
            <a:spLocks noGrp="1"/>
          </p:cNvSpPr>
          <p:nvPr>
            <p:ph sz="half" idx="4294967295"/>
          </p:nvPr>
        </p:nvSpPr>
        <p:spPr>
          <a:xfrm>
            <a:off x="250825" y="3886200"/>
            <a:ext cx="3352800" cy="2133600"/>
          </a:xfrm>
        </p:spPr>
        <p:txBody>
          <a:bodyPr/>
          <a:lstStyle/>
          <a:p>
            <a:pPr>
              <a:buClr>
                <a:srgbClr val="FFFF00"/>
              </a:buClr>
              <a:buFont typeface="Wingdings" panose="05000000000000000000" pitchFamily="2" charset="2"/>
              <a:buNone/>
              <a:defRPr/>
            </a:pPr>
            <a:r>
              <a:rPr lang="en-US" altLang="en-US" b="1" u="sng" dirty="0">
                <a:solidFill>
                  <a:schemeClr val="bg2"/>
                </a:solidFill>
                <a:latin typeface="Arial Rounded MT Bold" panose="020F0704030504030204" pitchFamily="34" charset="0"/>
              </a:rPr>
              <a:t>Inferior Surface</a:t>
            </a:r>
          </a:p>
          <a:p>
            <a:pPr eaLnBrk="1" hangingPunct="1">
              <a:buClrTx/>
              <a:defRPr/>
            </a:pPr>
            <a:r>
              <a:rPr lang="en-US" altLang="en-US" dirty="0">
                <a:solidFill>
                  <a:schemeClr val="bg2"/>
                </a:solidFill>
              </a:rPr>
              <a:t>Rests on the </a:t>
            </a:r>
            <a:r>
              <a:rPr lang="en-US" altLang="en-US" dirty="0">
                <a:solidFill>
                  <a:srgbClr val="C00000"/>
                </a:solidFill>
                <a:effectLst>
                  <a:outerShdw blurRad="38100" dist="38100" dir="2700000" algn="tl">
                    <a:srgbClr val="000000">
                      <a:alpha val="43137"/>
                    </a:srgbClr>
                  </a:outerShdw>
                </a:effectLst>
              </a:rPr>
              <a:t>subthalamus &amp; hypothalamus</a:t>
            </a:r>
          </a:p>
        </p:txBody>
      </p:sp>
      <p:cxnSp>
        <p:nvCxnSpPr>
          <p:cNvPr id="20486" name="Straight Arrow Connector 11">
            <a:extLst>
              <a:ext uri="{FF2B5EF4-FFF2-40B4-BE49-F238E27FC236}">
                <a16:creationId xmlns:a16="http://schemas.microsoft.com/office/drawing/2014/main" id="{13A446A1-6281-DD10-381E-0D694C8EDD05}"/>
              </a:ext>
            </a:extLst>
          </p:cNvPr>
          <p:cNvCxnSpPr>
            <a:cxnSpLocks noChangeShapeType="1"/>
          </p:cNvCxnSpPr>
          <p:nvPr/>
        </p:nvCxnSpPr>
        <p:spPr bwMode="auto">
          <a:xfrm flipV="1">
            <a:off x="2743200" y="4038600"/>
            <a:ext cx="3048000" cy="12192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0487" name="Straight Arrow Connector 11">
            <a:extLst>
              <a:ext uri="{FF2B5EF4-FFF2-40B4-BE49-F238E27FC236}">
                <a16:creationId xmlns:a16="http://schemas.microsoft.com/office/drawing/2014/main" id="{D4D0737F-0592-EB35-3C6F-2881B6D21C8E}"/>
              </a:ext>
            </a:extLst>
          </p:cNvPr>
          <p:cNvCxnSpPr>
            <a:cxnSpLocks noChangeShapeType="1"/>
          </p:cNvCxnSpPr>
          <p:nvPr/>
        </p:nvCxnSpPr>
        <p:spPr bwMode="auto">
          <a:xfrm flipV="1">
            <a:off x="3124200" y="4267200"/>
            <a:ext cx="2895600" cy="15240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0855E9A-153A-74CA-DA2F-FEF8E2A87F24}"/>
              </a:ext>
            </a:extLst>
          </p:cNvPr>
          <p:cNvSpPr>
            <a:spLocks noGrp="1" noChangeArrowheads="1"/>
          </p:cNvSpPr>
          <p:nvPr>
            <p:ph type="title"/>
          </p:nvPr>
        </p:nvSpPr>
        <p:spPr>
          <a:xfrm>
            <a:off x="685800" y="228600"/>
            <a:ext cx="7772400" cy="838200"/>
          </a:xfrm>
        </p:spPr>
        <p:txBody>
          <a:bodyPr/>
          <a:lstStyle/>
          <a:p>
            <a:pPr eaLnBrk="1" hangingPunct="1">
              <a:defRPr/>
            </a:pPr>
            <a:r>
              <a:rPr lang="en-US" sz="4000" b="1" dirty="0">
                <a:solidFill>
                  <a:schemeClr val="bg2"/>
                </a:solidFill>
                <a:latin typeface="Arial Rounded MT Bold" pitchFamily="34" charset="0"/>
              </a:rPr>
              <a:t>Medial Surface</a:t>
            </a:r>
          </a:p>
        </p:txBody>
      </p:sp>
      <p:sp>
        <p:nvSpPr>
          <p:cNvPr id="22531" name="Rectangle 3">
            <a:extLst>
              <a:ext uri="{FF2B5EF4-FFF2-40B4-BE49-F238E27FC236}">
                <a16:creationId xmlns:a16="http://schemas.microsoft.com/office/drawing/2014/main" id="{4952E470-2BED-1779-854E-34738C641CCE}"/>
              </a:ext>
            </a:extLst>
          </p:cNvPr>
          <p:cNvSpPr>
            <a:spLocks noGrp="1" noChangeArrowheads="1"/>
          </p:cNvSpPr>
          <p:nvPr>
            <p:ph type="body" sz="half" idx="1"/>
          </p:nvPr>
        </p:nvSpPr>
        <p:spPr>
          <a:xfrm>
            <a:off x="152400" y="1143000"/>
            <a:ext cx="3962400" cy="5181600"/>
          </a:xfrm>
        </p:spPr>
        <p:txBody>
          <a:bodyPr/>
          <a:lstStyle/>
          <a:p>
            <a:pPr eaLnBrk="1" hangingPunct="1">
              <a:buClr>
                <a:schemeClr val="bg2"/>
              </a:buClr>
              <a:defRPr/>
            </a:pPr>
            <a:r>
              <a:rPr lang="en-US" sz="2800" dirty="0">
                <a:solidFill>
                  <a:srgbClr val="C00000"/>
                </a:solidFill>
                <a:effectLst>
                  <a:outerShdw blurRad="38100" dist="38100" dir="2700000" algn="tl">
                    <a:srgbClr val="000000">
                      <a:alpha val="43137"/>
                    </a:srgbClr>
                  </a:outerShdw>
                </a:effectLst>
              </a:rPr>
              <a:t>Stria medullaris thalami </a:t>
            </a:r>
            <a:r>
              <a:rPr lang="en-US" sz="2800" dirty="0">
                <a:solidFill>
                  <a:schemeClr val="bg2"/>
                </a:solidFill>
              </a:rPr>
              <a:t>(a fascicle of nerve fibers) courses along its dorsomedial margin</a:t>
            </a:r>
          </a:p>
          <a:p>
            <a:pPr eaLnBrk="1" hangingPunct="1">
              <a:buClr>
                <a:schemeClr val="bg2"/>
              </a:buClr>
              <a:defRPr/>
            </a:pPr>
            <a:r>
              <a:rPr lang="en-US" sz="2800" dirty="0">
                <a:solidFill>
                  <a:schemeClr val="bg2"/>
                </a:solidFill>
              </a:rPr>
              <a:t>Below is limited by </a:t>
            </a:r>
            <a:r>
              <a:rPr lang="en-US" sz="2800" dirty="0">
                <a:solidFill>
                  <a:srgbClr val="C00000"/>
                </a:solidFill>
              </a:rPr>
              <a:t>hypothalamic sulcus</a:t>
            </a:r>
          </a:p>
          <a:p>
            <a:pPr eaLnBrk="1" hangingPunct="1">
              <a:buClr>
                <a:schemeClr val="bg2"/>
              </a:buClr>
              <a:defRPr/>
            </a:pPr>
            <a:r>
              <a:rPr lang="en-US" sz="2800" dirty="0">
                <a:solidFill>
                  <a:schemeClr val="bg2"/>
                </a:solidFill>
              </a:rPr>
              <a:t>Forms the </a:t>
            </a:r>
            <a:r>
              <a:rPr lang="en-US" sz="2800" u="sng" dirty="0">
                <a:solidFill>
                  <a:schemeClr val="bg2"/>
                </a:solidFill>
              </a:rPr>
              <a:t>upper part of the lateral wall of the 3</a:t>
            </a:r>
            <a:r>
              <a:rPr lang="en-US" sz="2800" u="sng" baseline="30000" dirty="0">
                <a:solidFill>
                  <a:schemeClr val="bg2"/>
                </a:solidFill>
              </a:rPr>
              <a:t>rd</a:t>
            </a:r>
            <a:r>
              <a:rPr lang="en-US" sz="2800" u="sng" dirty="0">
                <a:solidFill>
                  <a:schemeClr val="bg2"/>
                </a:solidFill>
              </a:rPr>
              <a:t> ventricle</a:t>
            </a:r>
          </a:p>
          <a:p>
            <a:pPr eaLnBrk="1" hangingPunct="1">
              <a:buClr>
                <a:schemeClr val="bg2"/>
              </a:buClr>
              <a:defRPr/>
            </a:pPr>
            <a:r>
              <a:rPr lang="en-US" sz="2800" dirty="0">
                <a:solidFill>
                  <a:schemeClr val="bg2"/>
                </a:solidFill>
              </a:rPr>
              <a:t>Covered by </a:t>
            </a:r>
            <a:r>
              <a:rPr lang="en-US" sz="2800" dirty="0">
                <a:solidFill>
                  <a:srgbClr val="C00000"/>
                </a:solidFill>
              </a:rPr>
              <a:t>ependyma </a:t>
            </a:r>
            <a:r>
              <a:rPr lang="en-US" sz="2800" dirty="0">
                <a:solidFill>
                  <a:schemeClr val="bg2"/>
                </a:solidFill>
              </a:rPr>
              <a:t>of 3</a:t>
            </a:r>
            <a:r>
              <a:rPr lang="en-US" sz="2800" baseline="30000" dirty="0">
                <a:solidFill>
                  <a:schemeClr val="bg2"/>
                </a:solidFill>
              </a:rPr>
              <a:t>rd</a:t>
            </a:r>
            <a:r>
              <a:rPr lang="en-US" sz="2800" dirty="0">
                <a:solidFill>
                  <a:schemeClr val="bg2"/>
                </a:solidFill>
              </a:rPr>
              <a:t> ventricle</a:t>
            </a:r>
          </a:p>
        </p:txBody>
      </p:sp>
      <p:pic>
        <p:nvPicPr>
          <p:cNvPr id="21508" name="Picture 10" descr="C:\Documents and Settings\Free User\My Documents\My Pictures\Picture1dd.jpg">
            <a:extLst>
              <a:ext uri="{FF2B5EF4-FFF2-40B4-BE49-F238E27FC236}">
                <a16:creationId xmlns:a16="http://schemas.microsoft.com/office/drawing/2014/main" id="{F5D29D97-B4BC-73A8-DD8E-E9D35CBB7D0C}"/>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599" r="1633"/>
          <a:stretch>
            <a:fillRect/>
          </a:stretch>
        </p:blipFill>
        <p:spPr>
          <a:xfrm>
            <a:off x="4191000" y="1447800"/>
            <a:ext cx="4702175" cy="4114800"/>
          </a:xfrm>
          <a:noFill/>
        </p:spPr>
      </p:pic>
      <p:cxnSp>
        <p:nvCxnSpPr>
          <p:cNvPr id="21509" name="Straight Arrow Connector 9">
            <a:extLst>
              <a:ext uri="{FF2B5EF4-FFF2-40B4-BE49-F238E27FC236}">
                <a16:creationId xmlns:a16="http://schemas.microsoft.com/office/drawing/2014/main" id="{32C69930-9E02-D3A5-1926-1008244532C5}"/>
              </a:ext>
            </a:extLst>
          </p:cNvPr>
          <p:cNvCxnSpPr>
            <a:cxnSpLocks noChangeShapeType="1"/>
          </p:cNvCxnSpPr>
          <p:nvPr/>
        </p:nvCxnSpPr>
        <p:spPr bwMode="auto">
          <a:xfrm rot="5400000" flipH="1" flipV="1">
            <a:off x="5295900" y="4610100"/>
            <a:ext cx="17526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1510" name="Straight Arrow Connector 10">
            <a:extLst>
              <a:ext uri="{FF2B5EF4-FFF2-40B4-BE49-F238E27FC236}">
                <a16:creationId xmlns:a16="http://schemas.microsoft.com/office/drawing/2014/main" id="{65A984B8-DFC5-BCE4-B335-9D0880A42F26}"/>
              </a:ext>
            </a:extLst>
          </p:cNvPr>
          <p:cNvCxnSpPr>
            <a:cxnSpLocks noChangeShapeType="1"/>
          </p:cNvCxnSpPr>
          <p:nvPr/>
        </p:nvCxnSpPr>
        <p:spPr bwMode="auto">
          <a:xfrm rot="5400000">
            <a:off x="6629400" y="2133600"/>
            <a:ext cx="1828800" cy="3048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1511" name="TextBox 12">
            <a:extLst>
              <a:ext uri="{FF2B5EF4-FFF2-40B4-BE49-F238E27FC236}">
                <a16:creationId xmlns:a16="http://schemas.microsoft.com/office/drawing/2014/main" id="{0BCCAB02-93D9-D265-B1B2-9AB47221BA53}"/>
              </a:ext>
            </a:extLst>
          </p:cNvPr>
          <p:cNvSpPr txBox="1">
            <a:spLocks noChangeArrowheads="1"/>
          </p:cNvSpPr>
          <p:nvPr/>
        </p:nvSpPr>
        <p:spPr bwMode="auto">
          <a:xfrm>
            <a:off x="6019800" y="914400"/>
            <a:ext cx="3124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Stria medullaris thalami</a:t>
            </a:r>
          </a:p>
        </p:txBody>
      </p:sp>
      <p:sp>
        <p:nvSpPr>
          <p:cNvPr id="21512" name="TextBox 15">
            <a:extLst>
              <a:ext uri="{FF2B5EF4-FFF2-40B4-BE49-F238E27FC236}">
                <a16:creationId xmlns:a16="http://schemas.microsoft.com/office/drawing/2014/main" id="{744FEFE8-897E-4D3D-5CF3-2680AC3F1EFE}"/>
              </a:ext>
            </a:extLst>
          </p:cNvPr>
          <p:cNvSpPr txBox="1">
            <a:spLocks noChangeArrowheads="1"/>
          </p:cNvSpPr>
          <p:nvPr/>
        </p:nvSpPr>
        <p:spPr bwMode="auto">
          <a:xfrm>
            <a:off x="4953000" y="5638800"/>
            <a:ext cx="289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Hypothalamic sulcus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039A2BD0-07F2-5BFD-50FC-F07D602E76AE}"/>
              </a:ext>
            </a:extLst>
          </p:cNvPr>
          <p:cNvSpPr>
            <a:spLocks noGrp="1" noChangeArrowheads="1"/>
          </p:cNvSpPr>
          <p:nvPr>
            <p:ph type="title"/>
          </p:nvPr>
        </p:nvSpPr>
        <p:spPr>
          <a:xfrm>
            <a:off x="457200" y="304800"/>
            <a:ext cx="7772400" cy="533400"/>
          </a:xfrm>
        </p:spPr>
        <p:txBody>
          <a:bodyPr/>
          <a:lstStyle/>
          <a:p>
            <a:pPr eaLnBrk="1" hangingPunct="1">
              <a:defRPr/>
            </a:pPr>
            <a:r>
              <a:rPr lang="en-US" sz="4000" b="1" dirty="0">
                <a:solidFill>
                  <a:schemeClr val="bg2"/>
                </a:solidFill>
                <a:latin typeface="Arial Rounded MT Bold" pitchFamily="34" charset="0"/>
              </a:rPr>
              <a:t>Internal Organization</a:t>
            </a:r>
          </a:p>
        </p:txBody>
      </p:sp>
      <p:sp>
        <p:nvSpPr>
          <p:cNvPr id="24579" name="Rectangle 3">
            <a:extLst>
              <a:ext uri="{FF2B5EF4-FFF2-40B4-BE49-F238E27FC236}">
                <a16:creationId xmlns:a16="http://schemas.microsoft.com/office/drawing/2014/main" id="{379343AB-00DF-A2FE-B5EE-6386C2A94204}"/>
              </a:ext>
            </a:extLst>
          </p:cNvPr>
          <p:cNvSpPr>
            <a:spLocks noGrp="1" noChangeArrowheads="1"/>
          </p:cNvSpPr>
          <p:nvPr>
            <p:ph type="body" sz="half" idx="1"/>
          </p:nvPr>
        </p:nvSpPr>
        <p:spPr>
          <a:xfrm>
            <a:off x="304800" y="1066800"/>
            <a:ext cx="4114800" cy="5334000"/>
          </a:xfrm>
        </p:spPr>
        <p:txBody>
          <a:bodyPr/>
          <a:lstStyle/>
          <a:p>
            <a:pPr eaLnBrk="1" hangingPunct="1">
              <a:lnSpc>
                <a:spcPct val="80000"/>
              </a:lnSpc>
              <a:buClr>
                <a:schemeClr val="bg2"/>
              </a:buClr>
              <a:buSzPct val="70000"/>
              <a:defRPr/>
            </a:pPr>
            <a:r>
              <a:rPr lang="en-US" sz="2800" dirty="0">
                <a:solidFill>
                  <a:schemeClr val="bg2"/>
                </a:solidFill>
              </a:rPr>
              <a:t>Thalamus is composed of </a:t>
            </a:r>
            <a:r>
              <a:rPr lang="en-US" sz="2800" u="sng" dirty="0">
                <a:solidFill>
                  <a:schemeClr val="bg2"/>
                </a:solidFill>
                <a:effectLst>
                  <a:outerShdw blurRad="38100" dist="38100" dir="2700000" algn="tl">
                    <a:srgbClr val="000000">
                      <a:alpha val="43137"/>
                    </a:srgbClr>
                  </a:outerShdw>
                </a:effectLst>
              </a:rPr>
              <a:t>grey matter</a:t>
            </a:r>
            <a:r>
              <a:rPr lang="en-US" sz="2800" dirty="0">
                <a:solidFill>
                  <a:schemeClr val="bg2"/>
                </a:solidFill>
              </a:rPr>
              <a:t>, interrupted by </a:t>
            </a:r>
            <a:r>
              <a:rPr lang="en-US" sz="2800" dirty="0">
                <a:solidFill>
                  <a:schemeClr val="bg2"/>
                </a:solidFill>
                <a:effectLst>
                  <a:outerShdw blurRad="38100" dist="38100" dir="2700000" algn="tl">
                    <a:srgbClr val="000000">
                      <a:alpha val="43137"/>
                    </a:srgbClr>
                  </a:outerShdw>
                </a:effectLst>
              </a:rPr>
              <a:t>two vertical sheaths of white matter called </a:t>
            </a:r>
            <a:r>
              <a:rPr lang="en-US" sz="2800" u="sng" dirty="0" err="1">
                <a:solidFill>
                  <a:schemeClr val="bg2"/>
                </a:solidFill>
                <a:effectLst>
                  <a:outerShdw blurRad="38100" dist="38100" dir="2700000" algn="tl">
                    <a:srgbClr val="000000">
                      <a:alpha val="43137"/>
                    </a:srgbClr>
                  </a:outerShdw>
                </a:effectLst>
              </a:rPr>
              <a:t>medullary</a:t>
            </a:r>
            <a:r>
              <a:rPr lang="en-US" sz="2800" u="sng" dirty="0">
                <a:solidFill>
                  <a:schemeClr val="bg2"/>
                </a:solidFill>
                <a:effectLst>
                  <a:outerShdw blurRad="38100" dist="38100" dir="2700000" algn="tl">
                    <a:srgbClr val="000000">
                      <a:alpha val="43137"/>
                    </a:srgbClr>
                  </a:outerShdw>
                </a:effectLst>
              </a:rPr>
              <a:t> </a:t>
            </a:r>
            <a:r>
              <a:rPr lang="en-US" sz="2800" u="sng" dirty="0" err="1">
                <a:solidFill>
                  <a:schemeClr val="bg2"/>
                </a:solidFill>
                <a:effectLst>
                  <a:outerShdw blurRad="38100" dist="38100" dir="2700000" algn="tl">
                    <a:srgbClr val="000000">
                      <a:alpha val="43137"/>
                    </a:srgbClr>
                  </a:outerShdw>
                </a:effectLst>
              </a:rPr>
              <a:t>laminae</a:t>
            </a:r>
            <a:r>
              <a:rPr lang="en-US" sz="2800" u="sng" dirty="0">
                <a:solidFill>
                  <a:schemeClr val="bg2"/>
                </a:solidFill>
                <a:effectLst>
                  <a:outerShdw blurRad="38100" dist="38100" dir="2700000" algn="tl">
                    <a:srgbClr val="000000">
                      <a:alpha val="43137"/>
                    </a:srgbClr>
                  </a:outerShdw>
                </a:effectLst>
              </a:rPr>
              <a:t>. </a:t>
            </a:r>
          </a:p>
          <a:p>
            <a:pPr eaLnBrk="1" hangingPunct="1">
              <a:lnSpc>
                <a:spcPct val="80000"/>
              </a:lnSpc>
              <a:buClr>
                <a:schemeClr val="bg2"/>
              </a:buClr>
              <a:buSzPct val="70000"/>
              <a:defRPr/>
            </a:pPr>
            <a:r>
              <a:rPr lang="en-US" sz="2800" u="sng" dirty="0">
                <a:solidFill>
                  <a:srgbClr val="C00000"/>
                </a:solidFill>
                <a:effectLst>
                  <a:outerShdw blurRad="38100" dist="38100" dir="2700000" algn="tl">
                    <a:srgbClr val="000000">
                      <a:alpha val="43137"/>
                    </a:srgbClr>
                  </a:outerShdw>
                </a:effectLst>
              </a:rPr>
              <a:t>External </a:t>
            </a:r>
            <a:r>
              <a:rPr lang="en-US" sz="2800" u="sng" dirty="0" err="1">
                <a:solidFill>
                  <a:srgbClr val="C00000"/>
                </a:solidFill>
                <a:effectLst>
                  <a:outerShdw blurRad="38100" dist="38100" dir="2700000" algn="tl">
                    <a:srgbClr val="000000">
                      <a:alpha val="43137"/>
                    </a:srgbClr>
                  </a:outerShdw>
                </a:effectLst>
              </a:rPr>
              <a:t>medullary</a:t>
            </a:r>
            <a:r>
              <a:rPr lang="en-US" sz="2800" u="sng" dirty="0">
                <a:solidFill>
                  <a:srgbClr val="C00000"/>
                </a:solidFill>
                <a:effectLst>
                  <a:outerShdw blurRad="38100" dist="38100" dir="2700000" algn="tl">
                    <a:srgbClr val="000000">
                      <a:alpha val="43137"/>
                    </a:srgbClr>
                  </a:outerShdw>
                </a:effectLst>
              </a:rPr>
              <a:t> lamina</a:t>
            </a:r>
            <a:r>
              <a:rPr lang="en-US" dirty="0">
                <a:effectLst>
                  <a:outerShdw blurRad="38100" dist="38100" dir="2700000" algn="tl">
                    <a:srgbClr val="000000">
                      <a:alpha val="43137"/>
                    </a:srgbClr>
                  </a:outerShdw>
                </a:effectLst>
              </a:rPr>
              <a:t>: </a:t>
            </a:r>
          </a:p>
          <a:p>
            <a:pPr eaLnBrk="1" hangingPunct="1">
              <a:lnSpc>
                <a:spcPct val="80000"/>
              </a:lnSpc>
              <a:buClr>
                <a:schemeClr val="bg2"/>
              </a:buClr>
              <a:buSzPct val="70000"/>
              <a:buFont typeface="Wingdings" panose="05000000000000000000" pitchFamily="2" charset="2"/>
              <a:buChar char="§"/>
              <a:defRPr/>
            </a:pPr>
            <a:r>
              <a:rPr lang="en-US" sz="2800" dirty="0">
                <a:solidFill>
                  <a:schemeClr val="bg2"/>
                </a:solidFill>
              </a:rPr>
              <a:t>Located laterally, separates </a:t>
            </a:r>
            <a:r>
              <a:rPr lang="en-US" sz="2800" dirty="0">
                <a:solidFill>
                  <a:srgbClr val="C00000"/>
                </a:solidFill>
                <a:effectLst>
                  <a:outerShdw blurRad="38100" dist="38100" dir="2700000" algn="tl">
                    <a:srgbClr val="000000">
                      <a:alpha val="43137"/>
                    </a:srgbClr>
                  </a:outerShdw>
                </a:effectLst>
              </a:rPr>
              <a:t>reticular nucleus </a:t>
            </a:r>
            <a:r>
              <a:rPr lang="en-US" sz="2800" dirty="0">
                <a:solidFill>
                  <a:schemeClr val="bg2"/>
                </a:solidFill>
              </a:rPr>
              <a:t>from the rest of the thalamic mass </a:t>
            </a:r>
          </a:p>
          <a:p>
            <a:pPr eaLnBrk="1" hangingPunct="1">
              <a:lnSpc>
                <a:spcPct val="80000"/>
              </a:lnSpc>
              <a:buClr>
                <a:schemeClr val="bg2"/>
              </a:buClr>
              <a:buSzPct val="70000"/>
              <a:buFont typeface="Wingdings" panose="05000000000000000000" pitchFamily="2" charset="2"/>
              <a:buChar char="§"/>
              <a:defRPr/>
            </a:pPr>
            <a:r>
              <a:rPr lang="en-US" sz="2800" dirty="0">
                <a:solidFill>
                  <a:schemeClr val="bg2"/>
                </a:solidFill>
              </a:rPr>
              <a:t>Contains</a:t>
            </a:r>
            <a:r>
              <a:rPr lang="en-US" sz="2800" dirty="0"/>
              <a:t> </a:t>
            </a:r>
            <a:r>
              <a:rPr lang="en-US" sz="2800" dirty="0" err="1">
                <a:solidFill>
                  <a:srgbClr val="C00000"/>
                </a:solidFill>
                <a:effectLst>
                  <a:outerShdw blurRad="38100" dist="38100" dir="2700000" algn="tl">
                    <a:srgbClr val="000000">
                      <a:alpha val="43137"/>
                    </a:srgbClr>
                  </a:outerShdw>
                </a:effectLst>
              </a:rPr>
              <a:t>thalamocortical</a:t>
            </a:r>
            <a:r>
              <a:rPr lang="en-US" sz="2800" dirty="0">
                <a:solidFill>
                  <a:srgbClr val="C00000"/>
                </a:solidFill>
              </a:rPr>
              <a:t> &amp; </a:t>
            </a:r>
            <a:r>
              <a:rPr lang="en-US" sz="2800" dirty="0" err="1">
                <a:solidFill>
                  <a:srgbClr val="C00000"/>
                </a:solidFill>
                <a:effectLst>
                  <a:outerShdw blurRad="38100" dist="38100" dir="2700000" algn="tl">
                    <a:srgbClr val="000000">
                      <a:alpha val="43137"/>
                    </a:srgbClr>
                  </a:outerShdw>
                </a:effectLst>
              </a:rPr>
              <a:t>corticothalamic</a:t>
            </a:r>
            <a:r>
              <a:rPr lang="en-US" sz="2800" dirty="0">
                <a:solidFill>
                  <a:srgbClr val="C00000"/>
                </a:solidFill>
              </a:rPr>
              <a:t> </a:t>
            </a:r>
            <a:r>
              <a:rPr lang="en-US" sz="2800" dirty="0">
                <a:solidFill>
                  <a:schemeClr val="bg2"/>
                </a:solidFill>
              </a:rPr>
              <a:t>fibers</a:t>
            </a:r>
          </a:p>
          <a:p>
            <a:pPr eaLnBrk="1" hangingPunct="1">
              <a:lnSpc>
                <a:spcPct val="80000"/>
              </a:lnSpc>
              <a:buClr>
                <a:srgbClr val="FFFF00"/>
              </a:buClr>
              <a:defRPr/>
            </a:pPr>
            <a:endParaRPr lang="en-US" sz="2800" dirty="0"/>
          </a:p>
        </p:txBody>
      </p:sp>
      <p:pic>
        <p:nvPicPr>
          <p:cNvPr id="22532" name="Picture 5" descr="C:\Documents and Settings\user\My Documents\My Pictures\Picture1xxx.jpg">
            <a:extLst>
              <a:ext uri="{FF2B5EF4-FFF2-40B4-BE49-F238E27FC236}">
                <a16:creationId xmlns:a16="http://schemas.microsoft.com/office/drawing/2014/main" id="{53CA0393-AA40-1204-549F-D963D856D7EC}"/>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572000" y="1295400"/>
            <a:ext cx="4351338" cy="4267200"/>
          </a:xfr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3" name="Rectangle 5">
            <a:extLst>
              <a:ext uri="{FF2B5EF4-FFF2-40B4-BE49-F238E27FC236}">
                <a16:creationId xmlns:a16="http://schemas.microsoft.com/office/drawing/2014/main" id="{FB793BEB-1B54-9311-1CD7-80894AA4D9CD}"/>
              </a:ext>
            </a:extLst>
          </p:cNvPr>
          <p:cNvSpPr>
            <a:spLocks noGrp="1" noChangeArrowheads="1"/>
          </p:cNvSpPr>
          <p:nvPr>
            <p:ph type="body" sz="half" idx="4294967295"/>
          </p:nvPr>
        </p:nvSpPr>
        <p:spPr>
          <a:xfrm>
            <a:off x="228600" y="304800"/>
            <a:ext cx="4419600" cy="6172200"/>
          </a:xfrm>
        </p:spPr>
        <p:txBody>
          <a:bodyPr/>
          <a:lstStyle/>
          <a:p>
            <a:pPr eaLnBrk="1" hangingPunct="1">
              <a:buClr>
                <a:schemeClr val="bg2"/>
              </a:buClr>
              <a:buSzPct val="70000"/>
              <a:defRPr/>
            </a:pPr>
            <a:r>
              <a:rPr lang="en-US" u="sng" dirty="0">
                <a:solidFill>
                  <a:srgbClr val="C00000"/>
                </a:solidFill>
                <a:effectLst>
                  <a:outerShdw blurRad="38100" dist="38100" dir="2700000" algn="tl">
                    <a:srgbClr val="000000">
                      <a:alpha val="43137"/>
                    </a:srgbClr>
                  </a:outerShdw>
                </a:effectLst>
              </a:rPr>
              <a:t>Internal </a:t>
            </a:r>
            <a:r>
              <a:rPr lang="en-US" u="sng" dirty="0" err="1">
                <a:solidFill>
                  <a:srgbClr val="C00000"/>
                </a:solidFill>
                <a:effectLst>
                  <a:outerShdw blurRad="38100" dist="38100" dir="2700000" algn="tl">
                    <a:srgbClr val="000000">
                      <a:alpha val="43137"/>
                    </a:srgbClr>
                  </a:outerShdw>
                </a:effectLst>
              </a:rPr>
              <a:t>medullary</a:t>
            </a:r>
            <a:r>
              <a:rPr lang="en-US" u="sng" dirty="0">
                <a:solidFill>
                  <a:srgbClr val="C00000"/>
                </a:solidFill>
                <a:effectLst>
                  <a:outerShdw blurRad="38100" dist="38100" dir="2700000" algn="tl">
                    <a:srgbClr val="000000">
                      <a:alpha val="43137"/>
                    </a:srgbClr>
                  </a:outerShdw>
                </a:effectLst>
              </a:rPr>
              <a:t> lamina</a:t>
            </a:r>
          </a:p>
          <a:p>
            <a:pPr eaLnBrk="1" hangingPunct="1">
              <a:buClr>
                <a:schemeClr val="bg2"/>
              </a:buClr>
              <a:buSzPct val="70000"/>
              <a:buFont typeface="Wingdings" panose="05000000000000000000" pitchFamily="2" charset="2"/>
              <a:buChar char="§"/>
              <a:defRPr/>
            </a:pPr>
            <a:r>
              <a:rPr lang="en-US" sz="2800" dirty="0">
                <a:solidFill>
                  <a:schemeClr val="bg2"/>
                </a:solidFill>
                <a:effectLst>
                  <a:outerShdw blurRad="38100" dist="38100" dir="2700000" algn="tl">
                    <a:srgbClr val="000000">
                      <a:alpha val="43137"/>
                    </a:srgbClr>
                  </a:outerShdw>
                </a:effectLst>
              </a:rPr>
              <a:t>Y- shaped band</a:t>
            </a:r>
            <a:r>
              <a:rPr lang="en-US" dirty="0">
                <a:solidFill>
                  <a:schemeClr val="bg2"/>
                </a:solidFill>
                <a:effectLst>
                  <a:outerShdw blurRad="38100" dist="38100" dir="2700000" algn="tl">
                    <a:srgbClr val="000000">
                      <a:alpha val="43137"/>
                    </a:srgbClr>
                  </a:outerShdw>
                </a:effectLst>
              </a:rPr>
              <a:t>, </a:t>
            </a:r>
            <a:r>
              <a:rPr lang="en-US" sz="2800" dirty="0">
                <a:solidFill>
                  <a:schemeClr val="bg2"/>
                </a:solidFill>
                <a:effectLst>
                  <a:outerShdw blurRad="38100" dist="38100" dir="2700000" algn="tl">
                    <a:srgbClr val="000000">
                      <a:alpha val="43137"/>
                    </a:srgbClr>
                  </a:outerShdw>
                </a:effectLst>
              </a:rPr>
              <a:t>divides thalamus </a:t>
            </a:r>
            <a:r>
              <a:rPr lang="en-US" sz="2800" dirty="0">
                <a:solidFill>
                  <a:schemeClr val="bg2"/>
                </a:solidFill>
              </a:rPr>
              <a:t>into </a:t>
            </a:r>
            <a:r>
              <a:rPr lang="en-US" sz="2800" u="sng" dirty="0">
                <a:solidFill>
                  <a:srgbClr val="C00000"/>
                </a:solidFill>
              </a:rPr>
              <a:t>Anterior</a:t>
            </a:r>
            <a:r>
              <a:rPr lang="en-US" sz="2800" dirty="0">
                <a:solidFill>
                  <a:srgbClr val="C00000"/>
                </a:solidFill>
              </a:rPr>
              <a:t>, </a:t>
            </a:r>
            <a:r>
              <a:rPr lang="en-US" sz="2800" u="sng" dirty="0">
                <a:solidFill>
                  <a:srgbClr val="C00000"/>
                </a:solidFill>
              </a:rPr>
              <a:t>Medial</a:t>
            </a:r>
            <a:r>
              <a:rPr lang="en-US" sz="2800" dirty="0">
                <a:solidFill>
                  <a:srgbClr val="C00000"/>
                </a:solidFill>
              </a:rPr>
              <a:t> </a:t>
            </a:r>
            <a:r>
              <a:rPr lang="en-US" sz="2800" dirty="0">
                <a:solidFill>
                  <a:schemeClr val="bg2"/>
                </a:solidFill>
              </a:rPr>
              <a:t>&amp;</a:t>
            </a:r>
            <a:r>
              <a:rPr lang="en-US" sz="2800" dirty="0">
                <a:solidFill>
                  <a:schemeClr val="hlink"/>
                </a:solidFill>
              </a:rPr>
              <a:t> </a:t>
            </a:r>
            <a:r>
              <a:rPr lang="en-US" sz="2800" u="sng" dirty="0">
                <a:solidFill>
                  <a:srgbClr val="C00000"/>
                </a:solidFill>
              </a:rPr>
              <a:t>Lateral</a:t>
            </a:r>
            <a:r>
              <a:rPr lang="en-US" sz="2800" dirty="0">
                <a:solidFill>
                  <a:srgbClr val="C00000"/>
                </a:solidFill>
              </a:rPr>
              <a:t> nuclear groups </a:t>
            </a:r>
          </a:p>
          <a:p>
            <a:pPr eaLnBrk="1" hangingPunct="1">
              <a:buClr>
                <a:schemeClr val="bg2"/>
              </a:buClr>
              <a:buSzPct val="70000"/>
              <a:buFont typeface="Wingdings" panose="05000000000000000000" pitchFamily="2" charset="2"/>
              <a:buChar char="§"/>
              <a:defRPr/>
            </a:pPr>
            <a:r>
              <a:rPr lang="en-US" sz="2800" dirty="0">
                <a:solidFill>
                  <a:schemeClr val="bg2"/>
                </a:solidFill>
              </a:rPr>
              <a:t>Contains:</a:t>
            </a:r>
          </a:p>
          <a:p>
            <a:pPr lvl="1" eaLnBrk="1" hangingPunct="1">
              <a:buClr>
                <a:schemeClr val="bg2"/>
              </a:buClr>
              <a:buSzPct val="70000"/>
              <a:buFont typeface="Wingdings" pitchFamily="2" charset="2"/>
              <a:buChar char="§"/>
              <a:defRPr/>
            </a:pPr>
            <a:r>
              <a:rPr lang="en-US" u="sng" dirty="0">
                <a:solidFill>
                  <a:schemeClr val="bg2"/>
                </a:solidFill>
              </a:rPr>
              <a:t>Fibers</a:t>
            </a:r>
            <a:r>
              <a:rPr lang="en-US" dirty="0"/>
              <a:t> </a:t>
            </a:r>
            <a:r>
              <a:rPr lang="en-US" dirty="0">
                <a:solidFill>
                  <a:schemeClr val="bg2"/>
                </a:solidFill>
              </a:rPr>
              <a:t>connecting thalamic nuclei with one another </a:t>
            </a:r>
          </a:p>
          <a:p>
            <a:pPr lvl="1" eaLnBrk="1" hangingPunct="1">
              <a:buClr>
                <a:schemeClr val="bg2"/>
              </a:buClr>
              <a:buSzPct val="70000"/>
              <a:buFont typeface="Wingdings" pitchFamily="2" charset="2"/>
              <a:buChar char="§"/>
              <a:defRPr/>
            </a:pPr>
            <a:r>
              <a:rPr lang="en-US" u="sng" dirty="0">
                <a:solidFill>
                  <a:schemeClr val="bg2"/>
                </a:solidFill>
              </a:rPr>
              <a:t>Neuronal collections </a:t>
            </a:r>
            <a:r>
              <a:rPr lang="en-US" dirty="0">
                <a:solidFill>
                  <a:schemeClr val="bg2"/>
                </a:solidFill>
              </a:rPr>
              <a:t>called</a:t>
            </a:r>
            <a:r>
              <a:rPr lang="en-US" dirty="0"/>
              <a:t> </a:t>
            </a:r>
            <a:r>
              <a:rPr lang="en-US" u="sng" dirty="0" err="1">
                <a:solidFill>
                  <a:srgbClr val="C00000"/>
                </a:solidFill>
              </a:rPr>
              <a:t>intralaminar</a:t>
            </a:r>
            <a:r>
              <a:rPr lang="en-US" u="sng" dirty="0">
                <a:solidFill>
                  <a:srgbClr val="C00000"/>
                </a:solidFill>
              </a:rPr>
              <a:t> nuclei</a:t>
            </a:r>
          </a:p>
        </p:txBody>
      </p:sp>
      <p:pic>
        <p:nvPicPr>
          <p:cNvPr id="23555" name="Picture 5" descr="C:\Documents and Settings\user\My Documents\My Pictures\Picture1xxx.jpg">
            <a:extLst>
              <a:ext uri="{FF2B5EF4-FFF2-40B4-BE49-F238E27FC236}">
                <a16:creationId xmlns:a16="http://schemas.microsoft.com/office/drawing/2014/main" id="{FE40ACD1-7930-BEB1-6053-2B5C06A2D3AD}"/>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4724400" y="1219200"/>
            <a:ext cx="4191000" cy="4305300"/>
          </a:xfr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011FD2-3540-55FF-FD77-D3F1614163DB}"/>
              </a:ext>
            </a:extLst>
          </p:cNvPr>
          <p:cNvPicPr>
            <a:picLocks noChangeAspect="1"/>
          </p:cNvPicPr>
          <p:nvPr/>
        </p:nvPicPr>
        <p:blipFill>
          <a:blip r:embed="rId2"/>
          <a:stretch>
            <a:fillRect/>
          </a:stretch>
        </p:blipFill>
        <p:spPr>
          <a:xfrm>
            <a:off x="838200" y="151898"/>
            <a:ext cx="6934200" cy="6706102"/>
          </a:xfrm>
          <a:prstGeom prst="rect">
            <a:avLst/>
          </a:prstGeom>
        </p:spPr>
      </p:pic>
    </p:spTree>
    <p:extLst>
      <p:ext uri="{BB962C8B-B14F-4D97-AF65-F5344CB8AC3E}">
        <p14:creationId xmlns:p14="http://schemas.microsoft.com/office/powerpoint/2010/main" val="1853440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1D13AB1B-828B-84E3-B219-AAE581E0E5B8}"/>
              </a:ext>
            </a:extLst>
          </p:cNvPr>
          <p:cNvSpPr>
            <a:spLocks noGrp="1" noChangeArrowheads="1"/>
          </p:cNvSpPr>
          <p:nvPr>
            <p:ph type="title"/>
          </p:nvPr>
        </p:nvSpPr>
        <p:spPr>
          <a:xfrm>
            <a:off x="609600" y="228600"/>
            <a:ext cx="7772400" cy="762000"/>
          </a:xfrm>
        </p:spPr>
        <p:txBody>
          <a:bodyPr/>
          <a:lstStyle/>
          <a:p>
            <a:pPr eaLnBrk="1" hangingPunct="1">
              <a:defRPr/>
            </a:pPr>
            <a:r>
              <a:rPr lang="en-US" sz="4000" b="1" dirty="0">
                <a:solidFill>
                  <a:schemeClr val="bg2"/>
                </a:solidFill>
                <a:latin typeface="Arial Rounded MT Bold" pitchFamily="34" charset="0"/>
              </a:rPr>
              <a:t>Nuclear Groups</a:t>
            </a:r>
          </a:p>
        </p:txBody>
      </p:sp>
      <p:sp>
        <p:nvSpPr>
          <p:cNvPr id="26627" name="Rectangle 3">
            <a:extLst>
              <a:ext uri="{FF2B5EF4-FFF2-40B4-BE49-F238E27FC236}">
                <a16:creationId xmlns:a16="http://schemas.microsoft.com/office/drawing/2014/main" id="{CF7659AC-CFFE-00E5-9775-FEA0E6FE6093}"/>
              </a:ext>
            </a:extLst>
          </p:cNvPr>
          <p:cNvSpPr>
            <a:spLocks noGrp="1" noChangeArrowheads="1"/>
          </p:cNvSpPr>
          <p:nvPr>
            <p:ph type="body" sz="half" idx="1"/>
          </p:nvPr>
        </p:nvSpPr>
        <p:spPr>
          <a:xfrm>
            <a:off x="152400" y="1219200"/>
            <a:ext cx="3962400" cy="4267200"/>
          </a:xfrm>
        </p:spPr>
        <p:txBody>
          <a:bodyPr/>
          <a:lstStyle/>
          <a:p>
            <a:pPr eaLnBrk="1" hangingPunct="1">
              <a:buClr>
                <a:schemeClr val="bg2"/>
              </a:buClr>
              <a:buSzPct val="70000"/>
              <a:buFont typeface="Wingdings" panose="05000000000000000000" pitchFamily="2" charset="2"/>
              <a:buChar char="Ø"/>
              <a:defRPr/>
            </a:pPr>
            <a:r>
              <a:rPr lang="en-US" sz="2800" dirty="0">
                <a:solidFill>
                  <a:srgbClr val="C00000"/>
                </a:solidFill>
                <a:effectLst>
                  <a:outerShdw blurRad="38100" dist="38100" dir="2700000" algn="tl">
                    <a:srgbClr val="000000">
                      <a:alpha val="43137"/>
                    </a:srgbClr>
                  </a:outerShdw>
                </a:effectLst>
              </a:rPr>
              <a:t>Anterior</a:t>
            </a:r>
            <a:r>
              <a:rPr lang="en-US" sz="2800" dirty="0"/>
              <a:t> </a:t>
            </a:r>
            <a:r>
              <a:rPr lang="en-US" sz="2800" dirty="0">
                <a:solidFill>
                  <a:schemeClr val="bg2"/>
                </a:solidFill>
              </a:rPr>
              <a:t>nuclear group</a:t>
            </a:r>
          </a:p>
          <a:p>
            <a:pPr eaLnBrk="1" hangingPunct="1">
              <a:buClr>
                <a:schemeClr val="bg2"/>
              </a:buClr>
              <a:buSzPct val="70000"/>
              <a:buFont typeface="Wingdings" panose="05000000000000000000" pitchFamily="2" charset="2"/>
              <a:buChar char="Ø"/>
              <a:defRPr/>
            </a:pPr>
            <a:r>
              <a:rPr lang="en-US" sz="2800" dirty="0">
                <a:solidFill>
                  <a:srgbClr val="C00000"/>
                </a:solidFill>
                <a:effectLst>
                  <a:outerShdw blurRad="38100" dist="38100" dir="2700000" algn="tl">
                    <a:srgbClr val="000000">
                      <a:alpha val="43137"/>
                    </a:srgbClr>
                  </a:outerShdw>
                </a:effectLst>
              </a:rPr>
              <a:t>Lateral</a:t>
            </a:r>
            <a:r>
              <a:rPr lang="en-US" sz="2800" dirty="0">
                <a:solidFill>
                  <a:srgbClr val="FFFF00"/>
                </a:solidFill>
                <a:effectLst>
                  <a:outerShdw blurRad="38100" dist="38100" dir="2700000" algn="tl">
                    <a:srgbClr val="000000">
                      <a:alpha val="43137"/>
                    </a:srgbClr>
                  </a:outerShdw>
                </a:effectLst>
              </a:rPr>
              <a:t> </a:t>
            </a:r>
            <a:r>
              <a:rPr lang="en-US" sz="2800" dirty="0">
                <a:solidFill>
                  <a:schemeClr val="bg2"/>
                </a:solidFill>
              </a:rPr>
              <a:t>nuclear group divided into:</a:t>
            </a:r>
          </a:p>
          <a:p>
            <a:pPr lvl="1" eaLnBrk="1" hangingPunct="1">
              <a:buClr>
                <a:schemeClr val="bg2"/>
              </a:buClr>
              <a:buSzPct val="70000"/>
              <a:buFont typeface="Wingdings" panose="05000000000000000000" pitchFamily="2" charset="2"/>
              <a:buChar char="Ø"/>
              <a:defRPr/>
            </a:pPr>
            <a:r>
              <a:rPr lang="en-US" dirty="0">
                <a:solidFill>
                  <a:srgbClr val="C00000"/>
                </a:solidFill>
                <a:effectLst>
                  <a:outerShdw blurRad="38100" dist="38100" dir="2700000" algn="tl">
                    <a:srgbClr val="000000">
                      <a:alpha val="43137"/>
                    </a:srgbClr>
                  </a:outerShdw>
                </a:effectLst>
              </a:rPr>
              <a:t>dorsal &amp; </a:t>
            </a:r>
          </a:p>
          <a:p>
            <a:pPr lvl="1" eaLnBrk="1" hangingPunct="1">
              <a:buClr>
                <a:schemeClr val="bg2"/>
              </a:buClr>
              <a:buSzPct val="70000"/>
              <a:buFont typeface="Wingdings" panose="05000000000000000000" pitchFamily="2" charset="2"/>
              <a:buChar char="Ø"/>
              <a:defRPr/>
            </a:pPr>
            <a:r>
              <a:rPr lang="en-US" dirty="0">
                <a:solidFill>
                  <a:srgbClr val="C00000"/>
                </a:solidFill>
                <a:effectLst>
                  <a:outerShdw blurRad="38100" dist="38100" dir="2700000" algn="tl">
                    <a:srgbClr val="000000">
                      <a:alpha val="43137"/>
                    </a:srgbClr>
                  </a:outerShdw>
                </a:effectLst>
              </a:rPr>
              <a:t>ventral tiers</a:t>
            </a:r>
          </a:p>
          <a:p>
            <a:pPr eaLnBrk="1" hangingPunct="1">
              <a:buClr>
                <a:schemeClr val="bg2"/>
              </a:buClr>
              <a:buSzPct val="70000"/>
              <a:buFont typeface="Wingdings" panose="05000000000000000000" pitchFamily="2" charset="2"/>
              <a:buChar char="Ø"/>
              <a:defRPr/>
            </a:pPr>
            <a:r>
              <a:rPr lang="en-US" sz="2800" dirty="0">
                <a:solidFill>
                  <a:srgbClr val="C00000"/>
                </a:solidFill>
                <a:effectLst>
                  <a:outerShdw blurRad="38100" dist="38100" dir="2700000" algn="tl">
                    <a:srgbClr val="000000">
                      <a:alpha val="43137"/>
                    </a:srgbClr>
                  </a:outerShdw>
                </a:effectLst>
              </a:rPr>
              <a:t>Medial</a:t>
            </a:r>
            <a:r>
              <a:rPr lang="en-US" sz="2800" dirty="0"/>
              <a:t> </a:t>
            </a:r>
            <a:r>
              <a:rPr lang="en-US" sz="2800" dirty="0">
                <a:solidFill>
                  <a:schemeClr val="bg2"/>
                </a:solidFill>
              </a:rPr>
              <a:t>nuclear group</a:t>
            </a:r>
          </a:p>
          <a:p>
            <a:pPr eaLnBrk="1" hangingPunct="1">
              <a:buClr>
                <a:schemeClr val="bg2"/>
              </a:buClr>
              <a:buSzPct val="70000"/>
              <a:buFont typeface="Wingdings" panose="05000000000000000000" pitchFamily="2" charset="2"/>
              <a:buChar char="Ø"/>
              <a:defRPr/>
            </a:pPr>
            <a:r>
              <a:rPr lang="en-US" sz="2800" dirty="0" err="1">
                <a:solidFill>
                  <a:srgbClr val="C00000"/>
                </a:solidFill>
                <a:effectLst>
                  <a:outerShdw blurRad="38100" dist="38100" dir="2700000" algn="tl">
                    <a:srgbClr val="000000">
                      <a:alpha val="43137"/>
                    </a:srgbClr>
                  </a:outerShdw>
                </a:effectLst>
              </a:rPr>
              <a:t>Intralaminar</a:t>
            </a:r>
            <a:r>
              <a:rPr lang="en-US" sz="2800" dirty="0"/>
              <a:t> </a:t>
            </a:r>
            <a:r>
              <a:rPr lang="en-US" sz="2800" dirty="0">
                <a:solidFill>
                  <a:schemeClr val="bg2"/>
                </a:solidFill>
              </a:rPr>
              <a:t>nuclei</a:t>
            </a:r>
          </a:p>
          <a:p>
            <a:pPr eaLnBrk="1" hangingPunct="1">
              <a:buClr>
                <a:schemeClr val="bg2"/>
              </a:buClr>
              <a:buSzPct val="70000"/>
              <a:buFont typeface="Wingdings" panose="05000000000000000000" pitchFamily="2" charset="2"/>
              <a:buChar char="Ø"/>
              <a:defRPr/>
            </a:pPr>
            <a:r>
              <a:rPr lang="en-US" sz="2800" dirty="0">
                <a:solidFill>
                  <a:srgbClr val="C00000"/>
                </a:solidFill>
                <a:effectLst>
                  <a:outerShdw blurRad="38100" dist="38100" dir="2700000" algn="tl">
                    <a:srgbClr val="000000">
                      <a:alpha val="43137"/>
                    </a:srgbClr>
                  </a:outerShdw>
                </a:effectLst>
              </a:rPr>
              <a:t>Reticular</a:t>
            </a:r>
            <a:r>
              <a:rPr lang="en-US" sz="2800" dirty="0">
                <a:solidFill>
                  <a:srgbClr val="FFFF00"/>
                </a:solidFill>
                <a:effectLst>
                  <a:outerShdw blurRad="38100" dist="38100" dir="2700000" algn="tl">
                    <a:srgbClr val="000000">
                      <a:alpha val="43137"/>
                    </a:srgbClr>
                  </a:outerShdw>
                </a:effectLst>
              </a:rPr>
              <a:t> </a:t>
            </a:r>
            <a:r>
              <a:rPr lang="en-US" sz="2800" dirty="0">
                <a:solidFill>
                  <a:schemeClr val="bg2"/>
                </a:solidFill>
              </a:rPr>
              <a:t>nucleus</a:t>
            </a:r>
          </a:p>
          <a:p>
            <a:pPr eaLnBrk="1" hangingPunct="1">
              <a:buClr>
                <a:schemeClr val="bg2"/>
              </a:buClr>
              <a:buSzPct val="70000"/>
              <a:buFont typeface="Wingdings" panose="05000000000000000000" pitchFamily="2" charset="2"/>
              <a:buChar char="Ø"/>
              <a:defRPr/>
            </a:pPr>
            <a:r>
              <a:rPr lang="en-US" sz="2800" dirty="0">
                <a:solidFill>
                  <a:srgbClr val="C00000"/>
                </a:solidFill>
                <a:effectLst>
                  <a:outerShdw blurRad="38100" dist="38100" dir="2700000" algn="tl">
                    <a:srgbClr val="000000">
                      <a:alpha val="43137"/>
                    </a:srgbClr>
                  </a:outerShdw>
                </a:effectLst>
              </a:rPr>
              <a:t>Midline</a:t>
            </a:r>
            <a:r>
              <a:rPr lang="en-US" sz="2800" dirty="0">
                <a:solidFill>
                  <a:srgbClr val="C00000"/>
                </a:solidFill>
              </a:rPr>
              <a:t> </a:t>
            </a:r>
            <a:r>
              <a:rPr lang="en-US" dirty="0">
                <a:solidFill>
                  <a:schemeClr val="bg2"/>
                </a:solidFill>
              </a:rPr>
              <a:t>nuclei</a:t>
            </a:r>
          </a:p>
        </p:txBody>
      </p:sp>
      <p:pic>
        <p:nvPicPr>
          <p:cNvPr id="24580" name="Picture 5" descr="C:\Documents and Settings\user\My Documents\My Pictures\Copy of ccvv.jpg">
            <a:extLst>
              <a:ext uri="{FF2B5EF4-FFF2-40B4-BE49-F238E27FC236}">
                <a16:creationId xmlns:a16="http://schemas.microsoft.com/office/drawing/2014/main" id="{57CD1022-E51F-F074-987D-9DFB00210F8B}"/>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3810000" y="2209800"/>
            <a:ext cx="5143500" cy="3276600"/>
          </a:xfr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80D132A2-E73E-5177-DF71-572F50AA06DC}"/>
              </a:ext>
            </a:extLst>
          </p:cNvPr>
          <p:cNvSpPr>
            <a:spLocks noGrp="1" noChangeArrowheads="1"/>
          </p:cNvSpPr>
          <p:nvPr>
            <p:ph type="title"/>
          </p:nvPr>
        </p:nvSpPr>
        <p:spPr>
          <a:xfrm>
            <a:off x="609600" y="228600"/>
            <a:ext cx="7772400" cy="533400"/>
          </a:xfrm>
        </p:spPr>
        <p:txBody>
          <a:bodyPr/>
          <a:lstStyle/>
          <a:p>
            <a:pPr eaLnBrk="1" hangingPunct="1">
              <a:defRPr/>
            </a:pPr>
            <a:r>
              <a:rPr lang="en-US" sz="4000" b="1" dirty="0">
                <a:solidFill>
                  <a:schemeClr val="bg2"/>
                </a:solidFill>
                <a:latin typeface="Arial Rounded MT Bold" pitchFamily="34" charset="0"/>
              </a:rPr>
              <a:t>Functional Organization</a:t>
            </a:r>
          </a:p>
        </p:txBody>
      </p:sp>
      <p:sp>
        <p:nvSpPr>
          <p:cNvPr id="119811" name="Rectangle 3">
            <a:extLst>
              <a:ext uri="{FF2B5EF4-FFF2-40B4-BE49-F238E27FC236}">
                <a16:creationId xmlns:a16="http://schemas.microsoft.com/office/drawing/2014/main" id="{F1C97A07-112A-017B-B3A4-10D2E46E6910}"/>
              </a:ext>
            </a:extLst>
          </p:cNvPr>
          <p:cNvSpPr>
            <a:spLocks noGrp="1" noChangeArrowheads="1"/>
          </p:cNvSpPr>
          <p:nvPr>
            <p:ph sz="half" idx="1"/>
          </p:nvPr>
        </p:nvSpPr>
        <p:spPr>
          <a:xfrm>
            <a:off x="304800" y="914400"/>
            <a:ext cx="3657600" cy="5715000"/>
          </a:xfrm>
        </p:spPr>
        <p:txBody>
          <a:bodyPr/>
          <a:lstStyle/>
          <a:p>
            <a:pPr eaLnBrk="1" hangingPunct="1">
              <a:lnSpc>
                <a:spcPct val="90000"/>
              </a:lnSpc>
              <a:buClr>
                <a:schemeClr val="bg2"/>
              </a:buClr>
              <a:buSzPct val="70000"/>
              <a:buFont typeface="Wingdings" panose="05000000000000000000" pitchFamily="2" charset="2"/>
              <a:buChar char="Ø"/>
              <a:defRPr/>
            </a:pPr>
            <a:r>
              <a:rPr lang="en-US" dirty="0">
                <a:solidFill>
                  <a:schemeClr val="bg2"/>
                </a:solidFill>
              </a:rPr>
              <a:t>All the nuclei of the thalamus except reticular nucleus, project to </a:t>
            </a:r>
            <a:r>
              <a:rPr lang="en-US" dirty="0" err="1">
                <a:solidFill>
                  <a:srgbClr val="C00000"/>
                </a:solidFill>
                <a:effectLst>
                  <a:outerShdw blurRad="38100" dist="38100" dir="2700000" algn="tl">
                    <a:srgbClr val="000000">
                      <a:alpha val="43137"/>
                    </a:srgbClr>
                  </a:outerShdw>
                </a:effectLst>
              </a:rPr>
              <a:t>ipsilateral</a:t>
            </a:r>
            <a:r>
              <a:rPr lang="en-US" dirty="0">
                <a:solidFill>
                  <a:srgbClr val="C00000"/>
                </a:solidFill>
                <a:effectLst>
                  <a:outerShdw blurRad="38100" dist="38100" dir="2700000" algn="tl">
                    <a:srgbClr val="000000">
                      <a:alpha val="43137"/>
                    </a:srgbClr>
                  </a:outerShdw>
                </a:effectLst>
              </a:rPr>
              <a:t> cerebral cortex</a:t>
            </a:r>
          </a:p>
          <a:p>
            <a:pPr eaLnBrk="1" hangingPunct="1">
              <a:lnSpc>
                <a:spcPct val="90000"/>
              </a:lnSpc>
              <a:buClr>
                <a:schemeClr val="bg2"/>
              </a:buClr>
              <a:buSzPct val="70000"/>
              <a:buFont typeface="Wingdings" panose="05000000000000000000" pitchFamily="2" charset="2"/>
              <a:buChar char="Ø"/>
              <a:defRPr/>
            </a:pPr>
            <a:r>
              <a:rPr lang="en-US" dirty="0">
                <a:solidFill>
                  <a:schemeClr val="bg2"/>
                </a:solidFill>
              </a:rPr>
              <a:t>The whole of the cerebral cortex receives input from the thalamus</a:t>
            </a:r>
          </a:p>
          <a:p>
            <a:pPr eaLnBrk="1" hangingPunct="1">
              <a:lnSpc>
                <a:spcPct val="90000"/>
              </a:lnSpc>
              <a:buClr>
                <a:schemeClr val="bg2"/>
              </a:buClr>
              <a:buSzPct val="70000"/>
              <a:buFont typeface="Wingdings" panose="05000000000000000000" pitchFamily="2" charset="2"/>
              <a:buChar char="Ø"/>
              <a:defRPr/>
            </a:pPr>
            <a:r>
              <a:rPr lang="en-US" dirty="0">
                <a:solidFill>
                  <a:schemeClr val="bg2"/>
                </a:solidFill>
              </a:rPr>
              <a:t>All thalamic nuclei receive </a:t>
            </a:r>
            <a:r>
              <a:rPr lang="en-US" dirty="0" err="1">
                <a:solidFill>
                  <a:srgbClr val="C00000"/>
                </a:solidFill>
              </a:rPr>
              <a:t>corticofugal</a:t>
            </a:r>
            <a:r>
              <a:rPr lang="en-US" dirty="0">
                <a:solidFill>
                  <a:srgbClr val="C00000"/>
                </a:solidFill>
              </a:rPr>
              <a:t> </a:t>
            </a:r>
            <a:r>
              <a:rPr lang="en-US" dirty="0">
                <a:solidFill>
                  <a:srgbClr val="C00000"/>
                </a:solidFill>
                <a:effectLst>
                  <a:outerShdw blurRad="38100" dist="38100" dir="2700000" algn="tl">
                    <a:srgbClr val="000000">
                      <a:alpha val="43137"/>
                    </a:srgbClr>
                  </a:outerShdw>
                </a:effectLst>
              </a:rPr>
              <a:t>fibers</a:t>
            </a:r>
            <a:r>
              <a:rPr lang="en-US" dirty="0">
                <a:solidFill>
                  <a:srgbClr val="C00000"/>
                </a:solidFill>
              </a:rPr>
              <a:t> </a:t>
            </a:r>
            <a:r>
              <a:rPr lang="en-US" dirty="0">
                <a:solidFill>
                  <a:schemeClr val="bg2"/>
                </a:solidFill>
              </a:rPr>
              <a:t>in a basically </a:t>
            </a:r>
            <a:r>
              <a:rPr lang="en-US" dirty="0">
                <a:solidFill>
                  <a:srgbClr val="C00000"/>
                </a:solidFill>
              </a:rPr>
              <a:t>reciprocal fashion</a:t>
            </a:r>
          </a:p>
        </p:txBody>
      </p:sp>
      <p:pic>
        <p:nvPicPr>
          <p:cNvPr id="25604" name="Picture 4">
            <a:extLst>
              <a:ext uri="{FF2B5EF4-FFF2-40B4-BE49-F238E27FC236}">
                <a16:creationId xmlns:a16="http://schemas.microsoft.com/office/drawing/2014/main" id="{31DDEE51-835B-2EAD-B7DB-B3BA96B2378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886200" y="1676400"/>
            <a:ext cx="4926013" cy="3810000"/>
          </a:xfr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diamond(in)">
                                      <p:cBhvr>
                                        <p:cTn id="7" dur="1000"/>
                                        <p:tgtEl>
                                          <p:spTgt spid="1198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9811">
                                            <p:txEl>
                                              <p:pRg st="1" end="1"/>
                                            </p:txEl>
                                          </p:spTgt>
                                        </p:tgtEl>
                                        <p:attrNameLst>
                                          <p:attrName>style.visibility</p:attrName>
                                        </p:attrNameLst>
                                      </p:cBhvr>
                                      <p:to>
                                        <p:strVal val="visible"/>
                                      </p:to>
                                    </p:set>
                                    <p:animEffect transition="in" filter="diamond(in)">
                                      <p:cBhvr>
                                        <p:cTn id="12" dur="1000"/>
                                        <p:tgtEl>
                                          <p:spTgt spid="1198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9811">
                                            <p:txEl>
                                              <p:pRg st="2" end="2"/>
                                            </p:txEl>
                                          </p:spTgt>
                                        </p:tgtEl>
                                        <p:attrNameLst>
                                          <p:attrName>style.visibility</p:attrName>
                                        </p:attrNameLst>
                                      </p:cBhvr>
                                      <p:to>
                                        <p:strVal val="visible"/>
                                      </p:to>
                                    </p:set>
                                    <p:animEffect transition="in" filter="diamond(in)">
                                      <p:cBhvr>
                                        <p:cTn id="17" dur="1000"/>
                                        <p:tgtEl>
                                          <p:spTgt spid="1198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7B90DE1E-FF13-ADC8-9361-624456BF3D24}"/>
              </a:ext>
            </a:extLst>
          </p:cNvPr>
          <p:cNvSpPr>
            <a:spLocks noGrp="1"/>
          </p:cNvSpPr>
          <p:nvPr>
            <p:ph idx="4294967295"/>
          </p:nvPr>
        </p:nvSpPr>
        <p:spPr>
          <a:xfrm>
            <a:off x="609600" y="1143000"/>
            <a:ext cx="7772400" cy="4114800"/>
          </a:xfrm>
        </p:spPr>
        <p:txBody>
          <a:bodyPr/>
          <a:lstStyle/>
          <a:p>
            <a:pPr eaLnBrk="1" hangingPunct="1">
              <a:buClr>
                <a:schemeClr val="bg2"/>
              </a:buClr>
              <a:buSzPct val="70000"/>
              <a:defRPr/>
            </a:pPr>
            <a:r>
              <a:rPr lang="en-US" sz="3600" dirty="0">
                <a:solidFill>
                  <a:schemeClr val="bg2"/>
                </a:solidFill>
              </a:rPr>
              <a:t>Based on their connection with the cerebral cortex, the thalamic nuclei are divided into:</a:t>
            </a:r>
          </a:p>
          <a:p>
            <a:pPr lvl="1" eaLnBrk="1" hangingPunct="1">
              <a:buClr>
                <a:schemeClr val="bg2"/>
              </a:buClr>
              <a:buFont typeface="Wingdings" panose="05000000000000000000" pitchFamily="2" charset="2"/>
              <a:buChar char="Ø"/>
              <a:defRPr/>
            </a:pPr>
            <a:r>
              <a:rPr lang="en-US" sz="3600" dirty="0">
                <a:solidFill>
                  <a:srgbClr val="C00000"/>
                </a:solidFill>
                <a:effectLst>
                  <a:outerShdw blurRad="38100" dist="38100" dir="2700000" algn="tl">
                    <a:srgbClr val="000000">
                      <a:alpha val="43137"/>
                    </a:srgbClr>
                  </a:outerShdw>
                </a:effectLst>
              </a:rPr>
              <a:t>Specific nuclei</a:t>
            </a:r>
          </a:p>
          <a:p>
            <a:pPr lvl="1" eaLnBrk="1" hangingPunct="1">
              <a:buClr>
                <a:schemeClr val="bg2"/>
              </a:buClr>
              <a:buFont typeface="Wingdings" panose="05000000000000000000" pitchFamily="2" charset="2"/>
              <a:buChar char="Ø"/>
              <a:defRPr/>
            </a:pPr>
            <a:r>
              <a:rPr lang="en-US" sz="3600" dirty="0">
                <a:solidFill>
                  <a:srgbClr val="C00000"/>
                </a:solidFill>
                <a:effectLst>
                  <a:outerShdw blurRad="38100" dist="38100" dir="2700000" algn="tl">
                    <a:srgbClr val="000000">
                      <a:alpha val="43137"/>
                    </a:srgbClr>
                  </a:outerShdw>
                </a:effectLst>
              </a:rPr>
              <a:t>Nonspecific nuclei </a:t>
            </a:r>
          </a:p>
          <a:p>
            <a:pPr>
              <a:defRPr/>
            </a:pP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97283" name="Rectangle 3">
            <a:extLst>
              <a:ext uri="{FF2B5EF4-FFF2-40B4-BE49-F238E27FC236}">
                <a16:creationId xmlns:a16="http://schemas.microsoft.com/office/drawing/2014/main" id="{4F4819B9-7559-3B9C-CABD-4E18830A8330}"/>
              </a:ext>
            </a:extLst>
          </p:cNvPr>
          <p:cNvSpPr>
            <a:spLocks noGrp="1" noChangeArrowheads="1"/>
          </p:cNvSpPr>
          <p:nvPr>
            <p:ph sz="half" idx="4294967295"/>
          </p:nvPr>
        </p:nvSpPr>
        <p:spPr>
          <a:xfrm>
            <a:off x="228600" y="304800"/>
            <a:ext cx="4267200" cy="6096000"/>
          </a:xfrm>
          <a:ln>
            <a:solidFill>
              <a:srgbClr val="FF0000"/>
            </a:solidFill>
          </a:ln>
        </p:spPr>
        <p:txBody>
          <a:bodyPr/>
          <a:lstStyle/>
          <a:p>
            <a:pPr eaLnBrk="1" hangingPunct="1">
              <a:buClr>
                <a:srgbClr val="FFFF00"/>
              </a:buClr>
              <a:defRPr/>
            </a:pPr>
            <a:r>
              <a:rPr lang="en-US" sz="3600" dirty="0">
                <a:solidFill>
                  <a:srgbClr val="FF0000"/>
                </a:solidFill>
                <a:effectLst>
                  <a:outerShdw blurRad="38100" dist="38100" dir="2700000" algn="tl">
                    <a:srgbClr val="000000">
                      <a:alpha val="43137"/>
                    </a:srgbClr>
                  </a:outerShdw>
                </a:effectLst>
              </a:rPr>
              <a:t>Specific nuclei</a:t>
            </a:r>
            <a:r>
              <a:rPr lang="en-US" dirty="0">
                <a:solidFill>
                  <a:srgbClr val="FF0000"/>
                </a:solidFill>
                <a:effectLst>
                  <a:outerShdw blurRad="38100" dist="38100" dir="2700000" algn="tl">
                    <a:srgbClr val="000000">
                      <a:alpha val="43137"/>
                    </a:srgbClr>
                  </a:outerShdw>
                </a:effectLst>
              </a:rPr>
              <a:t>:</a:t>
            </a:r>
          </a:p>
          <a:p>
            <a:pPr eaLnBrk="1" hangingPunct="1">
              <a:buClr>
                <a:srgbClr val="FFFF00"/>
              </a:buClr>
              <a:buFont typeface="Wingdings" panose="05000000000000000000" pitchFamily="2" charset="2"/>
              <a:buChar char="v"/>
              <a:defRPr/>
            </a:pPr>
            <a:r>
              <a:rPr lang="en-US" sz="2800" dirty="0"/>
              <a:t>Have well-defined sensory and motor functions</a:t>
            </a:r>
          </a:p>
          <a:p>
            <a:pPr eaLnBrk="1" hangingPunct="1">
              <a:buClr>
                <a:srgbClr val="FFFF00"/>
              </a:buClr>
              <a:buFont typeface="Wingdings" panose="05000000000000000000" pitchFamily="2" charset="2"/>
              <a:buChar char="v"/>
              <a:defRPr/>
            </a:pPr>
            <a:r>
              <a:rPr lang="en-US" sz="2800" dirty="0"/>
              <a:t>Have highly organized point-to-point connection with sensory &amp; motor regions of cerebral cortex</a:t>
            </a:r>
          </a:p>
          <a:p>
            <a:pPr eaLnBrk="1" hangingPunct="1">
              <a:buClr>
                <a:srgbClr val="FFFF00"/>
              </a:buClr>
              <a:buFont typeface="Wingdings" panose="05000000000000000000" pitchFamily="2" charset="2"/>
              <a:buChar char="v"/>
              <a:defRPr/>
            </a:pPr>
            <a:r>
              <a:rPr lang="en-US" sz="2800" dirty="0"/>
              <a:t>Lie within the </a:t>
            </a:r>
            <a:r>
              <a:rPr lang="en-US" sz="2800" dirty="0">
                <a:solidFill>
                  <a:srgbClr val="FF0000"/>
                </a:solidFill>
              </a:rPr>
              <a:t>ventral group of the lateral nuclear group</a:t>
            </a:r>
          </a:p>
        </p:txBody>
      </p:sp>
      <p:sp>
        <p:nvSpPr>
          <p:cNvPr id="27651" name="Content Placeholder 4">
            <a:extLst>
              <a:ext uri="{FF2B5EF4-FFF2-40B4-BE49-F238E27FC236}">
                <a16:creationId xmlns:a16="http://schemas.microsoft.com/office/drawing/2014/main" id="{84DAE9A2-E0F3-E91B-B566-7D4015B7CF17}"/>
              </a:ext>
            </a:extLst>
          </p:cNvPr>
          <p:cNvSpPr>
            <a:spLocks noGrp="1"/>
          </p:cNvSpPr>
          <p:nvPr>
            <p:ph sz="half" idx="4294967295"/>
          </p:nvPr>
        </p:nvSpPr>
        <p:spPr>
          <a:xfrm>
            <a:off x="4724400" y="304800"/>
            <a:ext cx="4191000" cy="6096000"/>
          </a:xfrm>
          <a:ln>
            <a:solidFill>
              <a:srgbClr val="FF0000"/>
            </a:solidFill>
            <a:miter lim="800000"/>
            <a:headEnd/>
            <a:tailEnd/>
          </a:ln>
        </p:spPr>
        <p:txBody>
          <a:bodyPr/>
          <a:lstStyle/>
          <a:p>
            <a:pPr eaLnBrk="1" hangingPunct="1">
              <a:buClr>
                <a:srgbClr val="FFFF00"/>
              </a:buClr>
            </a:pPr>
            <a:r>
              <a:rPr lang="en-US" altLang="en-US">
                <a:solidFill>
                  <a:schemeClr val="hlink"/>
                </a:solidFill>
              </a:rPr>
              <a:t>Non-specific Nuclei:</a:t>
            </a:r>
            <a:endParaRPr lang="en-US" altLang="en-US"/>
          </a:p>
          <a:p>
            <a:pPr eaLnBrk="1" hangingPunct="1">
              <a:buClr>
                <a:srgbClr val="FFFF00"/>
              </a:buClr>
              <a:buFont typeface="Wingdings" panose="05000000000000000000" pitchFamily="2" charset="2"/>
              <a:buChar char="v"/>
            </a:pPr>
            <a:r>
              <a:rPr lang="en-US" altLang="en-US" sz="2800"/>
              <a:t>Receive less functionally distinct afferent input</a:t>
            </a:r>
          </a:p>
          <a:p>
            <a:pPr eaLnBrk="1" hangingPunct="1">
              <a:buClr>
                <a:srgbClr val="FFFF00"/>
              </a:buClr>
              <a:buFont typeface="Wingdings" panose="05000000000000000000" pitchFamily="2" charset="2"/>
              <a:buChar char="v"/>
            </a:pPr>
            <a:r>
              <a:rPr lang="en-US" altLang="en-US" sz="2800"/>
              <a:t>Connect with wider area of cortex, including associative and limbic regions</a:t>
            </a:r>
          </a:p>
          <a:p>
            <a:pPr eaLnBrk="1" hangingPunct="1">
              <a:buClr>
                <a:srgbClr val="FFFF00"/>
              </a:buClr>
              <a:buFont typeface="Wingdings" panose="05000000000000000000" pitchFamily="2" charset="2"/>
              <a:buChar char="v"/>
            </a:pPr>
            <a:r>
              <a:rPr lang="en-US" altLang="en-US" sz="2800"/>
              <a:t> Include </a:t>
            </a:r>
            <a:r>
              <a:rPr lang="en-US" altLang="en-US" sz="2800">
                <a:solidFill>
                  <a:srgbClr val="FF0000"/>
                </a:solidFill>
              </a:rPr>
              <a:t>nuclei of the dorsal tier of lateral group</a:t>
            </a:r>
            <a:r>
              <a:rPr lang="en-US" altLang="en-US" sz="2800"/>
              <a:t>, and whole of the </a:t>
            </a:r>
            <a:r>
              <a:rPr lang="en-US" altLang="en-US" sz="2800">
                <a:solidFill>
                  <a:srgbClr val="FF0000"/>
                </a:solidFill>
              </a:rPr>
              <a:t>anterior and medial group</a:t>
            </a:r>
          </a:p>
          <a:p>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8674" name="ClipArt Placeholder 5" descr="C:\Documents and Settings\user\My Documents\My Pictures\Copy of ccvv.jpg">
            <a:extLst>
              <a:ext uri="{FF2B5EF4-FFF2-40B4-BE49-F238E27FC236}">
                <a16:creationId xmlns:a16="http://schemas.microsoft.com/office/drawing/2014/main" id="{690F50C1-793A-6F5D-3044-5A82434C8E2E}"/>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875" r="4222"/>
          <a:stretch>
            <a:fillRect/>
          </a:stretch>
        </p:blipFill>
        <p:spPr>
          <a:xfrm>
            <a:off x="4114800" y="2019300"/>
            <a:ext cx="5029200" cy="3352800"/>
          </a:xfrm>
          <a:noFill/>
        </p:spPr>
      </p:pic>
      <p:sp>
        <p:nvSpPr>
          <p:cNvPr id="84994" name="Rectangle 2">
            <a:extLst>
              <a:ext uri="{FF2B5EF4-FFF2-40B4-BE49-F238E27FC236}">
                <a16:creationId xmlns:a16="http://schemas.microsoft.com/office/drawing/2014/main" id="{1E8CC870-52CC-8FB3-3498-CF3CF1791894}"/>
              </a:ext>
            </a:extLst>
          </p:cNvPr>
          <p:cNvSpPr>
            <a:spLocks noGrp="1" noChangeArrowheads="1"/>
          </p:cNvSpPr>
          <p:nvPr>
            <p:ph type="title"/>
          </p:nvPr>
        </p:nvSpPr>
        <p:spPr>
          <a:xfrm>
            <a:off x="685800" y="457200"/>
            <a:ext cx="7772400" cy="990600"/>
          </a:xfrm>
        </p:spPr>
        <p:txBody>
          <a:bodyPr/>
          <a:lstStyle/>
          <a:p>
            <a:pPr eaLnBrk="1" hangingPunct="1">
              <a:defRPr/>
            </a:pPr>
            <a:br>
              <a:rPr lang="en-US" sz="4000" dirty="0"/>
            </a:br>
            <a:r>
              <a:rPr lang="en-US" sz="4000" b="1" dirty="0">
                <a:solidFill>
                  <a:srgbClr val="C00000"/>
                </a:solidFill>
                <a:latin typeface="Arial Rounded MT Bold" pitchFamily="34" charset="0"/>
              </a:rPr>
              <a:t>Lateral Nuclear Group</a:t>
            </a:r>
            <a:br>
              <a:rPr lang="en-US" sz="4000" b="1" dirty="0">
                <a:latin typeface="Arial Rounded MT Bold" pitchFamily="34" charset="0"/>
              </a:rPr>
            </a:br>
            <a:r>
              <a:rPr lang="en-US" sz="4000" b="1" dirty="0">
                <a:solidFill>
                  <a:srgbClr val="C00000"/>
                </a:solidFill>
                <a:latin typeface="Arial Rounded MT Bold" pitchFamily="34" charset="0"/>
              </a:rPr>
              <a:t>(Ventral Tier)</a:t>
            </a:r>
            <a:br>
              <a:rPr lang="en-US" dirty="0"/>
            </a:br>
            <a:endParaRPr lang="en-US" dirty="0"/>
          </a:p>
        </p:txBody>
      </p:sp>
      <p:sp>
        <p:nvSpPr>
          <p:cNvPr id="28676" name="Rectangle 3">
            <a:extLst>
              <a:ext uri="{FF2B5EF4-FFF2-40B4-BE49-F238E27FC236}">
                <a16:creationId xmlns:a16="http://schemas.microsoft.com/office/drawing/2014/main" id="{27D31781-2A2C-1F22-1041-2C8D189115D2}"/>
              </a:ext>
            </a:extLst>
          </p:cNvPr>
          <p:cNvSpPr>
            <a:spLocks noGrp="1" noChangeArrowheads="1"/>
          </p:cNvSpPr>
          <p:nvPr>
            <p:ph type="body" sz="half" idx="1"/>
          </p:nvPr>
        </p:nvSpPr>
        <p:spPr>
          <a:xfrm>
            <a:off x="152400" y="1828800"/>
            <a:ext cx="8686800" cy="4495800"/>
          </a:xfrm>
        </p:spPr>
        <p:txBody>
          <a:bodyPr/>
          <a:lstStyle/>
          <a:p>
            <a:pPr eaLnBrk="1" hangingPunct="1">
              <a:buClr>
                <a:schemeClr val="bg2"/>
              </a:buClr>
              <a:buFontTx/>
              <a:buChar char="•"/>
            </a:pPr>
            <a:r>
              <a:rPr lang="en-US" altLang="en-US" sz="2800">
                <a:solidFill>
                  <a:schemeClr val="bg2"/>
                </a:solidFill>
              </a:rPr>
              <a:t>Ventral anterior nucleus</a:t>
            </a:r>
          </a:p>
          <a:p>
            <a:pPr eaLnBrk="1" hangingPunct="1">
              <a:buClr>
                <a:schemeClr val="bg2"/>
              </a:buClr>
              <a:buFontTx/>
              <a:buChar char="•"/>
            </a:pPr>
            <a:r>
              <a:rPr lang="en-US" altLang="en-US" sz="2800">
                <a:solidFill>
                  <a:schemeClr val="bg2"/>
                </a:solidFill>
              </a:rPr>
              <a:t>Ventral lateral nucleus</a:t>
            </a:r>
          </a:p>
          <a:p>
            <a:pPr eaLnBrk="1" hangingPunct="1">
              <a:buClr>
                <a:schemeClr val="bg2"/>
              </a:buClr>
              <a:buFontTx/>
              <a:buChar char="•"/>
            </a:pPr>
            <a:r>
              <a:rPr lang="en-US" altLang="en-US" sz="2800">
                <a:solidFill>
                  <a:schemeClr val="bg2"/>
                </a:solidFill>
              </a:rPr>
              <a:t>Ventral posterior:</a:t>
            </a:r>
          </a:p>
          <a:p>
            <a:pPr lvl="1" eaLnBrk="1" hangingPunct="1">
              <a:buClr>
                <a:schemeClr val="bg2"/>
              </a:buClr>
              <a:buFont typeface="Wingdings" panose="05000000000000000000" pitchFamily="2" charset="2"/>
              <a:buChar char="ü"/>
            </a:pPr>
            <a:r>
              <a:rPr lang="en-US" altLang="en-US" sz="2400">
                <a:solidFill>
                  <a:schemeClr val="bg2"/>
                </a:solidFill>
              </a:rPr>
              <a:t>Ventral posterolateral nucleus </a:t>
            </a:r>
            <a:br>
              <a:rPr lang="en-US" altLang="en-US" sz="2400">
                <a:solidFill>
                  <a:schemeClr val="bg2"/>
                </a:solidFill>
              </a:rPr>
            </a:br>
            <a:r>
              <a:rPr lang="en-US" altLang="en-US" sz="2400">
                <a:solidFill>
                  <a:schemeClr val="bg2"/>
                </a:solidFill>
              </a:rPr>
              <a:t>(VPL)</a:t>
            </a:r>
          </a:p>
          <a:p>
            <a:pPr lvl="1" eaLnBrk="1" hangingPunct="1">
              <a:buClr>
                <a:schemeClr val="bg2"/>
              </a:buClr>
              <a:buFont typeface="Wingdings" panose="05000000000000000000" pitchFamily="2" charset="2"/>
              <a:buChar char="ü"/>
            </a:pPr>
            <a:r>
              <a:rPr lang="en-US" altLang="en-US" sz="2400">
                <a:solidFill>
                  <a:schemeClr val="bg2"/>
                </a:solidFill>
              </a:rPr>
              <a:t>Ventral posteromedial nucleus</a:t>
            </a:r>
            <a:br>
              <a:rPr lang="en-US" altLang="en-US" sz="2400">
                <a:solidFill>
                  <a:schemeClr val="bg2"/>
                </a:solidFill>
              </a:rPr>
            </a:br>
            <a:r>
              <a:rPr lang="en-US" altLang="en-US" sz="2400">
                <a:solidFill>
                  <a:schemeClr val="bg2"/>
                </a:solidFill>
              </a:rPr>
              <a:t>(VPM)</a:t>
            </a:r>
          </a:p>
          <a:p>
            <a:pPr eaLnBrk="1" hangingPunct="1">
              <a:buClr>
                <a:schemeClr val="bg2"/>
              </a:buClr>
              <a:buFontTx/>
              <a:buChar char="•"/>
            </a:pPr>
            <a:r>
              <a:rPr lang="en-US" altLang="en-US" sz="2800">
                <a:solidFill>
                  <a:schemeClr val="bg2"/>
                </a:solidFill>
              </a:rPr>
              <a:t>Lateral geniculate nucleus</a:t>
            </a:r>
          </a:p>
          <a:p>
            <a:pPr eaLnBrk="1" hangingPunct="1">
              <a:buClr>
                <a:schemeClr val="bg2"/>
              </a:buClr>
              <a:buFontTx/>
              <a:buChar char="•"/>
            </a:pPr>
            <a:r>
              <a:rPr lang="en-US" altLang="en-US" sz="2800">
                <a:solidFill>
                  <a:schemeClr val="bg2"/>
                </a:solidFill>
              </a:rPr>
              <a:t>Medial geniculate nucleus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997A18B1-8BE1-37BC-478B-867BCEC25787}"/>
              </a:ext>
            </a:extLst>
          </p:cNvPr>
          <p:cNvSpPr>
            <a:spLocks noGrp="1" noChangeArrowheads="1"/>
          </p:cNvSpPr>
          <p:nvPr>
            <p:ph type="body" sz="half" idx="4294967295"/>
          </p:nvPr>
        </p:nvSpPr>
        <p:spPr>
          <a:xfrm>
            <a:off x="152400" y="533400"/>
            <a:ext cx="8763000" cy="5791200"/>
          </a:xfrm>
        </p:spPr>
        <p:txBody>
          <a:bodyPr/>
          <a:lstStyle/>
          <a:p>
            <a:pPr eaLnBrk="1" hangingPunct="1">
              <a:lnSpc>
                <a:spcPct val="90000"/>
              </a:lnSpc>
              <a:buClrTx/>
            </a:pPr>
            <a:r>
              <a:rPr lang="en-US" altLang="en-US" sz="2800" dirty="0">
                <a:solidFill>
                  <a:schemeClr val="bg2"/>
                </a:solidFill>
              </a:rPr>
              <a:t>Almost entirely surrounded by the cerebral hemispheres</a:t>
            </a:r>
          </a:p>
          <a:p>
            <a:pPr eaLnBrk="1" hangingPunct="1">
              <a:lnSpc>
                <a:spcPct val="90000"/>
              </a:lnSpc>
              <a:buClrTx/>
            </a:pPr>
            <a:r>
              <a:rPr lang="en-US" altLang="en-US" sz="2800" dirty="0">
                <a:solidFill>
                  <a:schemeClr val="bg2"/>
                </a:solidFill>
              </a:rPr>
              <a:t>A little part seen externally on the base of the brain caudal to optic chiasma, includes:</a:t>
            </a:r>
          </a:p>
          <a:p>
            <a:pPr lvl="1" eaLnBrk="1" hangingPunct="1">
              <a:lnSpc>
                <a:spcPct val="90000"/>
              </a:lnSpc>
              <a:buClr>
                <a:schemeClr val="bg2"/>
              </a:buClr>
              <a:buFont typeface="Arial" panose="020B0604020202020204" pitchFamily="34" charset="0"/>
              <a:buChar char="•"/>
            </a:pPr>
            <a:r>
              <a:rPr lang="en-US" altLang="en-US" dirty="0">
                <a:solidFill>
                  <a:srgbClr val="C00000"/>
                </a:solidFill>
              </a:rPr>
              <a:t>Infundibulum</a:t>
            </a:r>
          </a:p>
          <a:p>
            <a:pPr lvl="1" eaLnBrk="1" hangingPunct="1">
              <a:lnSpc>
                <a:spcPct val="90000"/>
              </a:lnSpc>
              <a:buClr>
                <a:schemeClr val="bg2"/>
              </a:buClr>
              <a:buFont typeface="Arial" panose="020B0604020202020204" pitchFamily="34" charset="0"/>
              <a:buChar char="•"/>
            </a:pPr>
            <a:r>
              <a:rPr lang="en-US" altLang="en-US" dirty="0">
                <a:solidFill>
                  <a:srgbClr val="C00000"/>
                </a:solidFill>
              </a:rPr>
              <a:t>Tuber </a:t>
            </a:r>
            <a:r>
              <a:rPr lang="en-US" altLang="en-US" dirty="0" err="1">
                <a:solidFill>
                  <a:srgbClr val="C00000"/>
                </a:solidFill>
              </a:rPr>
              <a:t>cinerum</a:t>
            </a:r>
            <a:endParaRPr lang="en-US" altLang="en-US" dirty="0">
              <a:solidFill>
                <a:srgbClr val="C00000"/>
              </a:solidFill>
            </a:endParaRPr>
          </a:p>
          <a:p>
            <a:pPr lvl="1" eaLnBrk="1" hangingPunct="1">
              <a:lnSpc>
                <a:spcPct val="90000"/>
              </a:lnSpc>
              <a:buClr>
                <a:schemeClr val="bg2"/>
              </a:buClr>
              <a:buFont typeface="Arial" panose="020B0604020202020204" pitchFamily="34" charset="0"/>
              <a:buChar char="•"/>
            </a:pPr>
            <a:r>
              <a:rPr lang="en-US" altLang="en-US" dirty="0">
                <a:solidFill>
                  <a:srgbClr val="C00000"/>
                </a:solidFill>
              </a:rPr>
              <a:t>Mamillary bodies</a:t>
            </a:r>
          </a:p>
          <a:p>
            <a:pPr eaLnBrk="1" hangingPunct="1">
              <a:lnSpc>
                <a:spcPct val="90000"/>
              </a:lnSpc>
              <a:buClrTx/>
            </a:pPr>
            <a:r>
              <a:rPr lang="en-US" altLang="en-US" sz="2800" dirty="0">
                <a:solidFill>
                  <a:schemeClr val="bg2"/>
                </a:solidFill>
              </a:rPr>
              <a:t>Other parts seen on sagittal &amp; coronal sections </a:t>
            </a:r>
          </a:p>
        </p:txBody>
      </p:sp>
      <p:pic>
        <p:nvPicPr>
          <p:cNvPr id="2" name="Picture 3" descr="VentralSurface">
            <a:extLst>
              <a:ext uri="{FF2B5EF4-FFF2-40B4-BE49-F238E27FC236}">
                <a16:creationId xmlns:a16="http://schemas.microsoft.com/office/drawing/2014/main" id="{11D7C5FD-E5B0-AC68-C267-07C2E1CF588D}"/>
              </a:ext>
            </a:extLst>
          </p:cNvPr>
          <p:cNvPicPr>
            <a:picLocks noChangeAspect="1" noChangeArrowheads="1"/>
          </p:cNvPicPr>
          <p:nvPr/>
        </p:nvPicPr>
        <p:blipFill>
          <a:blip r:embed="rId2">
            <a:lum contrast="30000"/>
            <a:extLst>
              <a:ext uri="{28A0092B-C50C-407E-A947-70E740481C1C}">
                <a14:useLocalDpi xmlns:a14="http://schemas.microsoft.com/office/drawing/2010/main" val="0"/>
              </a:ext>
            </a:extLst>
          </a:blip>
          <a:srcRect/>
          <a:stretch>
            <a:fillRect/>
          </a:stretch>
        </p:blipFill>
        <p:spPr bwMode="auto">
          <a:xfrm>
            <a:off x="1447800" y="3810000"/>
            <a:ext cx="7010400" cy="289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a:extLst>
              <a:ext uri="{FF2B5EF4-FFF2-40B4-BE49-F238E27FC236}">
                <a16:creationId xmlns:a16="http://schemas.microsoft.com/office/drawing/2014/main" id="{159F0B09-F7D2-83C2-D080-C69C279C6A20}"/>
              </a:ext>
            </a:extLst>
          </p:cNvPr>
          <p:cNvCxnSpPr>
            <a:cxnSpLocks/>
          </p:cNvCxnSpPr>
          <p:nvPr/>
        </p:nvCxnSpPr>
        <p:spPr bwMode="auto">
          <a:xfrm>
            <a:off x="7162800" y="53340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6" name="Straight Connector 5">
            <a:extLst>
              <a:ext uri="{FF2B5EF4-FFF2-40B4-BE49-F238E27FC236}">
                <a16:creationId xmlns:a16="http://schemas.microsoft.com/office/drawing/2014/main" id="{FF6DFCA9-4DE6-B53C-48F9-DAF86B1FF37F}"/>
              </a:ext>
            </a:extLst>
          </p:cNvPr>
          <p:cNvCxnSpPr>
            <a:cxnSpLocks/>
          </p:cNvCxnSpPr>
          <p:nvPr/>
        </p:nvCxnSpPr>
        <p:spPr bwMode="auto">
          <a:xfrm>
            <a:off x="7239000" y="55626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BE3184CA-9FDC-BA9C-255A-9E2C49FB1032}"/>
              </a:ext>
            </a:extLst>
          </p:cNvPr>
          <p:cNvCxnSpPr>
            <a:cxnSpLocks/>
          </p:cNvCxnSpPr>
          <p:nvPr/>
        </p:nvCxnSpPr>
        <p:spPr bwMode="auto">
          <a:xfrm>
            <a:off x="7162800" y="57912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FB78AD38-18B4-35DD-9C4A-8A3B34D8E275}"/>
              </a:ext>
            </a:extLst>
          </p:cNvPr>
          <p:cNvSpPr>
            <a:spLocks noGrp="1" noChangeArrowheads="1"/>
          </p:cNvSpPr>
          <p:nvPr>
            <p:ph type="title" idx="4294967295"/>
          </p:nvPr>
        </p:nvSpPr>
        <p:spPr>
          <a:xfrm>
            <a:off x="304800" y="7938"/>
            <a:ext cx="8534400" cy="762000"/>
          </a:xfrm>
        </p:spPr>
        <p:txBody>
          <a:bodyPr/>
          <a:lstStyle/>
          <a:p>
            <a:pPr eaLnBrk="1" hangingPunct="1">
              <a:defRPr/>
            </a:pPr>
            <a:r>
              <a:rPr lang="en-US" sz="3600" b="1" dirty="0">
                <a:solidFill>
                  <a:srgbClr val="C00000"/>
                </a:solidFill>
              </a:rPr>
              <a:t>Ventral Anterior Nucleus</a:t>
            </a:r>
          </a:p>
        </p:txBody>
      </p:sp>
      <p:pic>
        <p:nvPicPr>
          <p:cNvPr id="29699" name="ClipArt Placeholder 5" descr="C:\Documents and Settings\user\My Documents\My Pictures\Copy of ccvv.jpg">
            <a:extLst>
              <a:ext uri="{FF2B5EF4-FFF2-40B4-BE49-F238E27FC236}">
                <a16:creationId xmlns:a16="http://schemas.microsoft.com/office/drawing/2014/main" id="{6C12B041-6C03-C422-D53E-0851D881D18F}"/>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682" t="3636" r="3120" b="5455"/>
          <a:stretch>
            <a:fillRect/>
          </a:stretch>
        </p:blipFill>
        <p:spPr>
          <a:xfrm>
            <a:off x="4419600" y="2260600"/>
            <a:ext cx="4676775" cy="3048000"/>
          </a:xfrm>
          <a:noFill/>
        </p:spPr>
      </p:pic>
      <p:sp>
        <p:nvSpPr>
          <p:cNvPr id="29700" name="Rectangle 10">
            <a:extLst>
              <a:ext uri="{FF2B5EF4-FFF2-40B4-BE49-F238E27FC236}">
                <a16:creationId xmlns:a16="http://schemas.microsoft.com/office/drawing/2014/main" id="{71F1C63B-E9A3-0D08-6317-C105D1CC9823}"/>
              </a:ext>
            </a:extLst>
          </p:cNvPr>
          <p:cNvSpPr>
            <a:spLocks noChangeArrowheads="1"/>
          </p:cNvSpPr>
          <p:nvPr/>
        </p:nvSpPr>
        <p:spPr bwMode="auto">
          <a:xfrm>
            <a:off x="152400" y="5029200"/>
            <a:ext cx="3657600" cy="10890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sz="2400" u="sng">
                <a:solidFill>
                  <a:schemeClr val="bg2"/>
                </a:solidFill>
              </a:rPr>
              <a:t>Output (efferent fibers): </a:t>
            </a:r>
            <a:r>
              <a:rPr lang="en-US" altLang="en-US" sz="2400">
                <a:solidFill>
                  <a:schemeClr val="bg2"/>
                </a:solidFill>
              </a:rPr>
              <a:t>Premotor &amp; supplementary motor cortex</a:t>
            </a:r>
          </a:p>
        </p:txBody>
      </p:sp>
      <p:sp>
        <p:nvSpPr>
          <p:cNvPr id="12" name="Rectangle 11">
            <a:extLst>
              <a:ext uri="{FF2B5EF4-FFF2-40B4-BE49-F238E27FC236}">
                <a16:creationId xmlns:a16="http://schemas.microsoft.com/office/drawing/2014/main" id="{B8DA2E54-D5C0-53EB-B174-486C851D7F65}"/>
              </a:ext>
            </a:extLst>
          </p:cNvPr>
          <p:cNvSpPr/>
          <p:nvPr/>
        </p:nvSpPr>
        <p:spPr>
          <a:xfrm>
            <a:off x="0" y="2362200"/>
            <a:ext cx="3657600" cy="1754326"/>
          </a:xfrm>
          <a:prstGeom prst="rect">
            <a:avLst/>
          </a:prstGeom>
          <a:ln>
            <a:solidFill>
              <a:schemeClr val="bg1">
                <a:lumMod val="75000"/>
              </a:schemeClr>
            </a:solidFill>
          </a:ln>
        </p:spPr>
        <p:txBody>
          <a:bodyPr>
            <a:spAutoFit/>
          </a:bodyPr>
          <a:lstStyle/>
          <a:p>
            <a:pPr eaLnBrk="1" hangingPunct="1">
              <a:lnSpc>
                <a:spcPct val="90000"/>
              </a:lnSpc>
              <a:buClr>
                <a:srgbClr val="FFFF00"/>
              </a:buClr>
              <a:defRPr/>
            </a:pPr>
            <a:r>
              <a:rPr lang="en-US" u="sng" dirty="0">
                <a:solidFill>
                  <a:schemeClr val="bg2"/>
                </a:solidFill>
              </a:rPr>
              <a:t>Input (afferent </a:t>
            </a:r>
            <a:r>
              <a:rPr lang="en-US" u="sng" dirty="0" err="1">
                <a:solidFill>
                  <a:schemeClr val="bg2"/>
                </a:solidFill>
              </a:rPr>
              <a:t>fibres</a:t>
            </a:r>
            <a:r>
              <a:rPr lang="en-US" u="sng" dirty="0">
                <a:solidFill>
                  <a:schemeClr val="bg2"/>
                </a:solidFill>
              </a:rPr>
              <a:t> from)</a:t>
            </a:r>
            <a:r>
              <a:rPr lang="en-GB" u="sng" dirty="0">
                <a:solidFill>
                  <a:schemeClr val="bg2"/>
                </a:solidFill>
              </a:rPr>
              <a:t>:</a:t>
            </a:r>
            <a:br>
              <a:rPr lang="en-GB" u="sng" dirty="0">
                <a:solidFill>
                  <a:schemeClr val="bg2"/>
                </a:solidFill>
              </a:rPr>
            </a:br>
            <a:r>
              <a:rPr lang="en-US" dirty="0">
                <a:solidFill>
                  <a:schemeClr val="bg2"/>
                </a:solidFill>
              </a:rPr>
              <a:t>Ipsilateral medial part of - globus pallidus (basal ganglia) &amp; substantia nigra</a:t>
            </a:r>
          </a:p>
          <a:p>
            <a:pPr eaLnBrk="1" hangingPunct="1">
              <a:lnSpc>
                <a:spcPct val="90000"/>
              </a:lnSpc>
              <a:buClr>
                <a:srgbClr val="FFFF00"/>
              </a:buClr>
              <a:defRPr/>
            </a:pPr>
            <a:r>
              <a:rPr lang="en-US" dirty="0">
                <a:solidFill>
                  <a:schemeClr val="bg2"/>
                </a:solidFill>
              </a:rPr>
              <a:t>Motor cortex</a:t>
            </a:r>
          </a:p>
        </p:txBody>
      </p:sp>
      <p:cxnSp>
        <p:nvCxnSpPr>
          <p:cNvPr id="29702" name="Straight Arrow Connector 14">
            <a:extLst>
              <a:ext uri="{FF2B5EF4-FFF2-40B4-BE49-F238E27FC236}">
                <a16:creationId xmlns:a16="http://schemas.microsoft.com/office/drawing/2014/main" id="{DF2D5CA2-10BE-F496-8008-20FEF265226C}"/>
              </a:ext>
            </a:extLst>
          </p:cNvPr>
          <p:cNvCxnSpPr>
            <a:cxnSpLocks noChangeShapeType="1"/>
          </p:cNvCxnSpPr>
          <p:nvPr/>
        </p:nvCxnSpPr>
        <p:spPr bwMode="auto">
          <a:xfrm>
            <a:off x="3200400" y="2895600"/>
            <a:ext cx="2514600" cy="558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29703" name="Straight Arrow Connector 15">
            <a:extLst>
              <a:ext uri="{FF2B5EF4-FFF2-40B4-BE49-F238E27FC236}">
                <a16:creationId xmlns:a16="http://schemas.microsoft.com/office/drawing/2014/main" id="{3AEB0A87-B0FD-83B7-D6F6-034CFEDA6451}"/>
              </a:ext>
            </a:extLst>
          </p:cNvPr>
          <p:cNvCxnSpPr>
            <a:cxnSpLocks noChangeShapeType="1"/>
          </p:cNvCxnSpPr>
          <p:nvPr/>
        </p:nvCxnSpPr>
        <p:spPr bwMode="auto">
          <a:xfrm flipH="1">
            <a:off x="2819400" y="3568700"/>
            <a:ext cx="2895600" cy="14605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29704" name="Rectangle 4">
            <a:extLst>
              <a:ext uri="{FF2B5EF4-FFF2-40B4-BE49-F238E27FC236}">
                <a16:creationId xmlns:a16="http://schemas.microsoft.com/office/drawing/2014/main" id="{3190C1C1-51CC-94C8-D44C-9B283A4291B3}"/>
              </a:ext>
            </a:extLst>
          </p:cNvPr>
          <p:cNvSpPr>
            <a:spLocks noChangeArrowheads="1"/>
          </p:cNvSpPr>
          <p:nvPr/>
        </p:nvSpPr>
        <p:spPr bwMode="auto">
          <a:xfrm>
            <a:off x="1989138" y="750888"/>
            <a:ext cx="5030787" cy="10890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90000"/>
              </a:lnSpc>
              <a:spcBef>
                <a:spcPct val="0"/>
              </a:spcBef>
              <a:buClr>
                <a:srgbClr val="FFFF00"/>
              </a:buClr>
              <a:buSzTx/>
              <a:buFontTx/>
              <a:buNone/>
            </a:pPr>
            <a:r>
              <a:rPr lang="en-US" altLang="en-US">
                <a:solidFill>
                  <a:schemeClr val="tx2"/>
                </a:solidFill>
              </a:rPr>
              <a:t>  </a:t>
            </a:r>
            <a:r>
              <a:rPr lang="en-US" altLang="en-US" sz="3600">
                <a:solidFill>
                  <a:srgbClr val="C00000"/>
                </a:solidFill>
              </a:rPr>
              <a:t>Influences motor activity</a:t>
            </a:r>
            <a:br>
              <a:rPr lang="en-US" altLang="en-US" sz="3600">
                <a:solidFill>
                  <a:srgbClr val="C00000"/>
                </a:solidFill>
              </a:rPr>
            </a:br>
            <a:r>
              <a:rPr lang="en-US" altLang="en-US" sz="3600">
                <a:solidFill>
                  <a:srgbClr val="C00000"/>
                </a:solidFill>
              </a:rPr>
              <a:t>(motor relay nucleus)</a:t>
            </a:r>
          </a:p>
        </p:txBody>
      </p:sp>
      <p:sp>
        <p:nvSpPr>
          <p:cNvPr id="4" name="TextBox 3">
            <a:extLst>
              <a:ext uri="{FF2B5EF4-FFF2-40B4-BE49-F238E27FC236}">
                <a16:creationId xmlns:a16="http://schemas.microsoft.com/office/drawing/2014/main" id="{7E35C6E3-96B3-2DF5-BEAE-9F287E941BC8}"/>
              </a:ext>
            </a:extLst>
          </p:cNvPr>
          <p:cNvSpPr txBox="1"/>
          <p:nvPr/>
        </p:nvSpPr>
        <p:spPr>
          <a:xfrm>
            <a:off x="4373880" y="5579457"/>
            <a:ext cx="4617720" cy="1015663"/>
          </a:xfrm>
          <a:prstGeom prst="rect">
            <a:avLst/>
          </a:prstGeom>
          <a:noFill/>
        </p:spPr>
        <p:txBody>
          <a:bodyPr wrap="square">
            <a:spAutoFit/>
          </a:bodyPr>
          <a:lstStyle/>
          <a:p>
            <a:pPr>
              <a:spcBef>
                <a:spcPct val="50000"/>
              </a:spcBef>
              <a:buFont typeface="Wingdings" panose="05000000000000000000" pitchFamily="2" charset="2"/>
              <a:buChar char="§"/>
            </a:pPr>
            <a:r>
              <a:rPr lang="en-US" altLang="en-US" sz="2000" b="1" dirty="0">
                <a:solidFill>
                  <a:srgbClr val="000000"/>
                </a:solidFill>
              </a:rPr>
              <a:t>It is  important part</a:t>
            </a:r>
            <a:r>
              <a:rPr lang="en-US" altLang="en-US" sz="2000" dirty="0">
                <a:solidFill>
                  <a:srgbClr val="000000"/>
                </a:solidFill>
              </a:rPr>
              <a:t> that influences the activity of </a:t>
            </a:r>
            <a:r>
              <a:rPr lang="en-US" altLang="en-US" sz="2000" u="sng" dirty="0">
                <a:solidFill>
                  <a:srgbClr val="000000"/>
                </a:solidFill>
              </a:rPr>
              <a:t>motor cortex</a:t>
            </a:r>
            <a:r>
              <a:rPr lang="en-US" altLang="en-US" sz="2000" dirty="0">
                <a:solidFill>
                  <a:srgbClr val="000000"/>
                </a:solidFill>
              </a:rPr>
              <a:t>  through  </a:t>
            </a:r>
            <a:r>
              <a:rPr lang="en-US" altLang="en-US" sz="2000" u="sng" dirty="0">
                <a:solidFill>
                  <a:srgbClr val="000000"/>
                </a:solidFill>
              </a:rPr>
              <a:t>basal ganglia connection &amp; substantia nigra.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44661367-9F0C-2588-7B83-DC5AC65BBA91}"/>
              </a:ext>
            </a:extLst>
          </p:cNvPr>
          <p:cNvSpPr>
            <a:spLocks noGrp="1" noChangeArrowheads="1"/>
          </p:cNvSpPr>
          <p:nvPr>
            <p:ph type="title"/>
          </p:nvPr>
        </p:nvSpPr>
        <p:spPr>
          <a:xfrm>
            <a:off x="533400" y="0"/>
            <a:ext cx="8077200" cy="838200"/>
          </a:xfrm>
        </p:spPr>
        <p:txBody>
          <a:bodyPr/>
          <a:lstStyle/>
          <a:p>
            <a:pPr eaLnBrk="1" hangingPunct="1">
              <a:defRPr/>
            </a:pPr>
            <a:r>
              <a:rPr lang="en-US" sz="3600" b="1" dirty="0">
                <a:solidFill>
                  <a:srgbClr val="C00000"/>
                </a:solidFill>
              </a:rPr>
              <a:t>Ventral Lateral Nucleus</a:t>
            </a:r>
          </a:p>
        </p:txBody>
      </p:sp>
      <p:sp>
        <p:nvSpPr>
          <p:cNvPr id="30723" name="Rectangle 4">
            <a:extLst>
              <a:ext uri="{FF2B5EF4-FFF2-40B4-BE49-F238E27FC236}">
                <a16:creationId xmlns:a16="http://schemas.microsoft.com/office/drawing/2014/main" id="{9AF4A6A7-57CB-6573-1F12-73F593ACD7E9}"/>
              </a:ext>
            </a:extLst>
          </p:cNvPr>
          <p:cNvSpPr>
            <a:spLocks noChangeArrowheads="1"/>
          </p:cNvSpPr>
          <p:nvPr/>
        </p:nvSpPr>
        <p:spPr bwMode="auto">
          <a:xfrm>
            <a:off x="1989138" y="750888"/>
            <a:ext cx="5030787" cy="10890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90000"/>
              </a:lnSpc>
              <a:spcBef>
                <a:spcPct val="0"/>
              </a:spcBef>
              <a:buClr>
                <a:srgbClr val="FFFF00"/>
              </a:buClr>
              <a:buSzTx/>
              <a:buFontTx/>
              <a:buNone/>
            </a:pPr>
            <a:r>
              <a:rPr lang="en-US" altLang="en-US">
                <a:solidFill>
                  <a:schemeClr val="tx2"/>
                </a:solidFill>
              </a:rPr>
              <a:t>  </a:t>
            </a:r>
            <a:r>
              <a:rPr lang="en-US" altLang="en-US" sz="3600">
                <a:solidFill>
                  <a:srgbClr val="C00000"/>
                </a:solidFill>
              </a:rPr>
              <a:t>Influences motor activity</a:t>
            </a:r>
            <a:br>
              <a:rPr lang="en-US" altLang="en-US" sz="3600">
                <a:solidFill>
                  <a:srgbClr val="C00000"/>
                </a:solidFill>
              </a:rPr>
            </a:br>
            <a:r>
              <a:rPr lang="en-US" altLang="en-US" sz="3600">
                <a:solidFill>
                  <a:srgbClr val="C00000"/>
                </a:solidFill>
              </a:rPr>
              <a:t>(motor relay nucleus)</a:t>
            </a:r>
          </a:p>
        </p:txBody>
      </p:sp>
      <p:sp>
        <p:nvSpPr>
          <p:cNvPr id="7" name="Rectangle 6">
            <a:extLst>
              <a:ext uri="{FF2B5EF4-FFF2-40B4-BE49-F238E27FC236}">
                <a16:creationId xmlns:a16="http://schemas.microsoft.com/office/drawing/2014/main" id="{3D629BFE-B8CF-6DE6-CEA4-3110B76D61A4}"/>
              </a:ext>
            </a:extLst>
          </p:cNvPr>
          <p:cNvSpPr/>
          <p:nvPr/>
        </p:nvSpPr>
        <p:spPr>
          <a:xfrm>
            <a:off x="228600" y="2057400"/>
            <a:ext cx="3733800" cy="2086725"/>
          </a:xfrm>
          <a:prstGeom prst="rect">
            <a:avLst/>
          </a:prstGeom>
          <a:ln>
            <a:solidFill>
              <a:schemeClr val="bg1">
                <a:lumMod val="50000"/>
              </a:schemeClr>
            </a:solidFill>
          </a:ln>
        </p:spPr>
        <p:txBody>
          <a:bodyPr>
            <a:spAutoFit/>
          </a:bodyPr>
          <a:lstStyle/>
          <a:p>
            <a:pPr eaLnBrk="1" hangingPunct="1">
              <a:lnSpc>
                <a:spcPct val="90000"/>
              </a:lnSpc>
              <a:buClr>
                <a:srgbClr val="FFFF00"/>
              </a:buClr>
              <a:defRPr/>
            </a:pPr>
            <a:r>
              <a:rPr lang="en-US" dirty="0">
                <a:solidFill>
                  <a:schemeClr val="bg2"/>
                </a:solidFill>
              </a:rPr>
              <a:t>Input (afferent </a:t>
            </a:r>
            <a:r>
              <a:rPr lang="en-US" dirty="0" err="1">
                <a:solidFill>
                  <a:schemeClr val="bg2"/>
                </a:solidFill>
              </a:rPr>
              <a:t>fiberes</a:t>
            </a:r>
            <a:r>
              <a:rPr lang="en-US" dirty="0">
                <a:solidFill>
                  <a:schemeClr val="bg2"/>
                </a:solidFill>
              </a:rPr>
              <a:t>) from:</a:t>
            </a:r>
            <a:br>
              <a:rPr lang="en-US" dirty="0">
                <a:solidFill>
                  <a:schemeClr val="bg2"/>
                </a:solidFill>
              </a:rPr>
            </a:br>
            <a:r>
              <a:rPr lang="en-US" dirty="0">
                <a:solidFill>
                  <a:schemeClr val="bg2"/>
                </a:solidFill>
              </a:rPr>
              <a:t>Ipsilateral globus pallidus &amp;</a:t>
            </a:r>
          </a:p>
          <a:p>
            <a:pPr eaLnBrk="1" hangingPunct="1">
              <a:lnSpc>
                <a:spcPct val="90000"/>
              </a:lnSpc>
              <a:buClr>
                <a:srgbClr val="FFFF00"/>
              </a:buClr>
              <a:defRPr/>
            </a:pPr>
            <a:r>
              <a:rPr lang="en-US" dirty="0" err="1">
                <a:solidFill>
                  <a:schemeClr val="bg2"/>
                </a:solidFill>
              </a:rPr>
              <a:t>substantia</a:t>
            </a:r>
            <a:r>
              <a:rPr lang="en-US" dirty="0">
                <a:solidFill>
                  <a:schemeClr val="bg2"/>
                </a:solidFill>
              </a:rPr>
              <a:t> </a:t>
            </a:r>
            <a:r>
              <a:rPr lang="en-US" dirty="0" err="1">
                <a:solidFill>
                  <a:schemeClr val="bg2"/>
                </a:solidFill>
              </a:rPr>
              <a:t>nigra</a:t>
            </a:r>
            <a:endParaRPr lang="en-US" dirty="0">
              <a:solidFill>
                <a:schemeClr val="bg2"/>
              </a:solidFill>
            </a:endParaRPr>
          </a:p>
          <a:p>
            <a:pPr eaLnBrk="1" hangingPunct="1">
              <a:lnSpc>
                <a:spcPct val="90000"/>
              </a:lnSpc>
              <a:buClr>
                <a:srgbClr val="FFFF00"/>
              </a:buClr>
              <a:defRPr/>
            </a:pPr>
            <a:r>
              <a:rPr lang="en-US" dirty="0">
                <a:solidFill>
                  <a:schemeClr val="bg2"/>
                </a:solidFill>
              </a:rPr>
              <a:t>Contralateral dentate nucleus of cerebellum</a:t>
            </a:r>
          </a:p>
          <a:p>
            <a:pPr eaLnBrk="1" hangingPunct="1">
              <a:lnSpc>
                <a:spcPct val="90000"/>
              </a:lnSpc>
              <a:buClr>
                <a:srgbClr val="FFFF00"/>
              </a:buClr>
              <a:defRPr/>
            </a:pPr>
            <a:r>
              <a:rPr lang="en-US" dirty="0">
                <a:solidFill>
                  <a:schemeClr val="bg2"/>
                </a:solidFill>
              </a:rPr>
              <a:t>Primary motor cortex</a:t>
            </a:r>
          </a:p>
        </p:txBody>
      </p:sp>
      <p:sp>
        <p:nvSpPr>
          <p:cNvPr id="30725" name="Rectangle 7">
            <a:extLst>
              <a:ext uri="{FF2B5EF4-FFF2-40B4-BE49-F238E27FC236}">
                <a16:creationId xmlns:a16="http://schemas.microsoft.com/office/drawing/2014/main" id="{D3A60A90-CD60-29E1-BDC9-F9E13D9B1694}"/>
              </a:ext>
            </a:extLst>
          </p:cNvPr>
          <p:cNvSpPr>
            <a:spLocks noChangeArrowheads="1"/>
          </p:cNvSpPr>
          <p:nvPr/>
        </p:nvSpPr>
        <p:spPr bwMode="auto">
          <a:xfrm>
            <a:off x="428625" y="4572000"/>
            <a:ext cx="3048000" cy="757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sz="2400">
                <a:solidFill>
                  <a:schemeClr val="bg2"/>
                </a:solidFill>
              </a:rPr>
              <a:t>Output (efferent fibers)</a:t>
            </a:r>
            <a:br>
              <a:rPr lang="en-US" altLang="en-US" sz="2400">
                <a:solidFill>
                  <a:schemeClr val="bg2"/>
                </a:solidFill>
              </a:rPr>
            </a:br>
            <a:r>
              <a:rPr lang="en-US" altLang="en-US" sz="2400">
                <a:solidFill>
                  <a:schemeClr val="bg2"/>
                </a:solidFill>
              </a:rPr>
              <a:t>Primary motor cortex</a:t>
            </a:r>
          </a:p>
        </p:txBody>
      </p:sp>
      <p:pic>
        <p:nvPicPr>
          <p:cNvPr id="30726" name="ClipArt Placeholder 5" descr="C:\Documents and Settings\user\My Documents\My Pictures\Copy of ccvv.jpg">
            <a:extLst>
              <a:ext uri="{FF2B5EF4-FFF2-40B4-BE49-F238E27FC236}">
                <a16:creationId xmlns:a16="http://schemas.microsoft.com/office/drawing/2014/main" id="{6B9269D1-275C-7641-2200-5213B8B9750F}"/>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682" t="3636" r="3120" b="5455"/>
          <a:stretch>
            <a:fillRect/>
          </a:stretch>
        </p:blipFill>
        <p:spPr>
          <a:xfrm>
            <a:off x="4038600" y="2362200"/>
            <a:ext cx="4676775" cy="3124200"/>
          </a:xfrm>
          <a:noFill/>
        </p:spPr>
      </p:pic>
      <p:cxnSp>
        <p:nvCxnSpPr>
          <p:cNvPr id="30727" name="Straight Arrow Connector 11">
            <a:extLst>
              <a:ext uri="{FF2B5EF4-FFF2-40B4-BE49-F238E27FC236}">
                <a16:creationId xmlns:a16="http://schemas.microsoft.com/office/drawing/2014/main" id="{866471C4-A64B-472B-68DC-2234D8521396}"/>
              </a:ext>
            </a:extLst>
          </p:cNvPr>
          <p:cNvCxnSpPr>
            <a:cxnSpLocks noChangeShapeType="1"/>
          </p:cNvCxnSpPr>
          <p:nvPr/>
        </p:nvCxnSpPr>
        <p:spPr bwMode="auto">
          <a:xfrm>
            <a:off x="3886200" y="3276600"/>
            <a:ext cx="1676400" cy="6096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0728" name="Straight Arrow Connector 13">
            <a:extLst>
              <a:ext uri="{FF2B5EF4-FFF2-40B4-BE49-F238E27FC236}">
                <a16:creationId xmlns:a16="http://schemas.microsoft.com/office/drawing/2014/main" id="{D2181FCD-4AAB-F112-4F9A-2A5A1697A386}"/>
              </a:ext>
            </a:extLst>
          </p:cNvPr>
          <p:cNvCxnSpPr>
            <a:cxnSpLocks noChangeShapeType="1"/>
          </p:cNvCxnSpPr>
          <p:nvPr/>
        </p:nvCxnSpPr>
        <p:spPr bwMode="auto">
          <a:xfrm rot="10800000" flipV="1">
            <a:off x="3505200" y="4191000"/>
            <a:ext cx="2057400" cy="6096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3" name="TextBox 2">
            <a:extLst>
              <a:ext uri="{FF2B5EF4-FFF2-40B4-BE49-F238E27FC236}">
                <a16:creationId xmlns:a16="http://schemas.microsoft.com/office/drawing/2014/main" id="{4F256B99-205C-1165-D679-DA70DE3368A1}"/>
              </a:ext>
            </a:extLst>
          </p:cNvPr>
          <p:cNvSpPr txBox="1"/>
          <p:nvPr/>
        </p:nvSpPr>
        <p:spPr>
          <a:xfrm>
            <a:off x="3962400" y="5576050"/>
            <a:ext cx="4572000" cy="1200329"/>
          </a:xfrm>
          <a:prstGeom prst="rect">
            <a:avLst/>
          </a:prstGeom>
          <a:noFill/>
        </p:spPr>
        <p:txBody>
          <a:bodyPr wrap="square">
            <a:spAutoFit/>
          </a:bodyPr>
          <a:lstStyle/>
          <a:p>
            <a:pPr>
              <a:spcBef>
                <a:spcPct val="50000"/>
              </a:spcBef>
              <a:buFont typeface="Wingdings" panose="05000000000000000000" pitchFamily="2" charset="2"/>
              <a:buChar char="Ø"/>
            </a:pPr>
            <a:r>
              <a:rPr lang="en-US" altLang="en-US" sz="2400" dirty="0">
                <a:solidFill>
                  <a:srgbClr val="000000"/>
                </a:solidFill>
              </a:rPr>
              <a:t>It is an important </a:t>
            </a:r>
            <a:r>
              <a:rPr lang="en-US" altLang="en-US" sz="2400" u="sng" dirty="0">
                <a:solidFill>
                  <a:srgbClr val="000000"/>
                </a:solidFill>
              </a:rPr>
              <a:t>relay station</a:t>
            </a:r>
            <a:r>
              <a:rPr lang="en-US" altLang="en-US" sz="2400" dirty="0">
                <a:solidFill>
                  <a:srgbClr val="000000"/>
                </a:solidFill>
              </a:rPr>
              <a:t> of impulses </a:t>
            </a:r>
            <a:r>
              <a:rPr lang="en-US" altLang="en-US" sz="2400" b="1" dirty="0">
                <a:solidFill>
                  <a:srgbClr val="000000"/>
                </a:solidFill>
              </a:rPr>
              <a:t>from </a:t>
            </a:r>
            <a:r>
              <a:rPr lang="en-US" altLang="en-US" sz="2400" u="sng" dirty="0">
                <a:solidFill>
                  <a:srgbClr val="000000"/>
                </a:solidFill>
              </a:rPr>
              <a:t> cerebellum &amp; basal ganglia</a:t>
            </a:r>
            <a:r>
              <a:rPr lang="en-US" altLang="en-US" sz="2400" dirty="0">
                <a:solidFill>
                  <a:srgbClr val="000000"/>
                </a:solidFill>
              </a:rPr>
              <a:t> </a:t>
            </a:r>
            <a:r>
              <a:rPr lang="en-US" altLang="en-US" sz="2400" b="1" dirty="0">
                <a:solidFill>
                  <a:srgbClr val="000000"/>
                </a:solidFill>
              </a:rPr>
              <a:t>to </a:t>
            </a:r>
            <a:r>
              <a:rPr lang="en-US" altLang="en-US" sz="2400" dirty="0">
                <a:solidFill>
                  <a:srgbClr val="000000"/>
                </a:solidFill>
              </a:rPr>
              <a:t> </a:t>
            </a:r>
            <a:r>
              <a:rPr lang="en-US" altLang="en-US" sz="2400" u="sng" dirty="0">
                <a:solidFill>
                  <a:srgbClr val="000000"/>
                </a:solidFill>
              </a:rPr>
              <a:t>cerebral cortex.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44495A1A-CA03-75F3-629F-215108FB7592}"/>
              </a:ext>
            </a:extLst>
          </p:cNvPr>
          <p:cNvSpPr>
            <a:spLocks noGrp="1" noChangeArrowheads="1"/>
          </p:cNvSpPr>
          <p:nvPr>
            <p:ph type="title" idx="4294967295"/>
          </p:nvPr>
        </p:nvSpPr>
        <p:spPr>
          <a:xfrm>
            <a:off x="33338" y="3175"/>
            <a:ext cx="8915400" cy="685800"/>
          </a:xfrm>
        </p:spPr>
        <p:txBody>
          <a:bodyPr/>
          <a:lstStyle/>
          <a:p>
            <a:pPr eaLnBrk="1" hangingPunct="1">
              <a:defRPr/>
            </a:pPr>
            <a:r>
              <a:rPr lang="en-US" sz="4000" b="1" dirty="0">
                <a:solidFill>
                  <a:srgbClr val="C00000"/>
                </a:solidFill>
              </a:rPr>
              <a:t>Ventral Posterior Nuclei</a:t>
            </a:r>
          </a:p>
        </p:txBody>
      </p:sp>
      <p:pic>
        <p:nvPicPr>
          <p:cNvPr id="31747" name="ClipArt Placeholder 5" descr="C:\Documents and Settings\user\My Documents\My Pictures\Copy of ccvv.jpg">
            <a:extLst>
              <a:ext uri="{FF2B5EF4-FFF2-40B4-BE49-F238E27FC236}">
                <a16:creationId xmlns:a16="http://schemas.microsoft.com/office/drawing/2014/main" id="{2DDA6D58-EFE2-64E9-C0F7-B532E8B33186}"/>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682" t="3636" r="3120" b="5455"/>
          <a:stretch>
            <a:fillRect/>
          </a:stretch>
        </p:blipFill>
        <p:spPr>
          <a:xfrm>
            <a:off x="3332163" y="3292475"/>
            <a:ext cx="5529262" cy="3352800"/>
          </a:xfrm>
          <a:noFill/>
        </p:spPr>
      </p:pic>
      <p:sp>
        <p:nvSpPr>
          <p:cNvPr id="31748" name="Rectangle 4">
            <a:extLst>
              <a:ext uri="{FF2B5EF4-FFF2-40B4-BE49-F238E27FC236}">
                <a16:creationId xmlns:a16="http://schemas.microsoft.com/office/drawing/2014/main" id="{6974A01D-A7C1-8FEA-45A5-0CCE58EDFD95}"/>
              </a:ext>
            </a:extLst>
          </p:cNvPr>
          <p:cNvSpPr>
            <a:spLocks noChangeArrowheads="1"/>
          </p:cNvSpPr>
          <p:nvPr/>
        </p:nvSpPr>
        <p:spPr bwMode="auto">
          <a:xfrm>
            <a:off x="1050925" y="561975"/>
            <a:ext cx="6878638" cy="59055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a:solidFill>
                  <a:schemeClr val="tx2"/>
                </a:solidFill>
              </a:rPr>
              <a:t>  </a:t>
            </a:r>
            <a:r>
              <a:rPr lang="en-US" altLang="en-US" sz="3600">
                <a:solidFill>
                  <a:srgbClr val="C00000"/>
                </a:solidFill>
              </a:rPr>
              <a:t>Chief sensory relay station (nuclei)</a:t>
            </a:r>
          </a:p>
        </p:txBody>
      </p:sp>
      <p:sp>
        <p:nvSpPr>
          <p:cNvPr id="9" name="Rectangle 8">
            <a:extLst>
              <a:ext uri="{FF2B5EF4-FFF2-40B4-BE49-F238E27FC236}">
                <a16:creationId xmlns:a16="http://schemas.microsoft.com/office/drawing/2014/main" id="{33338FF4-3C33-CB45-0CDA-22B0B9BECEA3}"/>
              </a:ext>
            </a:extLst>
          </p:cNvPr>
          <p:cNvSpPr/>
          <p:nvPr/>
        </p:nvSpPr>
        <p:spPr>
          <a:xfrm>
            <a:off x="51435" y="3559175"/>
            <a:ext cx="3038475" cy="2225225"/>
          </a:xfrm>
          <a:prstGeom prst="rect">
            <a:avLst/>
          </a:prstGeom>
          <a:ln>
            <a:solidFill>
              <a:schemeClr val="bg1">
                <a:lumMod val="75000"/>
              </a:schemeClr>
            </a:solidFill>
          </a:ln>
        </p:spPr>
        <p:txBody>
          <a:bodyPr>
            <a:spAutoFit/>
          </a:bodyPr>
          <a:lstStyle/>
          <a:p>
            <a:pPr eaLnBrk="1" hangingPunct="1">
              <a:lnSpc>
                <a:spcPct val="90000"/>
              </a:lnSpc>
              <a:buClr>
                <a:srgbClr val="FFFF00"/>
              </a:buClr>
              <a:defRPr/>
            </a:pPr>
            <a:r>
              <a:rPr lang="en-US" sz="2200" dirty="0">
                <a:solidFill>
                  <a:schemeClr val="bg2"/>
                </a:solidFill>
              </a:rPr>
              <a:t>General </a:t>
            </a:r>
            <a:r>
              <a:rPr lang="en-US" sz="2200" dirty="0">
                <a:solidFill>
                  <a:srgbClr val="C00000"/>
                </a:solidFill>
              </a:rPr>
              <a:t>taste and vestibular afferents and sensory afferents from the contralateral half of the head &amp; neck</a:t>
            </a:r>
            <a:r>
              <a:rPr lang="en-US" sz="2200" dirty="0"/>
              <a:t> </a:t>
            </a:r>
            <a:r>
              <a:rPr lang="en-US" sz="2200" dirty="0">
                <a:solidFill>
                  <a:srgbClr val="C00000"/>
                </a:solidFill>
              </a:rPr>
              <a:t>(VPM), </a:t>
            </a:r>
            <a:r>
              <a:rPr lang="en-US" sz="2200" dirty="0">
                <a:solidFill>
                  <a:schemeClr val="bg2"/>
                </a:solidFill>
              </a:rPr>
              <a:t>and</a:t>
            </a:r>
            <a:r>
              <a:rPr lang="en-US" sz="2200" dirty="0"/>
              <a:t> </a:t>
            </a:r>
            <a:r>
              <a:rPr lang="en-US" sz="2200" dirty="0">
                <a:solidFill>
                  <a:srgbClr val="C00000"/>
                </a:solidFill>
              </a:rPr>
              <a:t>rest of the Body (VPL) </a:t>
            </a:r>
          </a:p>
        </p:txBody>
      </p:sp>
      <p:sp>
        <p:nvSpPr>
          <p:cNvPr id="31750" name="Rectangle 9">
            <a:extLst>
              <a:ext uri="{FF2B5EF4-FFF2-40B4-BE49-F238E27FC236}">
                <a16:creationId xmlns:a16="http://schemas.microsoft.com/office/drawing/2014/main" id="{381A6780-44A2-7C9C-5A6B-426CFED5E026}"/>
              </a:ext>
            </a:extLst>
          </p:cNvPr>
          <p:cNvSpPr>
            <a:spLocks noChangeArrowheads="1"/>
          </p:cNvSpPr>
          <p:nvPr/>
        </p:nvSpPr>
        <p:spPr bwMode="auto">
          <a:xfrm>
            <a:off x="760412" y="5784400"/>
            <a:ext cx="2133600" cy="10890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sz="2400">
                <a:solidFill>
                  <a:schemeClr val="bg2"/>
                </a:solidFill>
              </a:rPr>
              <a:t>Primary somatosensory cortex</a:t>
            </a:r>
          </a:p>
        </p:txBody>
      </p:sp>
      <p:cxnSp>
        <p:nvCxnSpPr>
          <p:cNvPr id="31751" name="Straight Arrow Connector 11">
            <a:extLst>
              <a:ext uri="{FF2B5EF4-FFF2-40B4-BE49-F238E27FC236}">
                <a16:creationId xmlns:a16="http://schemas.microsoft.com/office/drawing/2014/main" id="{FD511DD0-D552-9886-EC57-204004BE17A5}"/>
              </a:ext>
            </a:extLst>
          </p:cNvPr>
          <p:cNvCxnSpPr>
            <a:cxnSpLocks noChangeShapeType="1"/>
          </p:cNvCxnSpPr>
          <p:nvPr/>
        </p:nvCxnSpPr>
        <p:spPr bwMode="auto">
          <a:xfrm>
            <a:off x="2743200" y="4648200"/>
            <a:ext cx="2819400" cy="533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1752" name="Straight Arrow Connector 13">
            <a:extLst>
              <a:ext uri="{FF2B5EF4-FFF2-40B4-BE49-F238E27FC236}">
                <a16:creationId xmlns:a16="http://schemas.microsoft.com/office/drawing/2014/main" id="{150DE591-B541-9199-5A47-DB2578864964}"/>
              </a:ext>
            </a:extLst>
          </p:cNvPr>
          <p:cNvCxnSpPr>
            <a:cxnSpLocks noChangeShapeType="1"/>
          </p:cNvCxnSpPr>
          <p:nvPr/>
        </p:nvCxnSpPr>
        <p:spPr bwMode="auto">
          <a:xfrm rot="10800000" flipV="1">
            <a:off x="2906713" y="5535613"/>
            <a:ext cx="2819400" cy="7620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1753" name="Straight Arrow Connector 11">
            <a:extLst>
              <a:ext uri="{FF2B5EF4-FFF2-40B4-BE49-F238E27FC236}">
                <a16:creationId xmlns:a16="http://schemas.microsoft.com/office/drawing/2014/main" id="{586567E4-71D2-DB55-1A97-673F527BBDFB}"/>
              </a:ext>
            </a:extLst>
          </p:cNvPr>
          <p:cNvCxnSpPr>
            <a:cxnSpLocks noChangeShapeType="1"/>
          </p:cNvCxnSpPr>
          <p:nvPr/>
        </p:nvCxnSpPr>
        <p:spPr bwMode="auto">
          <a:xfrm>
            <a:off x="3306763" y="4835525"/>
            <a:ext cx="2819400" cy="533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1754" name="Straight Arrow Connector 13">
            <a:extLst>
              <a:ext uri="{FF2B5EF4-FFF2-40B4-BE49-F238E27FC236}">
                <a16:creationId xmlns:a16="http://schemas.microsoft.com/office/drawing/2014/main" id="{F01D4668-5FBF-C341-1192-E606621F0C81}"/>
              </a:ext>
            </a:extLst>
          </p:cNvPr>
          <p:cNvCxnSpPr>
            <a:cxnSpLocks noChangeShapeType="1"/>
          </p:cNvCxnSpPr>
          <p:nvPr/>
        </p:nvCxnSpPr>
        <p:spPr bwMode="auto">
          <a:xfrm flipH="1">
            <a:off x="2743200" y="5508625"/>
            <a:ext cx="3494088" cy="968375"/>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31755" name="TextBox 7">
            <a:extLst>
              <a:ext uri="{FF2B5EF4-FFF2-40B4-BE49-F238E27FC236}">
                <a16:creationId xmlns:a16="http://schemas.microsoft.com/office/drawing/2014/main" id="{B98A034B-D598-D95A-FC02-D94D44180878}"/>
              </a:ext>
            </a:extLst>
          </p:cNvPr>
          <p:cNvSpPr txBox="1">
            <a:spLocks noChangeArrowheads="1"/>
          </p:cNvSpPr>
          <p:nvPr/>
        </p:nvSpPr>
        <p:spPr bwMode="auto">
          <a:xfrm>
            <a:off x="0" y="1118568"/>
            <a:ext cx="9144000"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r>
              <a:rPr lang="en-GB" altLang="en-US" sz="2200" dirty="0">
                <a:solidFill>
                  <a:srgbClr val="C00000"/>
                </a:solidFill>
              </a:rPr>
              <a:t>Ventral posteromedial nucleus </a:t>
            </a:r>
            <a:r>
              <a:rPr lang="en-GB" altLang="en-US" sz="2200" dirty="0">
                <a:solidFill>
                  <a:schemeClr val="bg2"/>
                </a:solidFill>
              </a:rPr>
              <a:t>– </a:t>
            </a:r>
            <a:r>
              <a:rPr lang="en-GB" altLang="en-US" sz="1900" dirty="0">
                <a:solidFill>
                  <a:schemeClr val="bg2"/>
                </a:solidFill>
              </a:rPr>
              <a:t>gets </a:t>
            </a:r>
            <a:r>
              <a:rPr lang="en-GB" altLang="en-US" sz="1900" u="sng" dirty="0">
                <a:solidFill>
                  <a:schemeClr val="bg2"/>
                </a:solidFill>
              </a:rPr>
              <a:t>sensory afferents from the parts of the body</a:t>
            </a:r>
            <a:br>
              <a:rPr lang="en-GB" altLang="en-US" sz="1900" u="sng" dirty="0">
                <a:solidFill>
                  <a:schemeClr val="bg2"/>
                </a:solidFill>
              </a:rPr>
            </a:br>
            <a:r>
              <a:rPr lang="en-GB" altLang="en-US" sz="1900" dirty="0">
                <a:solidFill>
                  <a:schemeClr val="bg2"/>
                </a:solidFill>
              </a:rPr>
              <a:t>          </a:t>
            </a:r>
            <a:r>
              <a:rPr lang="en-GB" altLang="en-US" sz="1900" u="sng" dirty="0">
                <a:solidFill>
                  <a:schemeClr val="bg2"/>
                </a:solidFill>
              </a:rPr>
              <a:t>which are innervated by cranial nerves</a:t>
            </a:r>
            <a:r>
              <a:rPr lang="en-GB" altLang="en-US" sz="1900" dirty="0">
                <a:solidFill>
                  <a:schemeClr val="bg2"/>
                </a:solidFill>
              </a:rPr>
              <a:t> (mostly head and neck and organs of the body)</a:t>
            </a:r>
            <a:br>
              <a:rPr lang="en-GB" altLang="en-US" sz="1900" dirty="0">
                <a:solidFill>
                  <a:schemeClr val="bg2"/>
                </a:solidFill>
              </a:rPr>
            </a:br>
            <a:r>
              <a:rPr lang="en-GB" altLang="en-US" sz="1900" dirty="0">
                <a:solidFill>
                  <a:schemeClr val="bg2"/>
                </a:solidFill>
              </a:rPr>
              <a:t>    - receive </a:t>
            </a:r>
            <a:r>
              <a:rPr lang="en-GB" altLang="en-US" sz="1900" u="sng" dirty="0">
                <a:solidFill>
                  <a:schemeClr val="bg2"/>
                </a:solidFill>
              </a:rPr>
              <a:t>taste </a:t>
            </a:r>
            <a:r>
              <a:rPr lang="en-GB" altLang="en-US" sz="1900" u="sng" dirty="0" err="1">
                <a:solidFill>
                  <a:schemeClr val="bg2"/>
                </a:solidFill>
              </a:rPr>
              <a:t>informations</a:t>
            </a:r>
            <a:r>
              <a:rPr lang="en-GB" altLang="en-US" sz="1900" u="sng" dirty="0">
                <a:solidFill>
                  <a:schemeClr val="bg2"/>
                </a:solidFill>
              </a:rPr>
              <a:t> </a:t>
            </a:r>
            <a:r>
              <a:rPr lang="en-GB" altLang="en-US" sz="1900" dirty="0">
                <a:solidFill>
                  <a:schemeClr val="bg2"/>
                </a:solidFill>
              </a:rPr>
              <a:t>from gustatory nucleus and </a:t>
            </a:r>
            <a:r>
              <a:rPr lang="en-GB" altLang="en-US" sz="1900" u="sng" dirty="0">
                <a:solidFill>
                  <a:schemeClr val="bg2"/>
                </a:solidFill>
              </a:rPr>
              <a:t>vestibular </a:t>
            </a:r>
            <a:r>
              <a:rPr lang="en-GB" altLang="en-US" sz="1900" u="sng" dirty="0" err="1">
                <a:solidFill>
                  <a:schemeClr val="bg2"/>
                </a:solidFill>
              </a:rPr>
              <a:t>informations</a:t>
            </a:r>
            <a:r>
              <a:rPr lang="en-GB" altLang="en-US" sz="1900" u="sng" dirty="0">
                <a:solidFill>
                  <a:schemeClr val="bg2"/>
                </a:solidFill>
              </a:rPr>
              <a:t> </a:t>
            </a:r>
            <a:r>
              <a:rPr lang="en-GB" altLang="en-US" sz="1900" dirty="0">
                <a:solidFill>
                  <a:schemeClr val="bg2"/>
                </a:solidFill>
              </a:rPr>
              <a:t>from</a:t>
            </a:r>
            <a:br>
              <a:rPr lang="en-GB" altLang="en-US" sz="1900" dirty="0">
                <a:solidFill>
                  <a:schemeClr val="bg2"/>
                </a:solidFill>
              </a:rPr>
            </a:br>
            <a:r>
              <a:rPr lang="en-GB" altLang="en-US" sz="1900" dirty="0">
                <a:solidFill>
                  <a:schemeClr val="bg2"/>
                </a:solidFill>
              </a:rPr>
              <a:t>      vestibular nuclei</a:t>
            </a:r>
          </a:p>
          <a:p>
            <a:pPr eaLnBrk="1" hangingPunct="1"/>
            <a:r>
              <a:rPr lang="en-GB" altLang="en-US" sz="2200" dirty="0">
                <a:solidFill>
                  <a:srgbClr val="C00000"/>
                </a:solidFill>
              </a:rPr>
              <a:t>Ventral posterolateral nucleus </a:t>
            </a:r>
            <a:r>
              <a:rPr lang="en-GB" altLang="en-US" sz="2200" dirty="0">
                <a:solidFill>
                  <a:schemeClr val="bg2"/>
                </a:solidFill>
              </a:rPr>
              <a:t>– </a:t>
            </a:r>
            <a:r>
              <a:rPr lang="en-GB" altLang="en-US" sz="1900" dirty="0">
                <a:solidFill>
                  <a:schemeClr val="bg2"/>
                </a:solidFill>
              </a:rPr>
              <a:t>gets sensory afferents from parts of the body which</a:t>
            </a:r>
            <a:br>
              <a:rPr lang="en-GB" altLang="en-US" sz="1900" dirty="0">
                <a:solidFill>
                  <a:schemeClr val="bg2"/>
                </a:solidFill>
              </a:rPr>
            </a:br>
            <a:r>
              <a:rPr lang="en-GB" altLang="en-US" sz="1900" dirty="0">
                <a:solidFill>
                  <a:schemeClr val="bg2"/>
                </a:solidFill>
              </a:rPr>
              <a:t>	are innervated by spinal nerves (upper and lower limbs, walls of the trunk)</a:t>
            </a:r>
            <a:br>
              <a:rPr lang="en-GB" altLang="en-US" sz="1900" dirty="0">
                <a:solidFill>
                  <a:schemeClr val="bg2"/>
                </a:solidFill>
              </a:rPr>
            </a:br>
            <a:r>
              <a:rPr lang="en-GB" altLang="en-US" sz="1900" dirty="0">
                <a:solidFill>
                  <a:schemeClr val="bg2"/>
                </a:solidFill>
              </a:rPr>
              <a:t>* </a:t>
            </a:r>
            <a:r>
              <a:rPr lang="en-GB" altLang="en-US" sz="1900" u="sng" dirty="0">
                <a:solidFill>
                  <a:schemeClr val="bg2"/>
                </a:solidFill>
              </a:rPr>
              <a:t>All general sensory pathways (touch, temperature…) have neuron III in these nuclei</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66BB872B-0AFB-02E9-2729-4F68A5D9EEA0}"/>
              </a:ext>
            </a:extLst>
          </p:cNvPr>
          <p:cNvSpPr>
            <a:spLocks noGrp="1" noRot="1" noChangeArrowheads="1"/>
          </p:cNvSpPr>
          <p:nvPr>
            <p:ph type="title"/>
          </p:nvPr>
        </p:nvSpPr>
        <p:spPr>
          <a:xfrm>
            <a:off x="0" y="0"/>
            <a:ext cx="9067800" cy="1219200"/>
          </a:xfrm>
        </p:spPr>
        <p:txBody>
          <a:bodyPr/>
          <a:lstStyle/>
          <a:p>
            <a:r>
              <a:rPr lang="en-US" altLang="en-US" sz="4000" dirty="0">
                <a:solidFill>
                  <a:schemeClr val="hlink"/>
                </a:solidFill>
              </a:rPr>
              <a:t>    </a:t>
            </a:r>
            <a:r>
              <a:rPr lang="en-US" altLang="en-US" sz="4000" b="1" dirty="0">
                <a:solidFill>
                  <a:srgbClr val="C00000"/>
                </a:solidFill>
              </a:rPr>
              <a:t>Lateral &amp; Medial Geniculate Nuclei</a:t>
            </a:r>
            <a:br>
              <a:rPr lang="en-US" altLang="en-US" sz="4000" b="1" dirty="0">
                <a:solidFill>
                  <a:srgbClr val="C00000"/>
                </a:solidFill>
              </a:rPr>
            </a:br>
            <a:r>
              <a:rPr lang="en-US" altLang="en-US" sz="4000" b="1" dirty="0">
                <a:solidFill>
                  <a:srgbClr val="C00000"/>
                </a:solidFill>
              </a:rPr>
              <a:t>(</a:t>
            </a:r>
            <a:r>
              <a:rPr lang="en-US" altLang="en-US" sz="4000" b="1" dirty="0" err="1">
                <a:solidFill>
                  <a:srgbClr val="C00000"/>
                </a:solidFill>
              </a:rPr>
              <a:t>Metathalamus</a:t>
            </a:r>
            <a:r>
              <a:rPr lang="en-US" altLang="en-US" sz="4000" b="1" dirty="0">
                <a:solidFill>
                  <a:srgbClr val="C00000"/>
                </a:solidFill>
              </a:rPr>
              <a:t>)</a:t>
            </a:r>
          </a:p>
        </p:txBody>
      </p:sp>
      <p:sp>
        <p:nvSpPr>
          <p:cNvPr id="142341" name="Text Box 5">
            <a:extLst>
              <a:ext uri="{FF2B5EF4-FFF2-40B4-BE49-F238E27FC236}">
                <a16:creationId xmlns:a16="http://schemas.microsoft.com/office/drawing/2014/main" id="{9AEB2EF5-6A89-5C89-48B4-669A51CEED8A}"/>
              </a:ext>
            </a:extLst>
          </p:cNvPr>
          <p:cNvSpPr txBox="1">
            <a:spLocks noChangeArrowheads="1"/>
          </p:cNvSpPr>
          <p:nvPr/>
        </p:nvSpPr>
        <p:spPr bwMode="auto">
          <a:xfrm>
            <a:off x="0" y="5334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 typeface="Wingdings" panose="05000000000000000000" pitchFamily="2" charset="2"/>
              <a:buChar char="Ø"/>
            </a:pPr>
            <a:endParaRPr lang="en-US" altLang="en-US" sz="2400" b="1"/>
          </a:p>
        </p:txBody>
      </p:sp>
      <p:sp>
        <p:nvSpPr>
          <p:cNvPr id="142342" name="Text Box 6">
            <a:extLst>
              <a:ext uri="{FF2B5EF4-FFF2-40B4-BE49-F238E27FC236}">
                <a16:creationId xmlns:a16="http://schemas.microsoft.com/office/drawing/2014/main" id="{5E908AD0-9BDC-AEAE-A779-7CABF0AAC0E2}"/>
              </a:ext>
            </a:extLst>
          </p:cNvPr>
          <p:cNvSpPr txBox="1">
            <a:spLocks noChangeArrowheads="1"/>
          </p:cNvSpPr>
          <p:nvPr/>
        </p:nvSpPr>
        <p:spPr bwMode="auto">
          <a:xfrm>
            <a:off x="10160" y="4374970"/>
            <a:ext cx="9144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 typeface="Wingdings" panose="05000000000000000000" pitchFamily="2" charset="2"/>
              <a:buChar char="Ø"/>
            </a:pPr>
            <a:r>
              <a:rPr lang="en-US" altLang="en-US" sz="2800" b="1" dirty="0">
                <a:solidFill>
                  <a:schemeClr val="bg2"/>
                </a:solidFill>
              </a:rPr>
              <a:t>They are located near the </a:t>
            </a:r>
            <a:r>
              <a:rPr lang="en-US" altLang="en-US" sz="2800" b="1" u="sng" dirty="0">
                <a:solidFill>
                  <a:schemeClr val="bg2"/>
                </a:solidFill>
              </a:rPr>
              <a:t>posterior pole of thalamus,</a:t>
            </a:r>
            <a:r>
              <a:rPr lang="en-US" altLang="en-US" sz="2800" b="1" dirty="0">
                <a:solidFill>
                  <a:schemeClr val="bg2"/>
                </a:solidFill>
              </a:rPr>
              <a:t> </a:t>
            </a:r>
            <a:r>
              <a:rPr lang="en-US" altLang="en-US" sz="2800" b="1" u="sng" dirty="0">
                <a:solidFill>
                  <a:schemeClr val="bg2"/>
                </a:solidFill>
              </a:rPr>
              <a:t>below  pulvinar (</a:t>
            </a:r>
            <a:r>
              <a:rPr lang="en-US" altLang="en-US" sz="2800" b="1" dirty="0">
                <a:solidFill>
                  <a:schemeClr val="bg2"/>
                </a:solidFill>
              </a:rPr>
              <a:t>which is the posterior  end of thalamus),</a:t>
            </a:r>
            <a:br>
              <a:rPr lang="en-US" altLang="en-US" sz="2800" b="1" dirty="0">
                <a:solidFill>
                  <a:schemeClr val="bg2"/>
                </a:solidFill>
              </a:rPr>
            </a:br>
            <a:r>
              <a:rPr lang="en-US" altLang="en-US" sz="2800" b="1" dirty="0">
                <a:solidFill>
                  <a:schemeClr val="bg2"/>
                </a:solidFill>
              </a:rPr>
              <a:t>forming eminences: </a:t>
            </a:r>
            <a:r>
              <a:rPr lang="en-US" altLang="en-US" sz="2800" b="1" dirty="0">
                <a:solidFill>
                  <a:srgbClr val="C00000"/>
                </a:solidFill>
              </a:rPr>
              <a:t>lateral and medial geniculate body</a:t>
            </a:r>
            <a:r>
              <a:rPr lang="en-US" altLang="en-US" sz="2800" b="1" dirty="0">
                <a:solidFill>
                  <a:schemeClr val="bg2"/>
                </a:solidFill>
              </a:rPr>
              <a:t>.</a:t>
            </a:r>
          </a:p>
          <a:p>
            <a:pPr>
              <a:spcBef>
                <a:spcPct val="50000"/>
              </a:spcBef>
              <a:buFont typeface="Wingdings" panose="05000000000000000000" pitchFamily="2" charset="2"/>
              <a:buChar char="Ø"/>
            </a:pPr>
            <a:r>
              <a:rPr lang="en-US" altLang="en-US" sz="2800" b="1" dirty="0">
                <a:solidFill>
                  <a:srgbClr val="C00000"/>
                </a:solidFill>
              </a:rPr>
              <a:t>This geniculate bodies together form </a:t>
            </a:r>
            <a:r>
              <a:rPr lang="en-US" altLang="en-US" sz="2800" b="1" u="sng" dirty="0" err="1">
                <a:solidFill>
                  <a:srgbClr val="C00000"/>
                </a:solidFill>
              </a:rPr>
              <a:t>Metathalamus</a:t>
            </a:r>
            <a:r>
              <a:rPr lang="en-US" altLang="en-US" sz="2800" b="1" u="sng" dirty="0">
                <a:solidFill>
                  <a:srgbClr val="C00000"/>
                </a:solidFill>
              </a:rPr>
              <a:t>.</a:t>
            </a:r>
          </a:p>
        </p:txBody>
      </p:sp>
      <p:pic>
        <p:nvPicPr>
          <p:cNvPr id="2" name="ClipArt Placeholder 5" descr="C:\Documents and Settings\user\My Documents\My Pictures\Copy of ccvv.jpg">
            <a:extLst>
              <a:ext uri="{FF2B5EF4-FFF2-40B4-BE49-F238E27FC236}">
                <a16:creationId xmlns:a16="http://schemas.microsoft.com/office/drawing/2014/main" id="{026710B6-89DD-54DD-2C98-5C810C8F1D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bwMode="auto">
          <a:xfrm>
            <a:off x="2095500" y="1371600"/>
            <a:ext cx="4953000" cy="300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0071AB49-3E13-C488-99D0-A2B2A45182B2}"/>
              </a:ext>
            </a:extLst>
          </p:cNvPr>
          <p:cNvSpPr>
            <a:spLocks noGrp="1" noChangeArrowheads="1"/>
          </p:cNvSpPr>
          <p:nvPr>
            <p:ph type="title" idx="4294967295"/>
          </p:nvPr>
        </p:nvSpPr>
        <p:spPr>
          <a:xfrm>
            <a:off x="381000" y="79375"/>
            <a:ext cx="8610600" cy="7620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rPr>
              <a:t>Lateral Geniculate Body (Nucleus)</a:t>
            </a:r>
          </a:p>
        </p:txBody>
      </p:sp>
      <p:pic>
        <p:nvPicPr>
          <p:cNvPr id="32771" name="ClipArt Placeholder 5" descr="C:\Documents and Settings\user\My Documents\My Pictures\Copy of ccvv.jpg">
            <a:extLst>
              <a:ext uri="{FF2B5EF4-FFF2-40B4-BE49-F238E27FC236}">
                <a16:creationId xmlns:a16="http://schemas.microsoft.com/office/drawing/2014/main" id="{899FF877-ED57-3898-6CB0-87BF8959A6F7}"/>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682" t="3636" r="3120" b="5455"/>
          <a:stretch>
            <a:fillRect/>
          </a:stretch>
        </p:blipFill>
        <p:spPr>
          <a:xfrm>
            <a:off x="355600" y="2332038"/>
            <a:ext cx="5245100" cy="3200400"/>
          </a:xfrm>
          <a:noFill/>
        </p:spPr>
      </p:pic>
      <p:sp>
        <p:nvSpPr>
          <p:cNvPr id="32772" name="Rectangle 4">
            <a:extLst>
              <a:ext uri="{FF2B5EF4-FFF2-40B4-BE49-F238E27FC236}">
                <a16:creationId xmlns:a16="http://schemas.microsoft.com/office/drawing/2014/main" id="{07AB29FF-15CB-EE03-A407-9F6990FFA4DB}"/>
              </a:ext>
            </a:extLst>
          </p:cNvPr>
          <p:cNvSpPr>
            <a:spLocks noChangeArrowheads="1"/>
          </p:cNvSpPr>
          <p:nvPr/>
        </p:nvSpPr>
        <p:spPr bwMode="auto">
          <a:xfrm>
            <a:off x="2079625" y="822325"/>
            <a:ext cx="5303838" cy="59055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a:solidFill>
                  <a:schemeClr val="tx2"/>
                </a:solidFill>
              </a:rPr>
              <a:t> </a:t>
            </a:r>
            <a:r>
              <a:rPr lang="en-US" altLang="en-US" sz="3600">
                <a:solidFill>
                  <a:srgbClr val="C00000"/>
                </a:solidFill>
              </a:rPr>
              <a:t>Part of the Visual Pathway</a:t>
            </a:r>
          </a:p>
        </p:txBody>
      </p:sp>
      <p:sp>
        <p:nvSpPr>
          <p:cNvPr id="8" name="Rectangle 7">
            <a:extLst>
              <a:ext uri="{FF2B5EF4-FFF2-40B4-BE49-F238E27FC236}">
                <a16:creationId xmlns:a16="http://schemas.microsoft.com/office/drawing/2014/main" id="{7B383AF1-BEB0-5338-3F3D-85A62DEA7652}"/>
              </a:ext>
            </a:extLst>
          </p:cNvPr>
          <p:cNvSpPr/>
          <p:nvPr/>
        </p:nvSpPr>
        <p:spPr>
          <a:xfrm>
            <a:off x="5762625" y="4398963"/>
            <a:ext cx="2667000" cy="1422400"/>
          </a:xfrm>
          <a:prstGeom prst="rect">
            <a:avLst/>
          </a:prstGeom>
          <a:ln>
            <a:solidFill>
              <a:schemeClr val="bg1">
                <a:lumMod val="50000"/>
              </a:schemeClr>
            </a:solidFill>
          </a:ln>
        </p:spPr>
        <p:txBody>
          <a:bodyPr>
            <a:spAutoFit/>
          </a:bodyPr>
          <a:lstStyle/>
          <a:p>
            <a:pPr eaLnBrk="1" hangingPunct="1">
              <a:lnSpc>
                <a:spcPct val="90000"/>
              </a:lnSpc>
              <a:buClr>
                <a:srgbClr val="FFFF00"/>
              </a:buClr>
              <a:defRPr/>
            </a:pPr>
            <a:r>
              <a:rPr lang="en-US" dirty="0">
                <a:solidFill>
                  <a:schemeClr val="bg2"/>
                </a:solidFill>
              </a:rPr>
              <a:t>Ipsilateral</a:t>
            </a:r>
            <a:r>
              <a:rPr lang="en-US" dirty="0"/>
              <a:t> </a:t>
            </a:r>
            <a:r>
              <a:rPr lang="en-US" dirty="0">
                <a:solidFill>
                  <a:srgbClr val="C00000"/>
                </a:solidFill>
              </a:rPr>
              <a:t>temporal half of retina</a:t>
            </a:r>
          </a:p>
          <a:p>
            <a:pPr eaLnBrk="1" hangingPunct="1">
              <a:lnSpc>
                <a:spcPct val="90000"/>
              </a:lnSpc>
              <a:buClr>
                <a:srgbClr val="FFFF00"/>
              </a:buClr>
              <a:defRPr/>
            </a:pPr>
            <a:r>
              <a:rPr lang="en-US" dirty="0">
                <a:solidFill>
                  <a:schemeClr val="bg2"/>
                </a:solidFill>
              </a:rPr>
              <a:t>Contralateral</a:t>
            </a:r>
            <a:r>
              <a:rPr lang="en-US" dirty="0"/>
              <a:t> </a:t>
            </a:r>
            <a:r>
              <a:rPr lang="en-US" dirty="0">
                <a:solidFill>
                  <a:srgbClr val="C00000"/>
                </a:solidFill>
              </a:rPr>
              <a:t>nasal half of retina </a:t>
            </a:r>
          </a:p>
        </p:txBody>
      </p:sp>
      <p:sp>
        <p:nvSpPr>
          <p:cNvPr id="32774" name="Rectangle 8">
            <a:extLst>
              <a:ext uri="{FF2B5EF4-FFF2-40B4-BE49-F238E27FC236}">
                <a16:creationId xmlns:a16="http://schemas.microsoft.com/office/drawing/2014/main" id="{A5F9BBB1-AC39-4CA6-3F77-AFE3CF69EA38}"/>
              </a:ext>
            </a:extLst>
          </p:cNvPr>
          <p:cNvSpPr>
            <a:spLocks noChangeArrowheads="1"/>
          </p:cNvSpPr>
          <p:nvPr/>
        </p:nvSpPr>
        <p:spPr bwMode="auto">
          <a:xfrm>
            <a:off x="1295400" y="5686425"/>
            <a:ext cx="2057400" cy="10890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
                <a:srgbClr val="FFFF00"/>
              </a:buClr>
              <a:buSzTx/>
              <a:buFontTx/>
              <a:buNone/>
            </a:pPr>
            <a:r>
              <a:rPr lang="en-US" altLang="en-US" sz="2400">
                <a:solidFill>
                  <a:schemeClr val="bg2"/>
                </a:solidFill>
              </a:rPr>
              <a:t>Optic radiation to the primary visual cortex</a:t>
            </a:r>
          </a:p>
        </p:txBody>
      </p:sp>
      <p:cxnSp>
        <p:nvCxnSpPr>
          <p:cNvPr id="32775" name="Straight Arrow Connector 10">
            <a:extLst>
              <a:ext uri="{FF2B5EF4-FFF2-40B4-BE49-F238E27FC236}">
                <a16:creationId xmlns:a16="http://schemas.microsoft.com/office/drawing/2014/main" id="{762E4AB8-D507-0482-74C1-DABDBE624936}"/>
              </a:ext>
            </a:extLst>
          </p:cNvPr>
          <p:cNvCxnSpPr>
            <a:cxnSpLocks noChangeShapeType="1"/>
          </p:cNvCxnSpPr>
          <p:nvPr/>
        </p:nvCxnSpPr>
        <p:spPr bwMode="auto">
          <a:xfrm rot="10800000">
            <a:off x="3957638" y="4787900"/>
            <a:ext cx="1752600" cy="177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2776" name="Straight Arrow Connector 14">
            <a:extLst>
              <a:ext uri="{FF2B5EF4-FFF2-40B4-BE49-F238E27FC236}">
                <a16:creationId xmlns:a16="http://schemas.microsoft.com/office/drawing/2014/main" id="{4CFD0615-5AC5-837E-11B7-819AAFD05AA7}"/>
              </a:ext>
            </a:extLst>
          </p:cNvPr>
          <p:cNvCxnSpPr>
            <a:cxnSpLocks noChangeShapeType="1"/>
          </p:cNvCxnSpPr>
          <p:nvPr/>
        </p:nvCxnSpPr>
        <p:spPr bwMode="auto">
          <a:xfrm flipH="1">
            <a:off x="3303588" y="4876800"/>
            <a:ext cx="517525" cy="914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32777" name="TextBox 1">
            <a:extLst>
              <a:ext uri="{FF2B5EF4-FFF2-40B4-BE49-F238E27FC236}">
                <a16:creationId xmlns:a16="http://schemas.microsoft.com/office/drawing/2014/main" id="{23EDA868-AD5D-C7AD-EB55-7C3A86061A93}"/>
              </a:ext>
            </a:extLst>
          </p:cNvPr>
          <p:cNvSpPr txBox="1">
            <a:spLocks noChangeArrowheads="1"/>
          </p:cNvSpPr>
          <p:nvPr/>
        </p:nvSpPr>
        <p:spPr bwMode="auto">
          <a:xfrm>
            <a:off x="457200" y="1760538"/>
            <a:ext cx="8548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r>
              <a:rPr lang="en-GB" altLang="en-US" sz="2000">
                <a:solidFill>
                  <a:schemeClr val="bg2"/>
                </a:solidFill>
              </a:rPr>
              <a:t>- Connected with superior colliculi of mesencephalon by superior brachia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44527A36-59F7-3541-6773-A8DB8755244C}"/>
              </a:ext>
            </a:extLst>
          </p:cNvPr>
          <p:cNvSpPr>
            <a:spLocks noGrp="1" noChangeArrowheads="1"/>
          </p:cNvSpPr>
          <p:nvPr>
            <p:ph type="title" idx="4294967295"/>
          </p:nvPr>
        </p:nvSpPr>
        <p:spPr>
          <a:xfrm>
            <a:off x="576580" y="-35083"/>
            <a:ext cx="7904163" cy="685800"/>
          </a:xfrm>
        </p:spPr>
        <p:txBody>
          <a:bodyPr/>
          <a:lstStyle/>
          <a:p>
            <a:pPr eaLnBrk="1" hangingPunct="1">
              <a:defRPr/>
            </a:pPr>
            <a:r>
              <a:rPr lang="en-US" sz="3600" b="1" dirty="0">
                <a:solidFill>
                  <a:srgbClr val="C00000"/>
                </a:solidFill>
              </a:rPr>
              <a:t>Medial Geniculate Body (Nucleus)</a:t>
            </a:r>
          </a:p>
        </p:txBody>
      </p:sp>
      <p:sp>
        <p:nvSpPr>
          <p:cNvPr id="33795" name="Rectangle 4">
            <a:extLst>
              <a:ext uri="{FF2B5EF4-FFF2-40B4-BE49-F238E27FC236}">
                <a16:creationId xmlns:a16="http://schemas.microsoft.com/office/drawing/2014/main" id="{DEB0B858-3EF6-C7BE-C5FB-7352B4B37848}"/>
              </a:ext>
            </a:extLst>
          </p:cNvPr>
          <p:cNvSpPr>
            <a:spLocks noChangeArrowheads="1"/>
          </p:cNvSpPr>
          <p:nvPr/>
        </p:nvSpPr>
        <p:spPr bwMode="auto">
          <a:xfrm>
            <a:off x="1811338" y="677863"/>
            <a:ext cx="5673725" cy="646112"/>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a:solidFill>
                  <a:schemeClr val="tx2"/>
                </a:solidFill>
              </a:rPr>
              <a:t> </a:t>
            </a:r>
            <a:r>
              <a:rPr lang="en-US" altLang="en-US" sz="3600">
                <a:solidFill>
                  <a:srgbClr val="C00000"/>
                </a:solidFill>
              </a:rPr>
              <a:t>Part of the Auditory Pathway</a:t>
            </a:r>
          </a:p>
        </p:txBody>
      </p:sp>
      <p:sp>
        <p:nvSpPr>
          <p:cNvPr id="8" name="Rectangle 7">
            <a:extLst>
              <a:ext uri="{FF2B5EF4-FFF2-40B4-BE49-F238E27FC236}">
                <a16:creationId xmlns:a16="http://schemas.microsoft.com/office/drawing/2014/main" id="{D3C367E1-04C8-7FAC-19D2-44E2FB2BB886}"/>
              </a:ext>
            </a:extLst>
          </p:cNvPr>
          <p:cNvSpPr/>
          <p:nvPr/>
        </p:nvSpPr>
        <p:spPr>
          <a:xfrm>
            <a:off x="5854700" y="3217863"/>
            <a:ext cx="1524000" cy="830262"/>
          </a:xfrm>
          <a:prstGeom prst="rect">
            <a:avLst/>
          </a:prstGeom>
          <a:ln>
            <a:solidFill>
              <a:schemeClr val="bg1">
                <a:lumMod val="50000"/>
              </a:schemeClr>
            </a:solidFill>
          </a:ln>
        </p:spPr>
        <p:txBody>
          <a:bodyPr>
            <a:spAutoFit/>
          </a:bodyPr>
          <a:lstStyle/>
          <a:p>
            <a:pPr eaLnBrk="1" hangingPunct="1">
              <a:buClr>
                <a:srgbClr val="FFFF00"/>
              </a:buClr>
              <a:defRPr/>
            </a:pPr>
            <a:r>
              <a:rPr lang="en-US" dirty="0">
                <a:solidFill>
                  <a:schemeClr val="bg2"/>
                </a:solidFill>
              </a:rPr>
              <a:t>Inferior </a:t>
            </a:r>
            <a:r>
              <a:rPr lang="en-US" dirty="0" err="1">
                <a:solidFill>
                  <a:schemeClr val="bg2"/>
                </a:solidFill>
              </a:rPr>
              <a:t>colliculus</a:t>
            </a:r>
            <a:endParaRPr lang="en-US" dirty="0">
              <a:solidFill>
                <a:schemeClr val="bg2"/>
              </a:solidFill>
            </a:endParaRPr>
          </a:p>
        </p:txBody>
      </p:sp>
      <p:sp>
        <p:nvSpPr>
          <p:cNvPr id="33797" name="Rectangle 8">
            <a:extLst>
              <a:ext uri="{FF2B5EF4-FFF2-40B4-BE49-F238E27FC236}">
                <a16:creationId xmlns:a16="http://schemas.microsoft.com/office/drawing/2014/main" id="{807CE524-4AB0-8608-25C0-AF89E959924E}"/>
              </a:ext>
            </a:extLst>
          </p:cNvPr>
          <p:cNvSpPr>
            <a:spLocks noChangeArrowheads="1"/>
          </p:cNvSpPr>
          <p:nvPr/>
        </p:nvSpPr>
        <p:spPr bwMode="auto">
          <a:xfrm>
            <a:off x="6172200" y="5086350"/>
            <a:ext cx="2362200" cy="15700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sz="2400">
                <a:solidFill>
                  <a:schemeClr val="bg2"/>
                </a:solidFill>
              </a:rPr>
              <a:t>Auditory radiation to the primary auditory cortex</a:t>
            </a:r>
          </a:p>
        </p:txBody>
      </p:sp>
      <p:pic>
        <p:nvPicPr>
          <p:cNvPr id="33798" name="ClipArt Placeholder 5" descr="C:\Documents and Settings\user\My Documents\My Pictures\Copy of ccvv.jpg">
            <a:extLst>
              <a:ext uri="{FF2B5EF4-FFF2-40B4-BE49-F238E27FC236}">
                <a16:creationId xmlns:a16="http://schemas.microsoft.com/office/drawing/2014/main" id="{50495D5E-BA88-DF4A-23A5-BC7FF211AE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bwMode="auto">
          <a:xfrm>
            <a:off x="609600" y="3017838"/>
            <a:ext cx="52451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3799" name="Straight Arrow Connector 11">
            <a:extLst>
              <a:ext uri="{FF2B5EF4-FFF2-40B4-BE49-F238E27FC236}">
                <a16:creationId xmlns:a16="http://schemas.microsoft.com/office/drawing/2014/main" id="{17D4A507-E3D8-7306-D20A-D1ED097A1FCC}"/>
              </a:ext>
            </a:extLst>
          </p:cNvPr>
          <p:cNvCxnSpPr>
            <a:cxnSpLocks noChangeShapeType="1"/>
          </p:cNvCxnSpPr>
          <p:nvPr/>
        </p:nvCxnSpPr>
        <p:spPr bwMode="auto">
          <a:xfrm flipH="1">
            <a:off x="4589463" y="3581400"/>
            <a:ext cx="1265237" cy="1828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3800" name="Straight Arrow Connector 17">
            <a:extLst>
              <a:ext uri="{FF2B5EF4-FFF2-40B4-BE49-F238E27FC236}">
                <a16:creationId xmlns:a16="http://schemas.microsoft.com/office/drawing/2014/main" id="{465902AE-397D-0E40-E6B0-F87D91D1D04E}"/>
              </a:ext>
            </a:extLst>
          </p:cNvPr>
          <p:cNvCxnSpPr>
            <a:cxnSpLocks noChangeShapeType="1"/>
          </p:cNvCxnSpPr>
          <p:nvPr/>
        </p:nvCxnSpPr>
        <p:spPr bwMode="auto">
          <a:xfrm>
            <a:off x="4508500" y="5522913"/>
            <a:ext cx="1600200" cy="4572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33801" name="TextBox 3">
            <a:extLst>
              <a:ext uri="{FF2B5EF4-FFF2-40B4-BE49-F238E27FC236}">
                <a16:creationId xmlns:a16="http://schemas.microsoft.com/office/drawing/2014/main" id="{A5C783F1-1440-9E2F-DCB5-FCE71EBED8F4}"/>
              </a:ext>
            </a:extLst>
          </p:cNvPr>
          <p:cNvSpPr txBox="1">
            <a:spLocks noChangeArrowheads="1"/>
          </p:cNvSpPr>
          <p:nvPr/>
        </p:nvSpPr>
        <p:spPr bwMode="auto">
          <a:xfrm>
            <a:off x="457200" y="1760538"/>
            <a:ext cx="8548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r>
              <a:rPr lang="en-GB" altLang="en-US" sz="2000">
                <a:solidFill>
                  <a:schemeClr val="bg2"/>
                </a:solidFill>
              </a:rPr>
              <a:t>- Connected with inferior colliculi of mesencephalon by inferior brachia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4D296501-597F-8B16-71FD-7CC9BC5A2A00}"/>
              </a:ext>
            </a:extLst>
          </p:cNvPr>
          <p:cNvSpPr>
            <a:spLocks noGrp="1" noChangeArrowheads="1"/>
          </p:cNvSpPr>
          <p:nvPr>
            <p:ph type="title"/>
          </p:nvPr>
        </p:nvSpPr>
        <p:spPr>
          <a:xfrm>
            <a:off x="304800" y="304800"/>
            <a:ext cx="8839200" cy="1066800"/>
          </a:xfrm>
        </p:spPr>
        <p:txBody>
          <a:bodyPr/>
          <a:lstStyle/>
          <a:p>
            <a:pPr eaLnBrk="1" hangingPunct="1">
              <a:defRPr/>
            </a:pPr>
            <a:r>
              <a:rPr lang="en-US" sz="3600" b="1" dirty="0">
                <a:solidFill>
                  <a:srgbClr val="C00000"/>
                </a:solidFill>
              </a:rPr>
              <a:t>Lateral Nuclear Group</a:t>
            </a:r>
            <a:br>
              <a:rPr lang="en-US" sz="3600" b="1" dirty="0"/>
            </a:br>
            <a:r>
              <a:rPr lang="en-US" sz="3600" b="1" dirty="0"/>
              <a:t> </a:t>
            </a:r>
            <a:r>
              <a:rPr lang="en-US" sz="3600" b="1" dirty="0">
                <a:solidFill>
                  <a:srgbClr val="C00000"/>
                </a:solidFill>
              </a:rPr>
              <a:t>(Dorsal Tier)</a:t>
            </a:r>
          </a:p>
        </p:txBody>
      </p:sp>
      <p:sp>
        <p:nvSpPr>
          <p:cNvPr id="34819" name="Rectangle 3">
            <a:extLst>
              <a:ext uri="{FF2B5EF4-FFF2-40B4-BE49-F238E27FC236}">
                <a16:creationId xmlns:a16="http://schemas.microsoft.com/office/drawing/2014/main" id="{732F3357-A536-A270-7827-54826439DA67}"/>
              </a:ext>
            </a:extLst>
          </p:cNvPr>
          <p:cNvSpPr>
            <a:spLocks noGrp="1" noChangeArrowheads="1"/>
          </p:cNvSpPr>
          <p:nvPr>
            <p:ph type="body" sz="half" idx="1"/>
          </p:nvPr>
        </p:nvSpPr>
        <p:spPr>
          <a:xfrm>
            <a:off x="304800" y="1447800"/>
            <a:ext cx="3505200" cy="2590800"/>
          </a:xfrm>
        </p:spPr>
        <p:txBody>
          <a:bodyPr/>
          <a:lstStyle/>
          <a:p>
            <a:pPr eaLnBrk="1" hangingPunct="1"/>
            <a:endParaRPr lang="en-US" altLang="en-US" sz="2800">
              <a:solidFill>
                <a:schemeClr val="hlink"/>
              </a:solidFill>
            </a:endParaRPr>
          </a:p>
          <a:p>
            <a:pPr eaLnBrk="1" hangingPunct="1">
              <a:buClr>
                <a:schemeClr val="bg2"/>
              </a:buClr>
              <a:buFontTx/>
              <a:buChar char="•"/>
            </a:pPr>
            <a:r>
              <a:rPr lang="en-US" altLang="en-US">
                <a:solidFill>
                  <a:schemeClr val="bg2"/>
                </a:solidFill>
              </a:rPr>
              <a:t>Lateral Dorsal</a:t>
            </a:r>
          </a:p>
          <a:p>
            <a:pPr eaLnBrk="1" hangingPunct="1">
              <a:buClr>
                <a:schemeClr val="bg2"/>
              </a:buClr>
              <a:buFontTx/>
              <a:buChar char="•"/>
            </a:pPr>
            <a:r>
              <a:rPr lang="en-US" altLang="en-US">
                <a:solidFill>
                  <a:schemeClr val="bg2"/>
                </a:solidFill>
              </a:rPr>
              <a:t>Lateral Posterior</a:t>
            </a:r>
          </a:p>
          <a:p>
            <a:pPr eaLnBrk="1" hangingPunct="1">
              <a:buClr>
                <a:schemeClr val="bg2"/>
              </a:buClr>
              <a:buFontTx/>
              <a:buChar char="•"/>
            </a:pPr>
            <a:r>
              <a:rPr lang="en-US" altLang="en-US">
                <a:solidFill>
                  <a:schemeClr val="bg2"/>
                </a:solidFill>
              </a:rPr>
              <a:t>Pulvinar</a:t>
            </a:r>
          </a:p>
        </p:txBody>
      </p:sp>
      <p:pic>
        <p:nvPicPr>
          <p:cNvPr id="34820" name="ClipArt Placeholder 5" descr="C:\Documents and Settings\user\My Documents\My Pictures\Copy of ccvv.jpg">
            <a:extLst>
              <a:ext uri="{FF2B5EF4-FFF2-40B4-BE49-F238E27FC236}">
                <a16:creationId xmlns:a16="http://schemas.microsoft.com/office/drawing/2014/main" id="{63FB0177-8131-8360-F64B-5DB7BA125ECF}"/>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82" t="3636" r="3120" b="5455"/>
          <a:stretch>
            <a:fillRect/>
          </a:stretch>
        </p:blipFill>
        <p:spPr>
          <a:xfrm>
            <a:off x="3816350" y="1752600"/>
            <a:ext cx="5022850" cy="3352800"/>
          </a:xfr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22" name="Rectangle 2">
            <a:extLst>
              <a:ext uri="{FF2B5EF4-FFF2-40B4-BE49-F238E27FC236}">
                <a16:creationId xmlns:a16="http://schemas.microsoft.com/office/drawing/2014/main" id="{C0C70229-BD80-78C2-7A52-FA32306EFD33}"/>
              </a:ext>
            </a:extLst>
          </p:cNvPr>
          <p:cNvSpPr>
            <a:spLocks noGrp="1" noRot="1" noChangeArrowheads="1"/>
          </p:cNvSpPr>
          <p:nvPr>
            <p:ph type="title"/>
          </p:nvPr>
        </p:nvSpPr>
        <p:spPr>
          <a:xfrm>
            <a:off x="0" y="304800"/>
            <a:ext cx="8686800" cy="609600"/>
          </a:xfrm>
        </p:spPr>
        <p:txBody>
          <a:bodyPr/>
          <a:lstStyle/>
          <a:p>
            <a:pPr algn="l"/>
            <a:r>
              <a:rPr lang="en-US" altLang="en-US" sz="4000" dirty="0">
                <a:solidFill>
                  <a:schemeClr val="hlink"/>
                </a:solidFill>
              </a:rPr>
              <a:t> </a:t>
            </a:r>
            <a:r>
              <a:rPr lang="en-US" altLang="en-US" sz="3600" u="sng" dirty="0">
                <a:solidFill>
                  <a:schemeClr val="hlink"/>
                </a:solidFill>
                <a:latin typeface="+mn-lt"/>
              </a:rPr>
              <a:t>Dorsal part of the lateral nuclear complex</a:t>
            </a:r>
            <a:r>
              <a:rPr lang="en-US" altLang="en-US" sz="3600" dirty="0">
                <a:solidFill>
                  <a:schemeClr val="hlink"/>
                </a:solidFill>
                <a:latin typeface="+mn-lt"/>
              </a:rPr>
              <a:t> (Non-</a:t>
            </a:r>
            <a:r>
              <a:rPr lang="en-US" altLang="en-US" sz="3600" dirty="0" err="1">
                <a:solidFill>
                  <a:schemeClr val="hlink"/>
                </a:solidFill>
                <a:latin typeface="+mn-lt"/>
              </a:rPr>
              <a:t>Spesific</a:t>
            </a:r>
            <a:r>
              <a:rPr lang="en-US" altLang="en-US" sz="3600" dirty="0">
                <a:solidFill>
                  <a:schemeClr val="hlink"/>
                </a:solidFill>
                <a:latin typeface="+mn-lt"/>
              </a:rPr>
              <a:t> nuclei) :</a:t>
            </a:r>
          </a:p>
        </p:txBody>
      </p:sp>
      <p:sp>
        <p:nvSpPr>
          <p:cNvPr id="184326" name="Text Box 6">
            <a:extLst>
              <a:ext uri="{FF2B5EF4-FFF2-40B4-BE49-F238E27FC236}">
                <a16:creationId xmlns:a16="http://schemas.microsoft.com/office/drawing/2014/main" id="{2BDA68D1-2A3A-D731-24DF-57375BA68E0B}"/>
              </a:ext>
            </a:extLst>
          </p:cNvPr>
          <p:cNvSpPr txBox="1">
            <a:spLocks noChangeArrowheads="1"/>
          </p:cNvSpPr>
          <p:nvPr/>
        </p:nvSpPr>
        <p:spPr bwMode="auto">
          <a:xfrm>
            <a:off x="5029200" y="721719"/>
            <a:ext cx="3962400"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 typeface="Wingdings" panose="05000000000000000000" pitchFamily="2" charset="2"/>
              <a:buChar char="Ø"/>
            </a:pPr>
            <a:r>
              <a:rPr lang="en-US" altLang="en-US" sz="2400" b="1" dirty="0">
                <a:solidFill>
                  <a:schemeClr val="hlink"/>
                </a:solidFill>
              </a:rPr>
              <a:t>Non-specific nuclei, </a:t>
            </a:r>
            <a:r>
              <a:rPr lang="en-US" altLang="en-US" sz="2400" dirty="0">
                <a:solidFill>
                  <a:srgbClr val="000000"/>
                </a:solidFill>
              </a:rPr>
              <a:t>lie in </a:t>
            </a:r>
            <a:r>
              <a:rPr lang="en-US" altLang="en-US" sz="2400" u="sng" dirty="0">
                <a:solidFill>
                  <a:srgbClr val="000000"/>
                </a:solidFill>
              </a:rPr>
              <a:t>dorsal part</a:t>
            </a:r>
            <a:r>
              <a:rPr lang="en-US" altLang="en-US" sz="2400" dirty="0">
                <a:solidFill>
                  <a:srgbClr val="000000"/>
                </a:solidFill>
              </a:rPr>
              <a:t> of </a:t>
            </a:r>
            <a:r>
              <a:rPr lang="en-US" altLang="en-US" sz="2400" u="sng" dirty="0">
                <a:solidFill>
                  <a:srgbClr val="000000"/>
                </a:solidFill>
              </a:rPr>
              <a:t>lateral nuclear</a:t>
            </a:r>
            <a:r>
              <a:rPr lang="en-US" altLang="en-US" sz="2400" dirty="0">
                <a:solidFill>
                  <a:srgbClr val="000000"/>
                </a:solidFill>
              </a:rPr>
              <a:t> group+ </a:t>
            </a:r>
            <a:r>
              <a:rPr lang="en-US" altLang="en-US" sz="2400" u="sng" dirty="0">
                <a:solidFill>
                  <a:srgbClr val="000000"/>
                </a:solidFill>
              </a:rPr>
              <a:t>medial group nuclei</a:t>
            </a:r>
            <a:r>
              <a:rPr lang="en-US" altLang="en-US" sz="2400" dirty="0">
                <a:solidFill>
                  <a:srgbClr val="000000"/>
                </a:solidFill>
              </a:rPr>
              <a:t> +</a:t>
            </a:r>
            <a:r>
              <a:rPr lang="en-US" altLang="en-US" sz="2400" u="sng" dirty="0">
                <a:solidFill>
                  <a:srgbClr val="000000"/>
                </a:solidFill>
              </a:rPr>
              <a:t>anterior group</a:t>
            </a:r>
            <a:r>
              <a:rPr lang="en-US" altLang="en-US" sz="2400" dirty="0">
                <a:solidFill>
                  <a:srgbClr val="000000"/>
                </a:solidFill>
              </a:rPr>
              <a:t> + </a:t>
            </a:r>
            <a:r>
              <a:rPr lang="en-US" altLang="en-US" sz="2400" u="sng" dirty="0">
                <a:solidFill>
                  <a:srgbClr val="000000"/>
                </a:solidFill>
              </a:rPr>
              <a:t>pulvinar, </a:t>
            </a:r>
            <a:r>
              <a:rPr lang="en-US" altLang="en-US" sz="2000" dirty="0">
                <a:solidFill>
                  <a:srgbClr val="000000"/>
                </a:solidFill>
              </a:rPr>
              <a:t> they  connect  with </a:t>
            </a:r>
            <a:r>
              <a:rPr lang="en-US" altLang="en-US" sz="2000" u="sng" dirty="0">
                <a:solidFill>
                  <a:srgbClr val="000000"/>
                </a:solidFill>
              </a:rPr>
              <a:t>cortical areas of associative &amp; limbic regions.</a:t>
            </a:r>
            <a:r>
              <a:rPr lang="en-US" altLang="en-US" sz="2000" dirty="0">
                <a:solidFill>
                  <a:srgbClr val="000000"/>
                </a:solidFill>
              </a:rPr>
              <a:t> </a:t>
            </a:r>
          </a:p>
        </p:txBody>
      </p:sp>
      <p:sp>
        <p:nvSpPr>
          <p:cNvPr id="184327" name="Text Box 7">
            <a:extLst>
              <a:ext uri="{FF2B5EF4-FFF2-40B4-BE49-F238E27FC236}">
                <a16:creationId xmlns:a16="http://schemas.microsoft.com/office/drawing/2014/main" id="{03FC2114-0E15-DF7A-0F19-25E2D7C0FD12}"/>
              </a:ext>
            </a:extLst>
          </p:cNvPr>
          <p:cNvSpPr txBox="1">
            <a:spLocks noChangeArrowheads="1"/>
          </p:cNvSpPr>
          <p:nvPr/>
        </p:nvSpPr>
        <p:spPr bwMode="auto">
          <a:xfrm>
            <a:off x="152400" y="5959830"/>
            <a:ext cx="8001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 typeface="Wingdings" panose="05000000000000000000" pitchFamily="2" charset="2"/>
              <a:buChar char="Ø"/>
            </a:pPr>
            <a:r>
              <a:rPr lang="en-US" altLang="en-US" sz="2400" b="1" dirty="0">
                <a:solidFill>
                  <a:schemeClr val="hlink"/>
                </a:solidFill>
              </a:rPr>
              <a:t>Pulvinar </a:t>
            </a:r>
            <a:r>
              <a:rPr lang="en-US" altLang="en-US" sz="2000" dirty="0">
                <a:solidFill>
                  <a:srgbClr val="000000"/>
                </a:solidFill>
              </a:rPr>
              <a:t>is a large most posterior part of thalamus, it has extensive connections with </a:t>
            </a:r>
            <a:r>
              <a:rPr lang="en-US" altLang="en-US" sz="2000" u="sng" dirty="0">
                <a:solidFill>
                  <a:srgbClr val="000000"/>
                </a:solidFill>
              </a:rPr>
              <a:t>association cortices</a:t>
            </a:r>
            <a:r>
              <a:rPr lang="en-US" altLang="en-US" sz="2000" dirty="0">
                <a:solidFill>
                  <a:srgbClr val="000000"/>
                </a:solidFill>
              </a:rPr>
              <a:t> </a:t>
            </a:r>
            <a:r>
              <a:rPr lang="en-US" altLang="en-US" sz="2000" u="sng" dirty="0">
                <a:solidFill>
                  <a:srgbClr val="000000"/>
                </a:solidFill>
              </a:rPr>
              <a:t>of parietal, temporal &amp; occipital lobes.</a:t>
            </a:r>
            <a:r>
              <a:rPr lang="en-US" altLang="en-US" sz="2400" dirty="0">
                <a:solidFill>
                  <a:srgbClr val="000000"/>
                </a:solidFill>
              </a:rPr>
              <a:t>            </a:t>
            </a:r>
          </a:p>
        </p:txBody>
      </p:sp>
      <p:sp>
        <p:nvSpPr>
          <p:cNvPr id="184328" name="Text Box 8">
            <a:extLst>
              <a:ext uri="{FF2B5EF4-FFF2-40B4-BE49-F238E27FC236}">
                <a16:creationId xmlns:a16="http://schemas.microsoft.com/office/drawing/2014/main" id="{DEFE7922-D0B1-6AF1-388A-FB99C631DB11}"/>
              </a:ext>
            </a:extLst>
          </p:cNvPr>
          <p:cNvSpPr txBox="1">
            <a:spLocks noChangeArrowheads="1"/>
          </p:cNvSpPr>
          <p:nvPr/>
        </p:nvSpPr>
        <p:spPr bwMode="auto">
          <a:xfrm>
            <a:off x="5029200" y="2819400"/>
            <a:ext cx="39624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 typeface="Wingdings" panose="05000000000000000000" pitchFamily="2" charset="2"/>
              <a:buChar char="Ø"/>
            </a:pPr>
            <a:r>
              <a:rPr lang="en-US" altLang="en-US" sz="2000" b="1" dirty="0">
                <a:solidFill>
                  <a:schemeClr val="hlink"/>
                </a:solidFill>
              </a:rPr>
              <a:t>Lateral dorsal nucleus :</a:t>
            </a:r>
            <a:r>
              <a:rPr lang="en-US" altLang="en-US" sz="2000" dirty="0"/>
              <a:t>                 </a:t>
            </a:r>
            <a:r>
              <a:rPr lang="en-US" altLang="en-US" sz="2000" dirty="0">
                <a:solidFill>
                  <a:srgbClr val="000000"/>
                </a:solidFill>
              </a:rPr>
              <a:t>-it is part of </a:t>
            </a:r>
            <a:r>
              <a:rPr lang="en-US" altLang="en-US" sz="2000" u="sng" dirty="0">
                <a:solidFill>
                  <a:schemeClr val="hlink"/>
                </a:solidFill>
              </a:rPr>
              <a:t>limbic system.</a:t>
            </a:r>
            <a:r>
              <a:rPr lang="en-US" altLang="en-US" sz="2000" dirty="0"/>
              <a:t>                   </a:t>
            </a:r>
            <a:r>
              <a:rPr lang="en-US" altLang="en-US" sz="2000" dirty="0">
                <a:solidFill>
                  <a:srgbClr val="000000"/>
                </a:solidFill>
              </a:rPr>
              <a:t>-it receives</a:t>
            </a:r>
            <a:r>
              <a:rPr lang="en-US" altLang="en-US" sz="2000" u="sng" dirty="0">
                <a:solidFill>
                  <a:srgbClr val="000000"/>
                </a:solidFill>
              </a:rPr>
              <a:t> </a:t>
            </a:r>
            <a:r>
              <a:rPr lang="en-US" altLang="en-US" sz="2000" dirty="0">
                <a:solidFill>
                  <a:schemeClr val="hlink"/>
                </a:solidFill>
              </a:rPr>
              <a:t>afferents</a:t>
            </a:r>
            <a:r>
              <a:rPr lang="en-US" altLang="en-US" sz="2000" dirty="0"/>
              <a:t> </a:t>
            </a:r>
            <a:r>
              <a:rPr lang="en-US" altLang="en-US" sz="2000" dirty="0">
                <a:solidFill>
                  <a:srgbClr val="000000"/>
                </a:solidFill>
              </a:rPr>
              <a:t>from</a:t>
            </a:r>
            <a:r>
              <a:rPr lang="en-US" altLang="en-US" sz="2000" dirty="0"/>
              <a:t> </a:t>
            </a:r>
            <a:r>
              <a:rPr lang="en-US" altLang="en-US" sz="2000" u="sng" dirty="0">
                <a:solidFill>
                  <a:schemeClr val="hlink"/>
                </a:solidFill>
              </a:rPr>
              <a:t>hippocampus </a:t>
            </a:r>
            <a:r>
              <a:rPr lang="en-US" altLang="en-US" sz="2000" dirty="0">
                <a:solidFill>
                  <a:srgbClr val="000000"/>
                </a:solidFill>
              </a:rPr>
              <a:t>and / sends </a:t>
            </a:r>
            <a:r>
              <a:rPr lang="en-US" altLang="en-US" sz="2000" dirty="0" err="1">
                <a:solidFill>
                  <a:schemeClr val="hlink"/>
                </a:solidFill>
              </a:rPr>
              <a:t>efferents</a:t>
            </a:r>
            <a:r>
              <a:rPr lang="en-US" altLang="en-US" sz="2000" dirty="0">
                <a:solidFill>
                  <a:schemeClr val="hlink"/>
                </a:solidFill>
              </a:rPr>
              <a:t> </a:t>
            </a:r>
            <a:r>
              <a:rPr lang="en-US" altLang="en-US" sz="2000" dirty="0"/>
              <a:t>  </a:t>
            </a:r>
            <a:r>
              <a:rPr lang="en-US" altLang="en-US" sz="2000" dirty="0">
                <a:solidFill>
                  <a:srgbClr val="000000"/>
                </a:solidFill>
              </a:rPr>
              <a:t>to</a:t>
            </a:r>
            <a:r>
              <a:rPr lang="en-US" altLang="en-US" sz="2000" dirty="0"/>
              <a:t> </a:t>
            </a:r>
            <a:r>
              <a:rPr lang="en-US" altLang="en-US" sz="2000" u="sng" dirty="0">
                <a:solidFill>
                  <a:schemeClr val="hlink"/>
                </a:solidFill>
              </a:rPr>
              <a:t>cingulate gyrus.</a:t>
            </a:r>
          </a:p>
          <a:p>
            <a:pPr>
              <a:spcBef>
                <a:spcPct val="50000"/>
              </a:spcBef>
              <a:buFont typeface="Wingdings" panose="05000000000000000000" pitchFamily="2" charset="2"/>
              <a:buChar char="Ø"/>
            </a:pPr>
            <a:r>
              <a:rPr lang="en-US" altLang="en-US" sz="2000" b="1" dirty="0">
                <a:solidFill>
                  <a:schemeClr val="hlink"/>
                </a:solidFill>
              </a:rPr>
              <a:t>Lateral posterior nucleus :</a:t>
            </a:r>
            <a:r>
              <a:rPr lang="en-US" altLang="en-US" sz="2000" dirty="0"/>
              <a:t>  </a:t>
            </a:r>
            <a:br>
              <a:rPr lang="en-US" altLang="en-US" sz="2000" dirty="0"/>
            </a:br>
            <a:r>
              <a:rPr lang="en-US" altLang="en-US" sz="2000" dirty="0">
                <a:solidFill>
                  <a:srgbClr val="000000"/>
                </a:solidFill>
              </a:rPr>
              <a:t>-it has connections with</a:t>
            </a:r>
            <a:r>
              <a:rPr lang="en-US" altLang="en-US" sz="2000" dirty="0"/>
              <a:t> </a:t>
            </a:r>
            <a:r>
              <a:rPr lang="en-US" altLang="en-US" sz="2000" u="sng" dirty="0">
                <a:solidFill>
                  <a:schemeClr val="hlink"/>
                </a:solidFill>
              </a:rPr>
              <a:t>sensory association</a:t>
            </a:r>
            <a:r>
              <a:rPr lang="en-US" altLang="en-US" sz="2000" u="sng" dirty="0"/>
              <a:t> </a:t>
            </a:r>
            <a:r>
              <a:rPr lang="en-US" altLang="en-US" sz="2000" u="sng" dirty="0">
                <a:solidFill>
                  <a:schemeClr val="hlink"/>
                </a:solidFill>
              </a:rPr>
              <a:t>cortex</a:t>
            </a:r>
            <a:r>
              <a:rPr lang="en-US" altLang="en-US" sz="2000" dirty="0">
                <a:solidFill>
                  <a:schemeClr val="hlink"/>
                </a:solidFill>
              </a:rPr>
              <a:t> </a:t>
            </a:r>
            <a:r>
              <a:rPr lang="en-US" altLang="en-US" sz="2000" u="sng" dirty="0">
                <a:solidFill>
                  <a:schemeClr val="hlink"/>
                </a:solidFill>
              </a:rPr>
              <a:t>of parietal lobe.</a:t>
            </a:r>
            <a:r>
              <a:rPr lang="en-US" altLang="en-US" sz="2000" dirty="0"/>
              <a:t> </a:t>
            </a:r>
          </a:p>
        </p:txBody>
      </p:sp>
      <p:pic>
        <p:nvPicPr>
          <p:cNvPr id="2" name="ClipArt Placeholder 5" descr="C:\Documents and Settings\user\My Documents\My Pictures\Copy of ccvv.jpg">
            <a:extLst>
              <a:ext uri="{FF2B5EF4-FFF2-40B4-BE49-F238E27FC236}">
                <a16:creationId xmlns:a16="http://schemas.microsoft.com/office/drawing/2014/main" id="{316BE062-BA2B-2149-79EA-474BB2EFDB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a:xfrm>
            <a:off x="457200" y="1295400"/>
            <a:ext cx="3505201" cy="2339755"/>
          </a:xfrm>
          <a:prstGeom prst="rect">
            <a:avLst/>
          </a:prstGeom>
          <a:noFill/>
        </p:spPr>
      </p:pic>
      <p:pic>
        <p:nvPicPr>
          <p:cNvPr id="4" name="Picture 3">
            <a:extLst>
              <a:ext uri="{FF2B5EF4-FFF2-40B4-BE49-F238E27FC236}">
                <a16:creationId xmlns:a16="http://schemas.microsoft.com/office/drawing/2014/main" id="{BB55FCBE-4900-7154-B64F-120054C214E4}"/>
              </a:ext>
            </a:extLst>
          </p:cNvPr>
          <p:cNvPicPr>
            <a:picLocks noChangeAspect="1"/>
          </p:cNvPicPr>
          <p:nvPr/>
        </p:nvPicPr>
        <p:blipFill>
          <a:blip r:embed="rId3"/>
          <a:stretch>
            <a:fillRect/>
          </a:stretch>
        </p:blipFill>
        <p:spPr>
          <a:xfrm>
            <a:off x="699977" y="3654451"/>
            <a:ext cx="3795824" cy="2417169"/>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8C76EA59-3A34-7F8B-626D-429093FD9E61}"/>
              </a:ext>
            </a:extLst>
          </p:cNvPr>
          <p:cNvSpPr>
            <a:spLocks noGrp="1" noChangeArrowheads="1"/>
          </p:cNvSpPr>
          <p:nvPr>
            <p:ph type="title" idx="4294967295"/>
          </p:nvPr>
        </p:nvSpPr>
        <p:spPr>
          <a:xfrm>
            <a:off x="0" y="609600"/>
            <a:ext cx="7772400" cy="1143000"/>
          </a:xfrm>
        </p:spPr>
        <p:txBody>
          <a:bodyPr/>
          <a:lstStyle/>
          <a:p>
            <a:pPr eaLnBrk="1" hangingPunct="1">
              <a:defRPr/>
            </a:pPr>
            <a:r>
              <a:rPr lang="en-US" dirty="0"/>
              <a:t> </a:t>
            </a:r>
          </a:p>
        </p:txBody>
      </p:sp>
      <p:pic>
        <p:nvPicPr>
          <p:cNvPr id="35843" name="ClipArt Placeholder 5" descr="C:\Documents and Settings\user\My Documents\My Pictures\Copy of ccvv.jpg">
            <a:extLst>
              <a:ext uri="{FF2B5EF4-FFF2-40B4-BE49-F238E27FC236}">
                <a16:creationId xmlns:a16="http://schemas.microsoft.com/office/drawing/2014/main" id="{305663D6-4428-C9A2-3181-259D61F8D9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bwMode="auto">
          <a:xfrm>
            <a:off x="3581400" y="685800"/>
            <a:ext cx="48418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69A3F61-965F-73DC-5641-D532FA285C30}"/>
              </a:ext>
            </a:extLst>
          </p:cNvPr>
          <p:cNvSpPr/>
          <p:nvPr/>
        </p:nvSpPr>
        <p:spPr>
          <a:xfrm>
            <a:off x="5867400" y="4724400"/>
            <a:ext cx="2971800" cy="1692275"/>
          </a:xfrm>
          <a:prstGeom prst="rect">
            <a:avLst/>
          </a:prstGeom>
          <a:ln w="28575">
            <a:solidFill>
              <a:schemeClr val="tx2">
                <a:lumMod val="75000"/>
              </a:schemeClr>
            </a:solidFill>
          </a:ln>
        </p:spPr>
        <p:txBody>
          <a:bodyPr>
            <a:spAutoFit/>
          </a:bodyPr>
          <a:lstStyle/>
          <a:p>
            <a:pPr eaLnBrk="1" hangingPunct="1">
              <a:defRPr/>
            </a:pPr>
            <a:r>
              <a:rPr lang="en-US" sz="3200" dirty="0" err="1">
                <a:solidFill>
                  <a:srgbClr val="C00000"/>
                </a:solidFill>
                <a:effectLst>
                  <a:outerShdw blurRad="38100" dist="38100" dir="2700000" algn="tl">
                    <a:srgbClr val="000000">
                      <a:alpha val="43137"/>
                    </a:srgbClr>
                  </a:outerShdw>
                </a:effectLst>
              </a:rPr>
              <a:t>Pulvinar</a:t>
            </a:r>
            <a:r>
              <a:rPr lang="en-US" sz="3200" dirty="0">
                <a:solidFill>
                  <a:srgbClr val="C00000"/>
                </a:solidFill>
                <a:effectLst>
                  <a:outerShdw blurRad="38100" dist="38100" dir="2700000" algn="tl">
                    <a:srgbClr val="000000">
                      <a:alpha val="43137"/>
                    </a:srgbClr>
                  </a:outerShdw>
                </a:effectLst>
              </a:rPr>
              <a:t>:</a:t>
            </a:r>
            <a:r>
              <a:rPr lang="en-US" dirty="0"/>
              <a:t> </a:t>
            </a:r>
            <a:r>
              <a:rPr lang="en-US" dirty="0">
                <a:solidFill>
                  <a:schemeClr val="bg2"/>
                </a:solidFill>
              </a:rPr>
              <a:t>Sensory association cortices of parietal, temporal &amp; occipital lobes</a:t>
            </a:r>
          </a:p>
        </p:txBody>
      </p:sp>
      <p:sp>
        <p:nvSpPr>
          <p:cNvPr id="35845" name="Rectangle 10">
            <a:extLst>
              <a:ext uri="{FF2B5EF4-FFF2-40B4-BE49-F238E27FC236}">
                <a16:creationId xmlns:a16="http://schemas.microsoft.com/office/drawing/2014/main" id="{C29E8D43-18DA-61A5-D73F-CE2C5B3DFDCB}"/>
              </a:ext>
            </a:extLst>
          </p:cNvPr>
          <p:cNvSpPr>
            <a:spLocks noChangeArrowheads="1"/>
          </p:cNvSpPr>
          <p:nvPr/>
        </p:nvSpPr>
        <p:spPr bwMode="auto">
          <a:xfrm>
            <a:off x="685800" y="4572000"/>
            <a:ext cx="3429000" cy="1816100"/>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b="1">
                <a:solidFill>
                  <a:srgbClr val="C00000"/>
                </a:solidFill>
              </a:rPr>
              <a:t>Lateral posterior nucleus</a:t>
            </a:r>
          </a:p>
          <a:p>
            <a:pPr eaLnBrk="1" hangingPunct="1">
              <a:spcBef>
                <a:spcPct val="0"/>
              </a:spcBef>
              <a:buClr>
                <a:srgbClr val="FFFF00"/>
              </a:buClr>
              <a:buSzTx/>
              <a:buFontTx/>
              <a:buNone/>
            </a:pPr>
            <a:r>
              <a:rPr lang="en-US" altLang="en-US" sz="2400">
                <a:solidFill>
                  <a:schemeClr val="bg2"/>
                </a:solidFill>
              </a:rPr>
              <a:t>sensory association cortex of parietal lobe</a:t>
            </a:r>
          </a:p>
        </p:txBody>
      </p:sp>
      <p:sp>
        <p:nvSpPr>
          <p:cNvPr id="12" name="Rectangle 11">
            <a:extLst>
              <a:ext uri="{FF2B5EF4-FFF2-40B4-BE49-F238E27FC236}">
                <a16:creationId xmlns:a16="http://schemas.microsoft.com/office/drawing/2014/main" id="{913043E1-9002-468E-2CA1-DBC4E4D87429}"/>
              </a:ext>
            </a:extLst>
          </p:cNvPr>
          <p:cNvSpPr/>
          <p:nvPr/>
        </p:nvSpPr>
        <p:spPr>
          <a:xfrm>
            <a:off x="228600" y="304800"/>
            <a:ext cx="3200400" cy="3170238"/>
          </a:xfrm>
          <a:prstGeom prst="rect">
            <a:avLst/>
          </a:prstGeom>
          <a:ln w="38100">
            <a:solidFill>
              <a:schemeClr val="bg1">
                <a:lumMod val="50000"/>
              </a:schemeClr>
            </a:solidFill>
          </a:ln>
        </p:spPr>
        <p:txBody>
          <a:bodyPr>
            <a:spAutoFit/>
          </a:bodyPr>
          <a:lstStyle/>
          <a:p>
            <a:pPr eaLnBrk="1" hangingPunct="1">
              <a:buClr>
                <a:srgbClr val="FFFF00"/>
              </a:buClr>
              <a:defRPr/>
            </a:pPr>
            <a:r>
              <a:rPr lang="en-US" sz="3200" b="1" dirty="0">
                <a:solidFill>
                  <a:srgbClr val="C00000"/>
                </a:solidFill>
                <a:effectLst>
                  <a:outerShdw blurRad="38100" dist="38100" dir="2700000" algn="tl">
                    <a:srgbClr val="000000">
                      <a:alpha val="43137"/>
                    </a:srgbClr>
                  </a:outerShdw>
                </a:effectLst>
              </a:rPr>
              <a:t>Lateral dorsal nucleus</a:t>
            </a:r>
            <a:endParaRPr lang="en-US" sz="3200" dirty="0">
              <a:solidFill>
                <a:srgbClr val="C00000"/>
              </a:solidFill>
            </a:endParaRPr>
          </a:p>
          <a:p>
            <a:pPr eaLnBrk="1" hangingPunct="1">
              <a:buClr>
                <a:schemeClr val="bg2"/>
              </a:buClr>
              <a:buSzPct val="80000"/>
              <a:buFont typeface="Wingdings" pitchFamily="2" charset="2"/>
              <a:buChar char="§"/>
              <a:defRPr/>
            </a:pPr>
            <a:r>
              <a:rPr lang="en-US" sz="3200" dirty="0">
                <a:solidFill>
                  <a:schemeClr val="tx2"/>
                </a:solidFill>
                <a:effectLst>
                  <a:outerShdw blurRad="38100" dist="38100" dir="2700000" algn="tl">
                    <a:srgbClr val="000000">
                      <a:alpha val="43137"/>
                    </a:srgbClr>
                  </a:outerShdw>
                </a:effectLst>
              </a:rPr>
              <a:t>  </a:t>
            </a:r>
            <a:r>
              <a:rPr lang="en-US" sz="2800" dirty="0">
                <a:solidFill>
                  <a:schemeClr val="bg2"/>
                </a:solidFill>
                <a:effectLst>
                  <a:outerShdw blurRad="38100" dist="38100" dir="2700000" algn="tl">
                    <a:srgbClr val="000000">
                      <a:alpha val="43137"/>
                    </a:srgbClr>
                  </a:outerShdw>
                </a:effectLst>
              </a:rPr>
              <a:t>Part of Limbic</a:t>
            </a:r>
            <a:br>
              <a:rPr lang="en-US" sz="2800" dirty="0">
                <a:solidFill>
                  <a:schemeClr val="bg2"/>
                </a:solidFill>
                <a:effectLst>
                  <a:outerShdw blurRad="38100" dist="38100" dir="2700000" algn="tl">
                    <a:srgbClr val="000000">
                      <a:alpha val="43137"/>
                    </a:srgbClr>
                  </a:outerShdw>
                </a:effectLst>
              </a:rPr>
            </a:br>
            <a:r>
              <a:rPr lang="en-US" sz="2800" dirty="0">
                <a:solidFill>
                  <a:schemeClr val="bg2"/>
                </a:solidFill>
                <a:effectLst>
                  <a:outerShdw blurRad="38100" dist="38100" dir="2700000" algn="tl">
                    <a:srgbClr val="000000">
                      <a:alpha val="43137"/>
                    </a:srgbClr>
                  </a:outerShdw>
                </a:effectLst>
              </a:rPr>
              <a:t>    System</a:t>
            </a:r>
          </a:p>
          <a:p>
            <a:pPr eaLnBrk="1" hangingPunct="1">
              <a:buClr>
                <a:srgbClr val="FFFF00"/>
              </a:buClr>
              <a:defRPr/>
            </a:pPr>
            <a:r>
              <a:rPr lang="en-US" dirty="0"/>
              <a:t>     </a:t>
            </a:r>
            <a:r>
              <a:rPr lang="en-US" dirty="0" err="1">
                <a:solidFill>
                  <a:schemeClr val="bg2"/>
                </a:solidFill>
              </a:rPr>
              <a:t>Hippocamus</a:t>
            </a:r>
            <a:endParaRPr lang="en-US" dirty="0">
              <a:solidFill>
                <a:schemeClr val="bg2"/>
              </a:solidFill>
            </a:endParaRPr>
          </a:p>
          <a:p>
            <a:pPr eaLnBrk="1" hangingPunct="1">
              <a:buClr>
                <a:srgbClr val="FFFF00"/>
              </a:buClr>
              <a:defRPr/>
            </a:pPr>
            <a:endParaRPr lang="en-US" dirty="0"/>
          </a:p>
          <a:p>
            <a:pPr eaLnBrk="1" hangingPunct="1">
              <a:buClr>
                <a:srgbClr val="FFFF00"/>
              </a:buClr>
              <a:defRPr/>
            </a:pPr>
            <a:r>
              <a:rPr lang="en-US" dirty="0"/>
              <a:t>  </a:t>
            </a:r>
            <a:r>
              <a:rPr lang="en-US" dirty="0" err="1">
                <a:solidFill>
                  <a:schemeClr val="bg2"/>
                </a:solidFill>
              </a:rPr>
              <a:t>Cingulate</a:t>
            </a:r>
            <a:r>
              <a:rPr lang="en-US" dirty="0">
                <a:solidFill>
                  <a:schemeClr val="bg2"/>
                </a:solidFill>
              </a:rPr>
              <a:t> </a:t>
            </a:r>
            <a:r>
              <a:rPr lang="en-US" dirty="0" err="1">
                <a:solidFill>
                  <a:schemeClr val="bg2"/>
                </a:solidFill>
              </a:rPr>
              <a:t>gyrus</a:t>
            </a:r>
            <a:r>
              <a:rPr lang="en-US" dirty="0">
                <a:solidFill>
                  <a:schemeClr val="bg2"/>
                </a:solidFill>
                <a:effectLst>
                  <a:outerShdw blurRad="38100" dist="38100" dir="2700000" algn="tl">
                    <a:srgbClr val="000000">
                      <a:alpha val="43137"/>
                    </a:srgbClr>
                  </a:outerShdw>
                </a:effectLst>
              </a:rPr>
              <a:t> </a:t>
            </a:r>
          </a:p>
        </p:txBody>
      </p:sp>
      <p:cxnSp>
        <p:nvCxnSpPr>
          <p:cNvPr id="35847" name="Straight Arrow Connector 14">
            <a:extLst>
              <a:ext uri="{FF2B5EF4-FFF2-40B4-BE49-F238E27FC236}">
                <a16:creationId xmlns:a16="http://schemas.microsoft.com/office/drawing/2014/main" id="{69F6B6A8-4679-62A5-38CD-41E9D1C16A80}"/>
              </a:ext>
            </a:extLst>
          </p:cNvPr>
          <p:cNvCxnSpPr>
            <a:cxnSpLocks noChangeShapeType="1"/>
          </p:cNvCxnSpPr>
          <p:nvPr/>
        </p:nvCxnSpPr>
        <p:spPr bwMode="auto">
          <a:xfrm flipV="1">
            <a:off x="2286000" y="1752600"/>
            <a:ext cx="2819400" cy="7620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5848" name="Straight Arrow Connector 16">
            <a:extLst>
              <a:ext uri="{FF2B5EF4-FFF2-40B4-BE49-F238E27FC236}">
                <a16:creationId xmlns:a16="http://schemas.microsoft.com/office/drawing/2014/main" id="{3C3D9329-C8E3-168A-9462-25E10E26047C}"/>
              </a:ext>
            </a:extLst>
          </p:cNvPr>
          <p:cNvCxnSpPr>
            <a:cxnSpLocks noChangeShapeType="1"/>
          </p:cNvCxnSpPr>
          <p:nvPr/>
        </p:nvCxnSpPr>
        <p:spPr bwMode="auto">
          <a:xfrm rot="10800000" flipV="1">
            <a:off x="2514600" y="1981200"/>
            <a:ext cx="2819400" cy="12192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5849" name="Straight Arrow Connector 17">
            <a:extLst>
              <a:ext uri="{FF2B5EF4-FFF2-40B4-BE49-F238E27FC236}">
                <a16:creationId xmlns:a16="http://schemas.microsoft.com/office/drawing/2014/main" id="{55C4F8AE-5AEA-E3DE-A6BE-163C118C36C6}"/>
              </a:ext>
            </a:extLst>
          </p:cNvPr>
          <p:cNvCxnSpPr>
            <a:cxnSpLocks noChangeShapeType="1"/>
          </p:cNvCxnSpPr>
          <p:nvPr/>
        </p:nvCxnSpPr>
        <p:spPr bwMode="auto">
          <a:xfrm rot="5400000" flipH="1" flipV="1">
            <a:off x="3276600" y="2667000"/>
            <a:ext cx="2819400" cy="16002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5850" name="Straight Arrow Connector 18">
            <a:extLst>
              <a:ext uri="{FF2B5EF4-FFF2-40B4-BE49-F238E27FC236}">
                <a16:creationId xmlns:a16="http://schemas.microsoft.com/office/drawing/2014/main" id="{F2600353-C4AC-65F1-6E23-DFD3982C2BC4}"/>
              </a:ext>
            </a:extLst>
          </p:cNvPr>
          <p:cNvCxnSpPr>
            <a:cxnSpLocks noChangeShapeType="1"/>
          </p:cNvCxnSpPr>
          <p:nvPr/>
        </p:nvCxnSpPr>
        <p:spPr bwMode="auto">
          <a:xfrm rot="16200000" flipV="1">
            <a:off x="6553200" y="2971800"/>
            <a:ext cx="2438400" cy="13716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5851" name="Straight Arrow Connector 21">
            <a:extLst>
              <a:ext uri="{FF2B5EF4-FFF2-40B4-BE49-F238E27FC236}">
                <a16:creationId xmlns:a16="http://schemas.microsoft.com/office/drawing/2014/main" id="{3EE763D7-6366-A51D-7C53-210E958457A9}"/>
              </a:ext>
            </a:extLst>
          </p:cNvPr>
          <p:cNvCxnSpPr>
            <a:cxnSpLocks noChangeShapeType="1"/>
          </p:cNvCxnSpPr>
          <p:nvPr/>
        </p:nvCxnSpPr>
        <p:spPr bwMode="auto">
          <a:xfrm rot="16200000" flipH="1">
            <a:off x="6477000" y="3124200"/>
            <a:ext cx="2360613" cy="1293813"/>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5852" name="Straight Arrow Connector 22">
            <a:extLst>
              <a:ext uri="{FF2B5EF4-FFF2-40B4-BE49-F238E27FC236}">
                <a16:creationId xmlns:a16="http://schemas.microsoft.com/office/drawing/2014/main" id="{1800EDD1-FC81-8144-94C8-CCF921F2AF84}"/>
              </a:ext>
            </a:extLst>
          </p:cNvPr>
          <p:cNvCxnSpPr>
            <a:cxnSpLocks noChangeShapeType="1"/>
          </p:cNvCxnSpPr>
          <p:nvPr/>
        </p:nvCxnSpPr>
        <p:spPr bwMode="auto">
          <a:xfrm rot="5400000">
            <a:off x="3314700" y="2781300"/>
            <a:ext cx="2971800" cy="1676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8B0D6FF1-87DD-EE8F-BAE7-84E39A65D45C}"/>
              </a:ext>
            </a:extLst>
          </p:cNvPr>
          <p:cNvSpPr>
            <a:spLocks noGrp="1" noChangeArrowheads="1"/>
          </p:cNvSpPr>
          <p:nvPr>
            <p:ph type="title" idx="4294967295"/>
          </p:nvPr>
        </p:nvSpPr>
        <p:spPr>
          <a:xfrm>
            <a:off x="0" y="228600"/>
            <a:ext cx="9144000" cy="7620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rPr>
              <a:t>Medial Nuclear Group</a:t>
            </a:r>
          </a:p>
        </p:txBody>
      </p:sp>
      <p:pic>
        <p:nvPicPr>
          <p:cNvPr id="36867" name="ClipArt Placeholder 5" descr="C:\Documents and Settings\user\My Documents\My Pictures\Copy of ccvv.jpg">
            <a:extLst>
              <a:ext uri="{FF2B5EF4-FFF2-40B4-BE49-F238E27FC236}">
                <a16:creationId xmlns:a16="http://schemas.microsoft.com/office/drawing/2014/main" id="{A159EFFB-132D-45B6-2BB8-F57D72ABCD9E}"/>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682" t="3636" r="3120" b="5455"/>
          <a:stretch>
            <a:fillRect/>
          </a:stretch>
        </p:blipFill>
        <p:spPr>
          <a:xfrm>
            <a:off x="838200" y="2971800"/>
            <a:ext cx="4724400" cy="2743200"/>
          </a:xfrm>
          <a:noFill/>
        </p:spPr>
      </p:pic>
      <p:sp>
        <p:nvSpPr>
          <p:cNvPr id="40965" name="Rectangle 4">
            <a:extLst>
              <a:ext uri="{FF2B5EF4-FFF2-40B4-BE49-F238E27FC236}">
                <a16:creationId xmlns:a16="http://schemas.microsoft.com/office/drawing/2014/main" id="{80692D0E-68D9-FB2B-3307-2A71BFE91828}"/>
              </a:ext>
            </a:extLst>
          </p:cNvPr>
          <p:cNvSpPr>
            <a:spLocks noChangeArrowheads="1"/>
          </p:cNvSpPr>
          <p:nvPr/>
        </p:nvSpPr>
        <p:spPr bwMode="auto">
          <a:xfrm>
            <a:off x="685800" y="990600"/>
            <a:ext cx="7696200" cy="584200"/>
          </a:xfrm>
          <a:prstGeom prst="rect">
            <a:avLst/>
          </a:prstGeom>
          <a:noFill/>
          <a:ln w="38100">
            <a:solidFill>
              <a:srgbClr val="C00000"/>
            </a:solidFill>
            <a:miter lim="800000"/>
            <a:headEnd/>
            <a:tailEnd/>
          </a:ln>
        </p:spPr>
        <p:txBody>
          <a:bodyPr>
            <a:spAutoFit/>
          </a:bodyPr>
          <a:lstStyle/>
          <a:p>
            <a:pPr marL="0" lvl="1" eaLnBrk="1" hangingPunct="1">
              <a:buClr>
                <a:srgbClr val="FFFF00"/>
              </a:buClr>
              <a:defRPr/>
            </a:pPr>
            <a:r>
              <a:rPr lang="en-US" sz="3200" b="1" dirty="0">
                <a:solidFill>
                  <a:srgbClr val="C00000"/>
                </a:solidFill>
                <a:effectLst>
                  <a:outerShdw blurRad="38100" dist="38100" dir="2700000" algn="tl">
                    <a:srgbClr val="000000">
                      <a:alpha val="43137"/>
                    </a:srgbClr>
                  </a:outerShdw>
                </a:effectLst>
              </a:rPr>
              <a:t>Integrates emotion, thought, and judgment</a:t>
            </a:r>
          </a:p>
        </p:txBody>
      </p:sp>
      <p:sp>
        <p:nvSpPr>
          <p:cNvPr id="8" name="Rectangle 7">
            <a:extLst>
              <a:ext uri="{FF2B5EF4-FFF2-40B4-BE49-F238E27FC236}">
                <a16:creationId xmlns:a16="http://schemas.microsoft.com/office/drawing/2014/main" id="{5CDA9FB0-1F88-27E9-8E77-2D8B4E510965}"/>
              </a:ext>
            </a:extLst>
          </p:cNvPr>
          <p:cNvSpPr/>
          <p:nvPr/>
        </p:nvSpPr>
        <p:spPr>
          <a:xfrm>
            <a:off x="5867400" y="2438400"/>
            <a:ext cx="2286000" cy="1570038"/>
          </a:xfrm>
          <a:prstGeom prst="rect">
            <a:avLst/>
          </a:prstGeom>
          <a:ln>
            <a:solidFill>
              <a:schemeClr val="bg1">
                <a:lumMod val="50000"/>
              </a:schemeClr>
            </a:solidFill>
          </a:ln>
        </p:spPr>
        <p:txBody>
          <a:bodyPr>
            <a:spAutoFit/>
          </a:bodyPr>
          <a:lstStyle/>
          <a:p>
            <a:pPr eaLnBrk="1" hangingPunct="1">
              <a:buClr>
                <a:srgbClr val="FFFF00"/>
              </a:buClr>
              <a:defRPr/>
            </a:pPr>
            <a:r>
              <a:rPr lang="en-US" dirty="0">
                <a:solidFill>
                  <a:schemeClr val="bg2"/>
                </a:solidFill>
              </a:rPr>
              <a:t>Hypothalamus, </a:t>
            </a:r>
            <a:r>
              <a:rPr lang="en-US" dirty="0" err="1">
                <a:solidFill>
                  <a:schemeClr val="bg2"/>
                </a:solidFill>
              </a:rPr>
              <a:t>amygdala</a:t>
            </a:r>
            <a:r>
              <a:rPr lang="en-US" dirty="0">
                <a:solidFill>
                  <a:schemeClr val="bg2"/>
                </a:solidFill>
              </a:rPr>
              <a:t>, other thalamic nuclei, prefrontal cortex</a:t>
            </a:r>
          </a:p>
        </p:txBody>
      </p:sp>
      <p:sp>
        <p:nvSpPr>
          <p:cNvPr id="36870" name="Rectangle 8">
            <a:extLst>
              <a:ext uri="{FF2B5EF4-FFF2-40B4-BE49-F238E27FC236}">
                <a16:creationId xmlns:a16="http://schemas.microsoft.com/office/drawing/2014/main" id="{20F4C813-748F-B877-1AAB-8DDD7A2631DB}"/>
              </a:ext>
            </a:extLst>
          </p:cNvPr>
          <p:cNvSpPr>
            <a:spLocks noChangeArrowheads="1"/>
          </p:cNvSpPr>
          <p:nvPr/>
        </p:nvSpPr>
        <p:spPr bwMode="auto">
          <a:xfrm>
            <a:off x="5943600" y="5029200"/>
            <a:ext cx="2667000" cy="830263"/>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sz="2400">
                <a:solidFill>
                  <a:schemeClr val="bg2"/>
                </a:solidFill>
              </a:rPr>
              <a:t>Prefrontal cortex &amp; limbic structures</a:t>
            </a:r>
          </a:p>
        </p:txBody>
      </p:sp>
      <p:sp>
        <p:nvSpPr>
          <p:cNvPr id="10" name="Rectangle 9">
            <a:extLst>
              <a:ext uri="{FF2B5EF4-FFF2-40B4-BE49-F238E27FC236}">
                <a16:creationId xmlns:a16="http://schemas.microsoft.com/office/drawing/2014/main" id="{53505C3E-9FF7-65FB-E0BA-89DB77CB7CDA}"/>
              </a:ext>
            </a:extLst>
          </p:cNvPr>
          <p:cNvSpPr/>
          <p:nvPr/>
        </p:nvSpPr>
        <p:spPr>
          <a:xfrm>
            <a:off x="457200" y="1752600"/>
            <a:ext cx="4038600" cy="1077913"/>
          </a:xfrm>
          <a:prstGeom prst="rect">
            <a:avLst/>
          </a:prstGeom>
        </p:spPr>
        <p:txBody>
          <a:bodyPr>
            <a:spAutoFit/>
          </a:bodyPr>
          <a:lstStyle/>
          <a:p>
            <a:pPr eaLnBrk="1" hangingPunct="1">
              <a:buClr>
                <a:srgbClr val="FFFF00"/>
              </a:buClr>
              <a:defRPr/>
            </a:pPr>
            <a:r>
              <a:rPr lang="en-US" sz="3200" b="1" dirty="0" err="1">
                <a:solidFill>
                  <a:srgbClr val="C00000"/>
                </a:solidFill>
                <a:effectLst>
                  <a:outerShdw blurRad="38100" dist="38100" dir="2700000" algn="tl">
                    <a:srgbClr val="000000">
                      <a:alpha val="43137"/>
                    </a:srgbClr>
                  </a:outerShdw>
                </a:effectLst>
              </a:rPr>
              <a:t>Mediodorsal</a:t>
            </a:r>
            <a:r>
              <a:rPr lang="en-US" sz="3200" b="1" dirty="0">
                <a:solidFill>
                  <a:srgbClr val="C00000"/>
                </a:solidFill>
                <a:effectLst>
                  <a:outerShdw blurRad="38100" dist="38100" dir="2700000" algn="tl">
                    <a:srgbClr val="000000">
                      <a:alpha val="43137"/>
                    </a:srgbClr>
                  </a:outerShdw>
                </a:effectLst>
              </a:rPr>
              <a:t> nucleus &amp; Nucleus </a:t>
            </a:r>
            <a:r>
              <a:rPr lang="en-US" sz="3200" b="1" dirty="0" err="1">
                <a:solidFill>
                  <a:srgbClr val="C00000"/>
                </a:solidFill>
                <a:effectLst>
                  <a:outerShdw blurRad="38100" dist="38100" dir="2700000" algn="tl">
                    <a:srgbClr val="000000">
                      <a:alpha val="43137"/>
                    </a:srgbClr>
                  </a:outerShdw>
                </a:effectLst>
              </a:rPr>
              <a:t>reuniens</a:t>
            </a:r>
            <a:endParaRPr lang="en-US" sz="3200" b="1" dirty="0">
              <a:solidFill>
                <a:srgbClr val="C00000"/>
              </a:solidFill>
              <a:effectLst>
                <a:outerShdw blurRad="38100" dist="38100" dir="2700000" algn="tl">
                  <a:srgbClr val="000000">
                    <a:alpha val="43137"/>
                  </a:srgbClr>
                </a:outerShdw>
              </a:effectLst>
            </a:endParaRPr>
          </a:p>
        </p:txBody>
      </p:sp>
      <p:cxnSp>
        <p:nvCxnSpPr>
          <p:cNvPr id="36872" name="Straight Arrow Connector 11">
            <a:extLst>
              <a:ext uri="{FF2B5EF4-FFF2-40B4-BE49-F238E27FC236}">
                <a16:creationId xmlns:a16="http://schemas.microsoft.com/office/drawing/2014/main" id="{A1CA8D88-C77A-2B78-B5A5-369B72DB8AD3}"/>
              </a:ext>
            </a:extLst>
          </p:cNvPr>
          <p:cNvCxnSpPr>
            <a:cxnSpLocks noChangeShapeType="1"/>
          </p:cNvCxnSpPr>
          <p:nvPr/>
        </p:nvCxnSpPr>
        <p:spPr bwMode="auto">
          <a:xfrm rot="10800000" flipV="1">
            <a:off x="3352800" y="2819400"/>
            <a:ext cx="2514600" cy="914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6873" name="Straight Arrow Connector 13">
            <a:extLst>
              <a:ext uri="{FF2B5EF4-FFF2-40B4-BE49-F238E27FC236}">
                <a16:creationId xmlns:a16="http://schemas.microsoft.com/office/drawing/2014/main" id="{6231471C-B176-9950-0E3A-95D70C587859}"/>
              </a:ext>
            </a:extLst>
          </p:cNvPr>
          <p:cNvCxnSpPr>
            <a:cxnSpLocks noChangeShapeType="1"/>
          </p:cNvCxnSpPr>
          <p:nvPr/>
        </p:nvCxnSpPr>
        <p:spPr bwMode="auto">
          <a:xfrm>
            <a:off x="3352800" y="3962400"/>
            <a:ext cx="2667000" cy="11430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3" name="TextBox 2">
            <a:extLst>
              <a:ext uri="{FF2B5EF4-FFF2-40B4-BE49-F238E27FC236}">
                <a16:creationId xmlns:a16="http://schemas.microsoft.com/office/drawing/2014/main" id="{D70FD370-CC93-BA33-3243-DDDFEDA5B52A}"/>
              </a:ext>
            </a:extLst>
          </p:cNvPr>
          <p:cNvSpPr txBox="1"/>
          <p:nvPr/>
        </p:nvSpPr>
        <p:spPr>
          <a:xfrm>
            <a:off x="467360" y="6126162"/>
            <a:ext cx="6781800" cy="461665"/>
          </a:xfrm>
          <a:prstGeom prst="rect">
            <a:avLst/>
          </a:prstGeom>
          <a:noFill/>
        </p:spPr>
        <p:txBody>
          <a:bodyPr wrap="square">
            <a:spAutoFit/>
          </a:bodyPr>
          <a:lstStyle/>
          <a:p>
            <a:r>
              <a:rPr lang="en-US" altLang="en-US" sz="2400" dirty="0">
                <a:solidFill>
                  <a:srgbClr val="000000"/>
                </a:solidFill>
              </a:rPr>
              <a:t>-it controls the mood, </a:t>
            </a:r>
            <a:r>
              <a:rPr lang="en-US" altLang="en-US" sz="2400" dirty="0" err="1">
                <a:solidFill>
                  <a:srgbClr val="000000"/>
                </a:solidFill>
              </a:rPr>
              <a:t>behaviour</a:t>
            </a:r>
            <a:r>
              <a:rPr lang="en-US" altLang="en-US" sz="2400" dirty="0">
                <a:solidFill>
                  <a:srgbClr val="000000"/>
                </a:solidFill>
              </a:rPr>
              <a:t>  &amp;  emotions. </a:t>
            </a:r>
            <a:endParaRPr lang="en-GB" dirty="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146" name="Picture 3" descr="C:\Documents and Settings\Free User\My Documents\My Pictures\Picture1dd.jpg">
            <a:extLst>
              <a:ext uri="{FF2B5EF4-FFF2-40B4-BE49-F238E27FC236}">
                <a16:creationId xmlns:a16="http://schemas.microsoft.com/office/drawing/2014/main" id="{423BA6E9-6C45-DCF2-A595-A294108533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95" r="1633"/>
          <a:stretch>
            <a:fillRect/>
          </a:stretch>
        </p:blipFill>
        <p:spPr bwMode="auto">
          <a:xfrm>
            <a:off x="3505200" y="914400"/>
            <a:ext cx="523398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Content Placeholder 2">
            <a:extLst>
              <a:ext uri="{FF2B5EF4-FFF2-40B4-BE49-F238E27FC236}">
                <a16:creationId xmlns:a16="http://schemas.microsoft.com/office/drawing/2014/main" id="{D554EF6B-A8EE-30A4-AD13-05BDE9CE2104}"/>
              </a:ext>
            </a:extLst>
          </p:cNvPr>
          <p:cNvSpPr>
            <a:spLocks noGrp="1" noChangeArrowheads="1"/>
          </p:cNvSpPr>
          <p:nvPr>
            <p:ph sz="half" idx="4294967295"/>
          </p:nvPr>
        </p:nvSpPr>
        <p:spPr>
          <a:xfrm>
            <a:off x="152400" y="533400"/>
            <a:ext cx="3276600" cy="5562600"/>
          </a:xfrm>
        </p:spPr>
        <p:txBody>
          <a:bodyPr/>
          <a:lstStyle/>
          <a:p>
            <a:pPr eaLnBrk="1" hangingPunct="1">
              <a:buClr>
                <a:schemeClr val="bg2"/>
              </a:buClr>
            </a:pPr>
            <a:r>
              <a:rPr lang="en-US" altLang="en-US">
                <a:solidFill>
                  <a:schemeClr val="bg2"/>
                </a:solidFill>
              </a:rPr>
              <a:t>On the medial surface, the diencephalon is subdivided, by </a:t>
            </a:r>
            <a:r>
              <a:rPr lang="en-US" altLang="en-US">
                <a:solidFill>
                  <a:srgbClr val="C00000"/>
                </a:solidFill>
              </a:rPr>
              <a:t>hypothalamic sulcus </a:t>
            </a:r>
            <a:r>
              <a:rPr lang="en-US" altLang="en-US">
                <a:solidFill>
                  <a:schemeClr val="bg2"/>
                </a:solidFill>
              </a:rPr>
              <a:t>(indicated by black line) into: </a:t>
            </a:r>
          </a:p>
          <a:p>
            <a:pPr lvl="1" eaLnBrk="1" hangingPunct="1">
              <a:buClr>
                <a:schemeClr val="bg2"/>
              </a:buClr>
              <a:buFont typeface="Wingdings" panose="05000000000000000000" pitchFamily="2" charset="2"/>
              <a:buChar char="§"/>
            </a:pPr>
            <a:r>
              <a:rPr lang="en-US" altLang="en-US" sz="3200">
                <a:solidFill>
                  <a:srgbClr val="C00000"/>
                </a:solidFill>
              </a:rPr>
              <a:t>Dorsal</a:t>
            </a:r>
            <a:r>
              <a:rPr lang="en-US" altLang="en-US" sz="3200"/>
              <a:t> </a:t>
            </a:r>
            <a:r>
              <a:rPr lang="en-US" altLang="en-US" sz="3200">
                <a:solidFill>
                  <a:srgbClr val="C00000"/>
                </a:solidFill>
              </a:rPr>
              <a:t>part</a:t>
            </a:r>
          </a:p>
          <a:p>
            <a:pPr lvl="1" eaLnBrk="1" hangingPunct="1">
              <a:buClr>
                <a:schemeClr val="bg2"/>
              </a:buClr>
              <a:buFont typeface="Wingdings" panose="05000000000000000000" pitchFamily="2" charset="2"/>
              <a:buChar char="§"/>
            </a:pPr>
            <a:r>
              <a:rPr lang="en-US" altLang="en-US" sz="3200">
                <a:solidFill>
                  <a:srgbClr val="C00000"/>
                </a:solidFill>
              </a:rPr>
              <a:t>Ventral part</a:t>
            </a:r>
          </a:p>
          <a:p>
            <a:pPr eaLnBrk="1" hangingPunct="1"/>
            <a:endParaRPr lang="en-US" altLang="en-US"/>
          </a:p>
        </p:txBody>
      </p:sp>
      <p:cxnSp>
        <p:nvCxnSpPr>
          <p:cNvPr id="6148" name="Straight Arrow Connector 12">
            <a:extLst>
              <a:ext uri="{FF2B5EF4-FFF2-40B4-BE49-F238E27FC236}">
                <a16:creationId xmlns:a16="http://schemas.microsoft.com/office/drawing/2014/main" id="{757B519B-A9F2-136E-BCEE-1089DCA452A1}"/>
              </a:ext>
            </a:extLst>
          </p:cNvPr>
          <p:cNvCxnSpPr>
            <a:cxnSpLocks noChangeShapeType="1"/>
          </p:cNvCxnSpPr>
          <p:nvPr/>
        </p:nvCxnSpPr>
        <p:spPr bwMode="auto">
          <a:xfrm rot="16200000" flipH="1">
            <a:off x="4572000" y="1219200"/>
            <a:ext cx="1447800" cy="5334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149" name="Straight Arrow Connector 13">
            <a:extLst>
              <a:ext uri="{FF2B5EF4-FFF2-40B4-BE49-F238E27FC236}">
                <a16:creationId xmlns:a16="http://schemas.microsoft.com/office/drawing/2014/main" id="{D42A999F-3A42-5A4F-CEDD-F7C11D634C36}"/>
              </a:ext>
            </a:extLst>
          </p:cNvPr>
          <p:cNvCxnSpPr>
            <a:cxnSpLocks noChangeShapeType="1"/>
          </p:cNvCxnSpPr>
          <p:nvPr/>
        </p:nvCxnSpPr>
        <p:spPr bwMode="auto">
          <a:xfrm rot="5400000" flipH="1" flipV="1">
            <a:off x="4305300" y="5372100"/>
            <a:ext cx="762000" cy="2286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150" name="Straight Arrow Connector 15">
            <a:extLst>
              <a:ext uri="{FF2B5EF4-FFF2-40B4-BE49-F238E27FC236}">
                <a16:creationId xmlns:a16="http://schemas.microsoft.com/office/drawing/2014/main" id="{69CD10CD-D40D-85A0-78B0-21BD5B8B0960}"/>
              </a:ext>
            </a:extLst>
          </p:cNvPr>
          <p:cNvCxnSpPr>
            <a:cxnSpLocks noChangeShapeType="1"/>
          </p:cNvCxnSpPr>
          <p:nvPr/>
        </p:nvCxnSpPr>
        <p:spPr bwMode="auto">
          <a:xfrm rot="5400000" flipH="1" flipV="1">
            <a:off x="6248400" y="5029200"/>
            <a:ext cx="1295400" cy="2286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151" name="Straight Arrow Connector 16">
            <a:extLst>
              <a:ext uri="{FF2B5EF4-FFF2-40B4-BE49-F238E27FC236}">
                <a16:creationId xmlns:a16="http://schemas.microsoft.com/office/drawing/2014/main" id="{D86807C9-90F4-C077-035E-B016DE86EB5C}"/>
              </a:ext>
            </a:extLst>
          </p:cNvPr>
          <p:cNvCxnSpPr>
            <a:cxnSpLocks noChangeShapeType="1"/>
          </p:cNvCxnSpPr>
          <p:nvPr/>
        </p:nvCxnSpPr>
        <p:spPr bwMode="auto">
          <a:xfrm rot="16200000" flipV="1">
            <a:off x="7162800" y="5029200"/>
            <a:ext cx="1371600" cy="304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6152" name="TextBox 24">
            <a:extLst>
              <a:ext uri="{FF2B5EF4-FFF2-40B4-BE49-F238E27FC236}">
                <a16:creationId xmlns:a16="http://schemas.microsoft.com/office/drawing/2014/main" id="{30556F5A-742E-0831-F344-65096251BF23}"/>
              </a:ext>
            </a:extLst>
          </p:cNvPr>
          <p:cNvSpPr txBox="1">
            <a:spLocks noChangeArrowheads="1"/>
          </p:cNvSpPr>
          <p:nvPr/>
        </p:nvSpPr>
        <p:spPr bwMode="auto">
          <a:xfrm>
            <a:off x="7391400" y="5791200"/>
            <a:ext cx="1371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Cerebral aqueduct</a:t>
            </a:r>
          </a:p>
        </p:txBody>
      </p:sp>
      <p:sp>
        <p:nvSpPr>
          <p:cNvPr id="6153" name="TextBox 27">
            <a:extLst>
              <a:ext uri="{FF2B5EF4-FFF2-40B4-BE49-F238E27FC236}">
                <a16:creationId xmlns:a16="http://schemas.microsoft.com/office/drawing/2014/main" id="{1537484B-E523-B97B-1DFD-94FEEED84B2F}"/>
              </a:ext>
            </a:extLst>
          </p:cNvPr>
          <p:cNvSpPr txBox="1">
            <a:spLocks noChangeArrowheads="1"/>
          </p:cNvSpPr>
          <p:nvPr/>
        </p:nvSpPr>
        <p:spPr bwMode="auto">
          <a:xfrm>
            <a:off x="6019800" y="2971800"/>
            <a:ext cx="1066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rgbClr val="FF0000"/>
                </a:solidFill>
              </a:rPr>
              <a:t>Dorsal</a:t>
            </a:r>
          </a:p>
        </p:txBody>
      </p:sp>
      <p:sp>
        <p:nvSpPr>
          <p:cNvPr id="6154" name="TextBox 28">
            <a:extLst>
              <a:ext uri="{FF2B5EF4-FFF2-40B4-BE49-F238E27FC236}">
                <a16:creationId xmlns:a16="http://schemas.microsoft.com/office/drawing/2014/main" id="{11A2182A-F0B4-98D7-306A-F6F6A979706E}"/>
              </a:ext>
            </a:extLst>
          </p:cNvPr>
          <p:cNvSpPr txBox="1">
            <a:spLocks noChangeArrowheads="1"/>
          </p:cNvSpPr>
          <p:nvPr/>
        </p:nvSpPr>
        <p:spPr bwMode="auto">
          <a:xfrm>
            <a:off x="4114800" y="3048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Fornix</a:t>
            </a:r>
          </a:p>
        </p:txBody>
      </p:sp>
      <p:sp>
        <p:nvSpPr>
          <p:cNvPr id="6155" name="TextBox 29">
            <a:extLst>
              <a:ext uri="{FF2B5EF4-FFF2-40B4-BE49-F238E27FC236}">
                <a16:creationId xmlns:a16="http://schemas.microsoft.com/office/drawing/2014/main" id="{0ECD7A0E-2E01-B24E-F162-009FCC999ED6}"/>
              </a:ext>
            </a:extLst>
          </p:cNvPr>
          <p:cNvSpPr txBox="1">
            <a:spLocks noChangeArrowheads="1"/>
          </p:cNvSpPr>
          <p:nvPr/>
        </p:nvSpPr>
        <p:spPr bwMode="auto">
          <a:xfrm>
            <a:off x="3581400" y="5791200"/>
            <a:ext cx="2209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Optic chiasma</a:t>
            </a:r>
          </a:p>
        </p:txBody>
      </p:sp>
      <p:sp>
        <p:nvSpPr>
          <p:cNvPr id="6156" name="TextBox 30">
            <a:extLst>
              <a:ext uri="{FF2B5EF4-FFF2-40B4-BE49-F238E27FC236}">
                <a16:creationId xmlns:a16="http://schemas.microsoft.com/office/drawing/2014/main" id="{225791F5-8A90-E08E-62E2-26DE7E5CFB4B}"/>
              </a:ext>
            </a:extLst>
          </p:cNvPr>
          <p:cNvSpPr txBox="1">
            <a:spLocks noChangeArrowheads="1"/>
          </p:cNvSpPr>
          <p:nvPr/>
        </p:nvSpPr>
        <p:spPr bwMode="auto">
          <a:xfrm>
            <a:off x="5181600" y="39624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rgbClr val="FF0000"/>
                </a:solidFill>
              </a:rPr>
              <a:t>Ventral</a:t>
            </a:r>
          </a:p>
        </p:txBody>
      </p:sp>
      <p:sp>
        <p:nvSpPr>
          <p:cNvPr id="6157" name="TextBox 37">
            <a:extLst>
              <a:ext uri="{FF2B5EF4-FFF2-40B4-BE49-F238E27FC236}">
                <a16:creationId xmlns:a16="http://schemas.microsoft.com/office/drawing/2014/main" id="{67E81F55-ADFF-4BFB-2E74-AC8B138AE4F1}"/>
              </a:ext>
            </a:extLst>
          </p:cNvPr>
          <p:cNvSpPr txBox="1">
            <a:spLocks noChangeArrowheads="1"/>
          </p:cNvSpPr>
          <p:nvPr/>
        </p:nvSpPr>
        <p:spPr bwMode="auto">
          <a:xfrm>
            <a:off x="5867400" y="57150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Midbrain</a:t>
            </a:r>
          </a:p>
        </p:txBody>
      </p:sp>
      <p:sp>
        <p:nvSpPr>
          <p:cNvPr id="6158" name="TextBox 38">
            <a:extLst>
              <a:ext uri="{FF2B5EF4-FFF2-40B4-BE49-F238E27FC236}">
                <a16:creationId xmlns:a16="http://schemas.microsoft.com/office/drawing/2014/main" id="{EC63028B-E367-BC86-1BC5-4ED1BE6A73E1}"/>
              </a:ext>
            </a:extLst>
          </p:cNvPr>
          <p:cNvSpPr txBox="1">
            <a:spLocks noChangeArrowheads="1"/>
          </p:cNvSpPr>
          <p:nvPr/>
        </p:nvSpPr>
        <p:spPr bwMode="auto">
          <a:xfrm>
            <a:off x="7924800" y="2133600"/>
            <a:ext cx="68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CC</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F6FE59BE-75DA-EA34-3C28-01D0559459B0}"/>
              </a:ext>
            </a:extLst>
          </p:cNvPr>
          <p:cNvSpPr>
            <a:spLocks noGrp="1" noChangeArrowheads="1"/>
          </p:cNvSpPr>
          <p:nvPr>
            <p:ph type="title"/>
          </p:nvPr>
        </p:nvSpPr>
        <p:spPr>
          <a:xfrm>
            <a:off x="381000" y="0"/>
            <a:ext cx="8534400" cy="762000"/>
          </a:xfrm>
        </p:spPr>
        <p:txBody>
          <a:bodyPr/>
          <a:lstStyle/>
          <a:p>
            <a:pPr eaLnBrk="1" hangingPunct="1">
              <a:defRPr/>
            </a:pPr>
            <a:r>
              <a:rPr lang="en-US" sz="4000" b="1" dirty="0">
                <a:solidFill>
                  <a:srgbClr val="C00000"/>
                </a:solidFill>
                <a:latin typeface="Arial Rounded MT Bold" pitchFamily="34" charset="0"/>
              </a:rPr>
              <a:t>Anterior Nuclear Group</a:t>
            </a:r>
          </a:p>
        </p:txBody>
      </p:sp>
      <p:sp>
        <p:nvSpPr>
          <p:cNvPr id="37891" name="Rectangle 3">
            <a:extLst>
              <a:ext uri="{FF2B5EF4-FFF2-40B4-BE49-F238E27FC236}">
                <a16:creationId xmlns:a16="http://schemas.microsoft.com/office/drawing/2014/main" id="{A3AC62A9-D521-DFAB-AD7C-9A621B1D8842}"/>
              </a:ext>
            </a:extLst>
          </p:cNvPr>
          <p:cNvSpPr>
            <a:spLocks noGrp="1" noChangeArrowheads="1"/>
          </p:cNvSpPr>
          <p:nvPr>
            <p:ph type="body" sz="half" idx="1"/>
          </p:nvPr>
        </p:nvSpPr>
        <p:spPr>
          <a:xfrm>
            <a:off x="155575" y="2971800"/>
            <a:ext cx="3352800" cy="2057400"/>
          </a:xfrm>
          <a:ln w="28575">
            <a:solidFill>
              <a:schemeClr val="bg2"/>
            </a:solidFill>
            <a:miter lim="800000"/>
            <a:headEnd/>
            <a:tailEnd/>
          </a:ln>
        </p:spPr>
        <p:txBody>
          <a:bodyPr/>
          <a:lstStyle/>
          <a:p>
            <a:pPr eaLnBrk="1" hangingPunct="1">
              <a:buClrTx/>
              <a:buSzPct val="70000"/>
            </a:pPr>
            <a:r>
              <a:rPr lang="en-US" altLang="en-US">
                <a:solidFill>
                  <a:schemeClr val="bg2"/>
                </a:solidFill>
              </a:rPr>
              <a:t>3 parts:</a:t>
            </a:r>
          </a:p>
          <a:p>
            <a:pPr eaLnBrk="1" hangingPunct="1">
              <a:buClr>
                <a:schemeClr val="bg2"/>
              </a:buClr>
              <a:buFont typeface="Wingdings" panose="05000000000000000000" pitchFamily="2" charset="2"/>
              <a:buChar char="§"/>
            </a:pPr>
            <a:r>
              <a:rPr lang="en-US" altLang="en-US" sz="2400">
                <a:solidFill>
                  <a:srgbClr val="C00000"/>
                </a:solidFill>
              </a:rPr>
              <a:t>Anteroventral nucleus</a:t>
            </a:r>
          </a:p>
          <a:p>
            <a:pPr eaLnBrk="1" hangingPunct="1">
              <a:buClr>
                <a:schemeClr val="bg2"/>
              </a:buClr>
              <a:buFont typeface="Wingdings" panose="05000000000000000000" pitchFamily="2" charset="2"/>
              <a:buChar char="§"/>
            </a:pPr>
            <a:r>
              <a:rPr lang="en-US" altLang="en-US" sz="2400">
                <a:solidFill>
                  <a:srgbClr val="C00000"/>
                </a:solidFill>
              </a:rPr>
              <a:t>Anteromedial nucleus</a:t>
            </a:r>
          </a:p>
          <a:p>
            <a:pPr eaLnBrk="1" hangingPunct="1">
              <a:buClr>
                <a:schemeClr val="bg2"/>
              </a:buClr>
              <a:buFont typeface="Wingdings" panose="05000000000000000000" pitchFamily="2" charset="2"/>
              <a:buChar char="§"/>
            </a:pPr>
            <a:r>
              <a:rPr lang="en-US" altLang="en-US" sz="2400">
                <a:solidFill>
                  <a:srgbClr val="C00000"/>
                </a:solidFill>
              </a:rPr>
              <a:t>Anterodorsal nucleus</a:t>
            </a:r>
          </a:p>
          <a:p>
            <a:pPr eaLnBrk="1" hangingPunct="1">
              <a:buFontTx/>
              <a:buNone/>
            </a:pPr>
            <a:r>
              <a:rPr lang="en-US" altLang="en-US" sz="2400"/>
              <a:t> </a:t>
            </a:r>
          </a:p>
        </p:txBody>
      </p:sp>
      <p:pic>
        <p:nvPicPr>
          <p:cNvPr id="37892" name="ClipArt Placeholder 5" descr="C:\Documents and Settings\user\My Documents\My Pictures\Copy of ccvv.jpg">
            <a:extLst>
              <a:ext uri="{FF2B5EF4-FFF2-40B4-BE49-F238E27FC236}">
                <a16:creationId xmlns:a16="http://schemas.microsoft.com/office/drawing/2014/main" id="{34258901-7C88-8CCD-E339-246BF6A42052}"/>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82" t="3636" r="3120" b="5455"/>
          <a:stretch>
            <a:fillRect/>
          </a:stretch>
        </p:blipFill>
        <p:spPr>
          <a:xfrm>
            <a:off x="3886200" y="2743200"/>
            <a:ext cx="5102225" cy="3276600"/>
          </a:xfrm>
          <a:noFill/>
        </p:spPr>
      </p:pic>
      <p:sp>
        <p:nvSpPr>
          <p:cNvPr id="37893" name="Rectangle 6">
            <a:extLst>
              <a:ext uri="{FF2B5EF4-FFF2-40B4-BE49-F238E27FC236}">
                <a16:creationId xmlns:a16="http://schemas.microsoft.com/office/drawing/2014/main" id="{379DE60A-BF28-6BE3-4674-3E4678FE7047}"/>
              </a:ext>
            </a:extLst>
          </p:cNvPr>
          <p:cNvSpPr>
            <a:spLocks noChangeArrowheads="1"/>
          </p:cNvSpPr>
          <p:nvPr/>
        </p:nvSpPr>
        <p:spPr bwMode="auto">
          <a:xfrm>
            <a:off x="381000" y="990600"/>
            <a:ext cx="8305800" cy="1570038"/>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
                <a:srgbClr val="FFFF00"/>
              </a:buClr>
              <a:buSzTx/>
              <a:buFontTx/>
              <a:buNone/>
            </a:pPr>
            <a:r>
              <a:rPr lang="en-US" altLang="en-US">
                <a:solidFill>
                  <a:srgbClr val="C00000"/>
                </a:solidFill>
              </a:rPr>
              <a:t>Functionally part of the limbic system</a:t>
            </a:r>
            <a:r>
              <a:rPr lang="en-US" altLang="en-US">
                <a:solidFill>
                  <a:srgbClr val="FF00FF"/>
                </a:solidFill>
              </a:rPr>
              <a:t>. </a:t>
            </a:r>
            <a:r>
              <a:rPr lang="en-US" altLang="en-US">
                <a:solidFill>
                  <a:schemeClr val="bg2"/>
                </a:solidFill>
              </a:rPr>
              <a:t>Involved in control of instinctive drives, emotional aspect of behaviour and in memory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8914" name="ClipArt Placeholder 5" descr="C:\Documents and Settings\user\My Documents\My Pictures\Copy of ccvv.jpg">
            <a:extLst>
              <a:ext uri="{FF2B5EF4-FFF2-40B4-BE49-F238E27FC236}">
                <a16:creationId xmlns:a16="http://schemas.microsoft.com/office/drawing/2014/main" id="{4A87D647-A839-B093-7B82-C62105CAE2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bwMode="auto">
          <a:xfrm>
            <a:off x="2057400" y="2362200"/>
            <a:ext cx="5562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F5140550-4C10-2E52-6CD0-9284103B5505}"/>
              </a:ext>
            </a:extLst>
          </p:cNvPr>
          <p:cNvSpPr/>
          <p:nvPr/>
        </p:nvSpPr>
        <p:spPr>
          <a:xfrm>
            <a:off x="762000" y="838200"/>
            <a:ext cx="3124200" cy="1200150"/>
          </a:xfrm>
          <a:prstGeom prst="rect">
            <a:avLst/>
          </a:prstGeom>
          <a:ln>
            <a:solidFill>
              <a:schemeClr val="bg1">
                <a:lumMod val="50000"/>
              </a:schemeClr>
            </a:solidFill>
          </a:ln>
        </p:spPr>
        <p:txBody>
          <a:bodyPr>
            <a:spAutoFit/>
          </a:bodyPr>
          <a:lstStyle/>
          <a:p>
            <a:pPr eaLnBrk="1" hangingPunct="1">
              <a:defRPr/>
            </a:pPr>
            <a:r>
              <a:rPr lang="en-US" dirty="0" err="1">
                <a:solidFill>
                  <a:srgbClr val="C00000"/>
                </a:solidFill>
              </a:rPr>
              <a:t>Mammillary</a:t>
            </a:r>
            <a:r>
              <a:rPr lang="en-US" dirty="0">
                <a:solidFill>
                  <a:srgbClr val="C00000"/>
                </a:solidFill>
              </a:rPr>
              <a:t> body </a:t>
            </a:r>
            <a:r>
              <a:rPr lang="en-US" dirty="0">
                <a:solidFill>
                  <a:schemeClr val="bg2"/>
                </a:solidFill>
              </a:rPr>
              <a:t>of hypothalamus via </a:t>
            </a:r>
            <a:r>
              <a:rPr lang="en-US" u="sng" dirty="0" err="1">
                <a:solidFill>
                  <a:schemeClr val="bg2"/>
                </a:solidFill>
              </a:rPr>
              <a:t>mammillothalamic</a:t>
            </a:r>
            <a:r>
              <a:rPr lang="en-US" u="sng" dirty="0">
                <a:solidFill>
                  <a:schemeClr val="bg2"/>
                </a:solidFill>
              </a:rPr>
              <a:t> tract</a:t>
            </a:r>
          </a:p>
        </p:txBody>
      </p:sp>
      <p:sp>
        <p:nvSpPr>
          <p:cNvPr id="38916" name="Rectangle 5">
            <a:extLst>
              <a:ext uri="{FF2B5EF4-FFF2-40B4-BE49-F238E27FC236}">
                <a16:creationId xmlns:a16="http://schemas.microsoft.com/office/drawing/2014/main" id="{EA1F7814-2CE3-164D-1CFB-4BFB16C78AA8}"/>
              </a:ext>
            </a:extLst>
          </p:cNvPr>
          <p:cNvSpPr>
            <a:spLocks noChangeArrowheads="1"/>
          </p:cNvSpPr>
          <p:nvPr/>
        </p:nvSpPr>
        <p:spPr bwMode="auto">
          <a:xfrm>
            <a:off x="5715000" y="803275"/>
            <a:ext cx="281940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Connected with </a:t>
            </a:r>
            <a:br>
              <a:rPr lang="en-US" altLang="en-US" sz="2400">
                <a:solidFill>
                  <a:srgbClr val="C00000"/>
                </a:solidFill>
              </a:rPr>
            </a:br>
            <a:r>
              <a:rPr lang="en-US" altLang="en-US" sz="2400">
                <a:solidFill>
                  <a:srgbClr val="C00000"/>
                </a:solidFill>
              </a:rPr>
              <a:t>cingulate gyrus by cingulum</a:t>
            </a:r>
          </a:p>
        </p:txBody>
      </p:sp>
      <p:cxnSp>
        <p:nvCxnSpPr>
          <p:cNvPr id="38917" name="Straight Arrow Connector 7">
            <a:extLst>
              <a:ext uri="{FF2B5EF4-FFF2-40B4-BE49-F238E27FC236}">
                <a16:creationId xmlns:a16="http://schemas.microsoft.com/office/drawing/2014/main" id="{34956612-B16C-A819-B1C5-7FC805A50CD8}"/>
              </a:ext>
            </a:extLst>
          </p:cNvPr>
          <p:cNvCxnSpPr>
            <a:cxnSpLocks noChangeShapeType="1"/>
          </p:cNvCxnSpPr>
          <p:nvPr/>
        </p:nvCxnSpPr>
        <p:spPr bwMode="auto">
          <a:xfrm rot="16200000" flipH="1">
            <a:off x="2743200" y="2286000"/>
            <a:ext cx="1143000" cy="685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38918" name="Straight Arrow Connector 9">
            <a:extLst>
              <a:ext uri="{FF2B5EF4-FFF2-40B4-BE49-F238E27FC236}">
                <a16:creationId xmlns:a16="http://schemas.microsoft.com/office/drawing/2014/main" id="{713B6FCC-E20B-1069-C24B-3A59C0679A37}"/>
              </a:ext>
            </a:extLst>
          </p:cNvPr>
          <p:cNvCxnSpPr>
            <a:cxnSpLocks noChangeShapeType="1"/>
          </p:cNvCxnSpPr>
          <p:nvPr/>
        </p:nvCxnSpPr>
        <p:spPr bwMode="auto">
          <a:xfrm flipV="1">
            <a:off x="3886200" y="1752600"/>
            <a:ext cx="1752600" cy="1447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2" name="Rectangle 2">
            <a:extLst>
              <a:ext uri="{FF2B5EF4-FFF2-40B4-BE49-F238E27FC236}">
                <a16:creationId xmlns:a16="http://schemas.microsoft.com/office/drawing/2014/main" id="{0041DC98-9871-5F10-212E-E387A29CD6E0}"/>
              </a:ext>
            </a:extLst>
          </p:cNvPr>
          <p:cNvSpPr txBox="1">
            <a:spLocks noChangeArrowheads="1"/>
          </p:cNvSpPr>
          <p:nvPr/>
        </p:nvSpPr>
        <p:spPr>
          <a:xfrm>
            <a:off x="381000" y="0"/>
            <a:ext cx="8534400" cy="762000"/>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pPr eaLnBrk="1" hangingPunct="1">
              <a:defRPr/>
            </a:pPr>
            <a:r>
              <a:rPr lang="en-US" sz="4000" b="1" kern="0">
                <a:solidFill>
                  <a:srgbClr val="C00000"/>
                </a:solidFill>
                <a:latin typeface="Arial Rounded MT Bold" pitchFamily="34" charset="0"/>
              </a:rPr>
              <a:t>Anterior Nuclear Group</a:t>
            </a:r>
            <a:endParaRPr lang="en-US" sz="4000" b="1" kern="0" dirty="0">
              <a:solidFill>
                <a:srgbClr val="C00000"/>
              </a:solidFill>
              <a:latin typeface="Arial Rounded MT Bold" pitchFamily="34" charset="0"/>
            </a:endParaRPr>
          </a:p>
        </p:txBody>
      </p:sp>
      <p:sp>
        <p:nvSpPr>
          <p:cNvPr id="38920" name="TextBox 2">
            <a:extLst>
              <a:ext uri="{FF2B5EF4-FFF2-40B4-BE49-F238E27FC236}">
                <a16:creationId xmlns:a16="http://schemas.microsoft.com/office/drawing/2014/main" id="{B6188504-4A7A-44A3-BC28-E1D5638DA196}"/>
              </a:ext>
            </a:extLst>
          </p:cNvPr>
          <p:cNvSpPr txBox="1">
            <a:spLocks noChangeArrowheads="1"/>
          </p:cNvSpPr>
          <p:nvPr/>
        </p:nvSpPr>
        <p:spPr bwMode="auto">
          <a:xfrm>
            <a:off x="152400" y="6019800"/>
            <a:ext cx="8548688" cy="40005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r>
              <a:rPr lang="en-GB" altLang="en-US" sz="2000">
                <a:solidFill>
                  <a:schemeClr val="bg2"/>
                </a:solidFill>
              </a:rPr>
              <a:t>- They are part of Papez circle – important pathway of limbic system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19264005-1F4D-4F23-A9DA-EAE69CAD7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13075"/>
            <a:ext cx="8763000"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9891930-124F-B80F-66CC-C35C47867F6A}"/>
              </a:ext>
            </a:extLst>
          </p:cNvPr>
          <p:cNvSpPr txBox="1"/>
          <p:nvPr/>
        </p:nvSpPr>
        <p:spPr>
          <a:xfrm>
            <a:off x="0" y="762000"/>
            <a:ext cx="9144000" cy="1938338"/>
          </a:xfrm>
          <a:prstGeom prst="rect">
            <a:avLst/>
          </a:prstGeom>
          <a:noFill/>
        </p:spPr>
        <p:txBody>
          <a:bodyPr>
            <a:spAutoFit/>
          </a:bodyPr>
          <a:lstStyle/>
          <a:p>
            <a:pPr eaLnBrk="1" hangingPunct="1">
              <a:defRPr/>
            </a:pPr>
            <a:r>
              <a:rPr lang="en-GB" dirty="0">
                <a:solidFill>
                  <a:srgbClr val="1F1F1F"/>
                </a:solidFill>
                <a:latin typeface="+mn-lt"/>
              </a:rPr>
              <a:t>- Anterior thalamic nuclei, as the part of limbic system, are important for</a:t>
            </a:r>
            <a:br>
              <a:rPr lang="en-GB" dirty="0">
                <a:solidFill>
                  <a:srgbClr val="1F1F1F"/>
                </a:solidFill>
                <a:latin typeface="+mn-lt"/>
              </a:rPr>
            </a:br>
            <a:r>
              <a:rPr lang="en-GB" dirty="0">
                <a:solidFill>
                  <a:srgbClr val="1F1F1F"/>
                </a:solidFill>
                <a:latin typeface="+mn-lt"/>
              </a:rPr>
              <a:t>  mnemonic processing; </a:t>
            </a:r>
          </a:p>
          <a:p>
            <a:pPr eaLnBrk="1" hangingPunct="1">
              <a:defRPr/>
            </a:pPr>
            <a:r>
              <a:rPr lang="en-GB" dirty="0">
                <a:solidFill>
                  <a:srgbClr val="1F1F1F"/>
                </a:solidFill>
                <a:latin typeface="+mn-lt"/>
              </a:rPr>
              <a:t>- There is growing evidence that these nuclei support multiple aspects of</a:t>
            </a:r>
            <a:br>
              <a:rPr lang="en-GB" dirty="0">
                <a:solidFill>
                  <a:srgbClr val="1F1F1F"/>
                </a:solidFill>
                <a:latin typeface="+mn-lt"/>
              </a:rPr>
            </a:br>
            <a:r>
              <a:rPr lang="en-GB" dirty="0">
                <a:solidFill>
                  <a:srgbClr val="1F1F1F"/>
                </a:solidFill>
                <a:latin typeface="+mn-lt"/>
              </a:rPr>
              <a:t>  cognition, only some of which are directly associated with hippocampal</a:t>
            </a:r>
            <a:br>
              <a:rPr lang="en-GB" dirty="0">
                <a:solidFill>
                  <a:srgbClr val="1F1F1F"/>
                </a:solidFill>
                <a:latin typeface="+mn-lt"/>
              </a:rPr>
            </a:br>
            <a:r>
              <a:rPr lang="en-GB" dirty="0">
                <a:solidFill>
                  <a:srgbClr val="1F1F1F"/>
                </a:solidFill>
                <a:latin typeface="+mn-lt"/>
              </a:rPr>
              <a:t>  function.</a:t>
            </a:r>
            <a:endParaRPr lang="en-GB" dirty="0">
              <a:latin typeface="+mn-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F03E35AF-2C1E-BB1D-0643-F523358DB331}"/>
              </a:ext>
            </a:extLst>
          </p:cNvPr>
          <p:cNvSpPr>
            <a:spLocks noGrp="1" noChangeArrowheads="1"/>
          </p:cNvSpPr>
          <p:nvPr>
            <p:ph type="title"/>
          </p:nvPr>
        </p:nvSpPr>
        <p:spPr>
          <a:xfrm>
            <a:off x="685800" y="228600"/>
            <a:ext cx="7772400" cy="838200"/>
          </a:xfrm>
        </p:spPr>
        <p:txBody>
          <a:bodyPr/>
          <a:lstStyle/>
          <a:p>
            <a:pPr eaLnBrk="1" hangingPunct="1">
              <a:defRPr/>
            </a:pPr>
            <a:r>
              <a:rPr lang="en-US" sz="4000" b="1" dirty="0">
                <a:solidFill>
                  <a:srgbClr val="C00000"/>
                </a:solidFill>
                <a:latin typeface="Arial Rounded MT Bold" pitchFamily="34" charset="0"/>
              </a:rPr>
              <a:t>Midline Nuclei</a:t>
            </a:r>
          </a:p>
        </p:txBody>
      </p:sp>
      <p:sp>
        <p:nvSpPr>
          <p:cNvPr id="40963" name="Rectangle 3">
            <a:extLst>
              <a:ext uri="{FF2B5EF4-FFF2-40B4-BE49-F238E27FC236}">
                <a16:creationId xmlns:a16="http://schemas.microsoft.com/office/drawing/2014/main" id="{67AAB0A9-7F2F-A7E5-6E5B-69CEC51CD9BC}"/>
              </a:ext>
            </a:extLst>
          </p:cNvPr>
          <p:cNvSpPr>
            <a:spLocks noGrp="1" noChangeArrowheads="1"/>
          </p:cNvSpPr>
          <p:nvPr>
            <p:ph type="body" sz="half" idx="1"/>
          </p:nvPr>
        </p:nvSpPr>
        <p:spPr>
          <a:xfrm>
            <a:off x="85725" y="2362200"/>
            <a:ext cx="2819400" cy="3048000"/>
          </a:xfrm>
        </p:spPr>
        <p:txBody>
          <a:bodyPr/>
          <a:lstStyle/>
          <a:p>
            <a:pPr eaLnBrk="1" hangingPunct="1">
              <a:buClr>
                <a:schemeClr val="bg2"/>
              </a:buClr>
            </a:pPr>
            <a:r>
              <a:rPr lang="en-US" altLang="en-US" sz="2400">
                <a:solidFill>
                  <a:schemeClr val="bg2"/>
                </a:solidFill>
              </a:rPr>
              <a:t>Located between medial nuclear group and the ependyma of 3</a:t>
            </a:r>
            <a:r>
              <a:rPr lang="en-US" altLang="en-US" sz="2400" baseline="30000">
                <a:solidFill>
                  <a:schemeClr val="bg2"/>
                </a:solidFill>
              </a:rPr>
              <a:t>rd</a:t>
            </a:r>
            <a:r>
              <a:rPr lang="en-US" altLang="en-US" sz="2400">
                <a:solidFill>
                  <a:schemeClr val="bg2"/>
                </a:solidFill>
              </a:rPr>
              <a:t> ventricle</a:t>
            </a:r>
          </a:p>
          <a:p>
            <a:pPr eaLnBrk="1" hangingPunct="1">
              <a:buClr>
                <a:schemeClr val="bg2"/>
              </a:buClr>
            </a:pPr>
            <a:r>
              <a:rPr lang="en-US" altLang="en-US" sz="2400">
                <a:solidFill>
                  <a:schemeClr val="bg2"/>
                </a:solidFill>
              </a:rPr>
              <a:t>Important in visceral functions</a:t>
            </a:r>
          </a:p>
        </p:txBody>
      </p:sp>
      <p:pic>
        <p:nvPicPr>
          <p:cNvPr id="40964" name="ClipArt Placeholder 5" descr="C:\Documents and Settings\user\My Documents\My Pictures\Copy of ccvv.jpg">
            <a:extLst>
              <a:ext uri="{FF2B5EF4-FFF2-40B4-BE49-F238E27FC236}">
                <a16:creationId xmlns:a16="http://schemas.microsoft.com/office/drawing/2014/main" id="{F718A587-74F7-271C-8EBC-5753B07E0E9B}"/>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82" t="3636" r="3120" b="5455"/>
          <a:stretch>
            <a:fillRect/>
          </a:stretch>
        </p:blipFill>
        <p:spPr>
          <a:xfrm>
            <a:off x="2895600" y="2819400"/>
            <a:ext cx="4881563" cy="3124200"/>
          </a:xfrm>
          <a:noFill/>
        </p:spPr>
      </p:pic>
      <p:sp>
        <p:nvSpPr>
          <p:cNvPr id="40965" name="Rectangle 4">
            <a:extLst>
              <a:ext uri="{FF2B5EF4-FFF2-40B4-BE49-F238E27FC236}">
                <a16:creationId xmlns:a16="http://schemas.microsoft.com/office/drawing/2014/main" id="{7006AC16-4725-BE0D-44DB-2F39231049DB}"/>
              </a:ext>
            </a:extLst>
          </p:cNvPr>
          <p:cNvSpPr>
            <a:spLocks noChangeArrowheads="1"/>
          </p:cNvSpPr>
          <p:nvPr/>
        </p:nvSpPr>
        <p:spPr bwMode="auto">
          <a:xfrm>
            <a:off x="3581400" y="1447800"/>
            <a:ext cx="1600200" cy="1196975"/>
          </a:xfrm>
          <a:prstGeom prst="rect">
            <a:avLst/>
          </a:prstGeom>
          <a:noFill/>
          <a:ln w="952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chemeClr val="bg2"/>
                </a:solidFill>
              </a:rPr>
              <a:t>Brainstem reticular formation</a:t>
            </a:r>
          </a:p>
        </p:txBody>
      </p:sp>
      <p:sp>
        <p:nvSpPr>
          <p:cNvPr id="40966" name="Rectangle 5">
            <a:extLst>
              <a:ext uri="{FF2B5EF4-FFF2-40B4-BE49-F238E27FC236}">
                <a16:creationId xmlns:a16="http://schemas.microsoft.com/office/drawing/2014/main" id="{7BEC788F-01C4-4BDF-E606-1BDE0428BBFF}"/>
              </a:ext>
            </a:extLst>
          </p:cNvPr>
          <p:cNvSpPr>
            <a:spLocks noChangeArrowheads="1"/>
          </p:cNvSpPr>
          <p:nvPr/>
        </p:nvSpPr>
        <p:spPr bwMode="auto">
          <a:xfrm>
            <a:off x="6781800" y="1447800"/>
            <a:ext cx="198120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Cingulate gyrus and hypothalamus</a:t>
            </a:r>
          </a:p>
        </p:txBody>
      </p:sp>
      <p:cxnSp>
        <p:nvCxnSpPr>
          <p:cNvPr id="40967" name="Straight Arrow Connector 7">
            <a:extLst>
              <a:ext uri="{FF2B5EF4-FFF2-40B4-BE49-F238E27FC236}">
                <a16:creationId xmlns:a16="http://schemas.microsoft.com/office/drawing/2014/main" id="{55940AB9-17C8-2B7A-3CB9-65EDF867835C}"/>
              </a:ext>
            </a:extLst>
          </p:cNvPr>
          <p:cNvCxnSpPr>
            <a:cxnSpLocks noChangeShapeType="1"/>
          </p:cNvCxnSpPr>
          <p:nvPr/>
        </p:nvCxnSpPr>
        <p:spPr bwMode="auto">
          <a:xfrm rot="16200000" flipH="1">
            <a:off x="4724400" y="2743200"/>
            <a:ext cx="1143000" cy="6858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40968" name="Straight Arrow Connector 10">
            <a:extLst>
              <a:ext uri="{FF2B5EF4-FFF2-40B4-BE49-F238E27FC236}">
                <a16:creationId xmlns:a16="http://schemas.microsoft.com/office/drawing/2014/main" id="{C085E525-58F5-51AC-9639-9B056D076925}"/>
              </a:ext>
            </a:extLst>
          </p:cNvPr>
          <p:cNvCxnSpPr>
            <a:cxnSpLocks noChangeShapeType="1"/>
          </p:cNvCxnSpPr>
          <p:nvPr/>
        </p:nvCxnSpPr>
        <p:spPr bwMode="auto">
          <a:xfrm rot="5400000" flipH="1" flipV="1">
            <a:off x="5448300" y="2476500"/>
            <a:ext cx="1676400" cy="11430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C4C6A2D9-FD2C-1935-00BE-630AAEBB785C}"/>
              </a:ext>
            </a:extLst>
          </p:cNvPr>
          <p:cNvSpPr>
            <a:spLocks noGrp="1" noChangeArrowheads="1"/>
          </p:cNvSpPr>
          <p:nvPr>
            <p:ph type="title"/>
          </p:nvPr>
        </p:nvSpPr>
        <p:spPr>
          <a:xfrm>
            <a:off x="685800" y="152400"/>
            <a:ext cx="7772400" cy="685800"/>
          </a:xfrm>
        </p:spPr>
        <p:txBody>
          <a:bodyPr/>
          <a:lstStyle/>
          <a:p>
            <a:pPr eaLnBrk="1" hangingPunct="1">
              <a:defRPr/>
            </a:pPr>
            <a:r>
              <a:rPr lang="en-US" sz="4000" b="1" dirty="0" err="1">
                <a:solidFill>
                  <a:srgbClr val="C00000"/>
                </a:solidFill>
                <a:latin typeface="Arial Rounded MT Bold" pitchFamily="34" charset="0"/>
              </a:rPr>
              <a:t>Intralaminar</a:t>
            </a:r>
            <a:r>
              <a:rPr lang="en-US" sz="4000" b="1" dirty="0">
                <a:solidFill>
                  <a:srgbClr val="C00000"/>
                </a:solidFill>
                <a:latin typeface="Arial Rounded MT Bold" pitchFamily="34" charset="0"/>
              </a:rPr>
              <a:t> Nuclei</a:t>
            </a:r>
          </a:p>
        </p:txBody>
      </p:sp>
      <p:sp>
        <p:nvSpPr>
          <p:cNvPr id="41987" name="Rectangle 3">
            <a:extLst>
              <a:ext uri="{FF2B5EF4-FFF2-40B4-BE49-F238E27FC236}">
                <a16:creationId xmlns:a16="http://schemas.microsoft.com/office/drawing/2014/main" id="{1CAA3A9D-C841-C587-37BA-103F43DE9B88}"/>
              </a:ext>
            </a:extLst>
          </p:cNvPr>
          <p:cNvSpPr>
            <a:spLocks noGrp="1" noChangeArrowheads="1"/>
          </p:cNvSpPr>
          <p:nvPr>
            <p:ph type="body" sz="half" idx="1"/>
          </p:nvPr>
        </p:nvSpPr>
        <p:spPr>
          <a:xfrm>
            <a:off x="228600" y="1066800"/>
            <a:ext cx="3657600" cy="4953000"/>
          </a:xfrm>
        </p:spPr>
        <p:txBody>
          <a:bodyPr/>
          <a:lstStyle/>
          <a:p>
            <a:pPr eaLnBrk="1" hangingPunct="1">
              <a:lnSpc>
                <a:spcPct val="80000"/>
              </a:lnSpc>
              <a:buClr>
                <a:schemeClr val="bg2"/>
              </a:buClr>
              <a:buSzPct val="70000"/>
            </a:pPr>
            <a:r>
              <a:rPr lang="en-US" altLang="en-US" sz="2800">
                <a:solidFill>
                  <a:schemeClr val="bg2"/>
                </a:solidFill>
              </a:rPr>
              <a:t>Located within the internal medullary lamina</a:t>
            </a:r>
          </a:p>
          <a:p>
            <a:pPr eaLnBrk="1" hangingPunct="1">
              <a:lnSpc>
                <a:spcPct val="80000"/>
              </a:lnSpc>
              <a:buClr>
                <a:schemeClr val="bg2"/>
              </a:buClr>
              <a:buSzPct val="70000"/>
            </a:pPr>
            <a:r>
              <a:rPr lang="en-US" altLang="en-US" sz="2800">
                <a:solidFill>
                  <a:schemeClr val="bg2"/>
                </a:solidFill>
              </a:rPr>
              <a:t>Main nuclei:</a:t>
            </a:r>
            <a:r>
              <a:rPr lang="en-US" altLang="en-US" sz="2800"/>
              <a:t> </a:t>
            </a:r>
            <a:r>
              <a:rPr lang="en-US" altLang="en-US" sz="2800">
                <a:solidFill>
                  <a:schemeClr val="hlink"/>
                </a:solidFill>
              </a:rPr>
              <a:t>Centromedian &amp; Parafascicular</a:t>
            </a:r>
          </a:p>
          <a:p>
            <a:pPr eaLnBrk="1" hangingPunct="1">
              <a:lnSpc>
                <a:spcPct val="80000"/>
              </a:lnSpc>
              <a:buClr>
                <a:schemeClr val="bg2"/>
              </a:buClr>
              <a:buSzPct val="70000"/>
            </a:pPr>
            <a:r>
              <a:rPr lang="en-US" altLang="en-US" sz="2800">
                <a:solidFill>
                  <a:schemeClr val="bg2"/>
                </a:solidFill>
              </a:rPr>
              <a:t>Function as activator of the cerebral cortical mantle</a:t>
            </a:r>
          </a:p>
          <a:p>
            <a:pPr eaLnBrk="1" hangingPunct="1">
              <a:lnSpc>
                <a:spcPct val="80000"/>
              </a:lnSpc>
              <a:buClr>
                <a:schemeClr val="bg2"/>
              </a:buClr>
              <a:buSzPct val="70000"/>
            </a:pPr>
            <a:r>
              <a:rPr lang="en-US" altLang="en-US" sz="2800">
                <a:solidFill>
                  <a:schemeClr val="bg2"/>
                </a:solidFill>
              </a:rPr>
              <a:t>Lesions reduce the perception of pain and  level of conciousness</a:t>
            </a:r>
          </a:p>
          <a:p>
            <a:pPr eaLnBrk="1" hangingPunct="1">
              <a:lnSpc>
                <a:spcPct val="80000"/>
              </a:lnSpc>
            </a:pPr>
            <a:endParaRPr lang="en-US" altLang="en-US" sz="2800"/>
          </a:p>
          <a:p>
            <a:pPr eaLnBrk="1" hangingPunct="1">
              <a:lnSpc>
                <a:spcPct val="80000"/>
              </a:lnSpc>
            </a:pPr>
            <a:endParaRPr lang="en-US" altLang="en-US" sz="2800"/>
          </a:p>
          <a:p>
            <a:pPr eaLnBrk="1" hangingPunct="1">
              <a:lnSpc>
                <a:spcPct val="80000"/>
              </a:lnSpc>
              <a:buFontTx/>
              <a:buNone/>
            </a:pPr>
            <a:endParaRPr lang="en-US" altLang="en-US" sz="2800"/>
          </a:p>
        </p:txBody>
      </p:sp>
      <p:pic>
        <p:nvPicPr>
          <p:cNvPr id="41988" name="ClipArt Placeholder 5" descr="C:\Documents and Settings\user\My Documents\My Pictures\Copy of ccvv.jpg">
            <a:extLst>
              <a:ext uri="{FF2B5EF4-FFF2-40B4-BE49-F238E27FC236}">
                <a16:creationId xmlns:a16="http://schemas.microsoft.com/office/drawing/2014/main" id="{6B2302CE-D5A0-B0D8-4F19-90D07208F3F2}"/>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82" t="3636" r="3120" b="5455"/>
          <a:stretch>
            <a:fillRect/>
          </a:stretch>
        </p:blipFill>
        <p:spPr>
          <a:xfrm>
            <a:off x="3962400" y="2019300"/>
            <a:ext cx="4819650" cy="2819400"/>
          </a:xfr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pic>
        <p:nvPicPr>
          <p:cNvPr id="43010" name="ClipArt Placeholder 5" descr="C:\Documents and Settings\user\My Documents\My Pictures\Copy of ccvv.jpg">
            <a:extLst>
              <a:ext uri="{FF2B5EF4-FFF2-40B4-BE49-F238E27FC236}">
                <a16:creationId xmlns:a16="http://schemas.microsoft.com/office/drawing/2014/main" id="{9C2E6E5A-14E4-8D5D-DF31-5D49724068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 t="3636" r="3120" b="5455"/>
          <a:stretch>
            <a:fillRect/>
          </a:stretch>
        </p:blipFill>
        <p:spPr bwMode="auto">
          <a:xfrm>
            <a:off x="3352800" y="1676400"/>
            <a:ext cx="526732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4">
            <a:extLst>
              <a:ext uri="{FF2B5EF4-FFF2-40B4-BE49-F238E27FC236}">
                <a16:creationId xmlns:a16="http://schemas.microsoft.com/office/drawing/2014/main" id="{65655CAC-B3A6-94EE-5AC9-88B8D60485A3}"/>
              </a:ext>
            </a:extLst>
          </p:cNvPr>
          <p:cNvSpPr>
            <a:spLocks noChangeArrowheads="1"/>
          </p:cNvSpPr>
          <p:nvPr/>
        </p:nvSpPr>
        <p:spPr bwMode="auto">
          <a:xfrm>
            <a:off x="304800" y="4114800"/>
            <a:ext cx="2895600" cy="267765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dirty="0">
                <a:solidFill>
                  <a:schemeClr val="bg2"/>
                </a:solidFill>
              </a:rPr>
              <a:t>Widespread regions of cerebral cortex, caudate &amp; putamen of the basal g</a:t>
            </a:r>
            <a:r>
              <a:rPr lang="en-US" altLang="en-US" sz="2400" dirty="0">
                <a:solidFill>
                  <a:srgbClr val="000000"/>
                </a:solidFill>
              </a:rPr>
              <a:t>anglia and so</a:t>
            </a:r>
            <a:r>
              <a:rPr lang="en-US" altLang="en-US" sz="2400" u="sng" dirty="0">
                <a:solidFill>
                  <a:srgbClr val="000000"/>
                </a:solidFill>
              </a:rPr>
              <a:t> influences  levels of consciousness &amp; alertness.</a:t>
            </a:r>
            <a:r>
              <a:rPr lang="en-US" altLang="en-US" sz="2400" dirty="0">
                <a:solidFill>
                  <a:srgbClr val="000000"/>
                </a:solidFill>
              </a:rPr>
              <a:t> </a:t>
            </a:r>
          </a:p>
        </p:txBody>
      </p:sp>
      <p:sp>
        <p:nvSpPr>
          <p:cNvPr id="43012" name="Rectangle 5">
            <a:extLst>
              <a:ext uri="{FF2B5EF4-FFF2-40B4-BE49-F238E27FC236}">
                <a16:creationId xmlns:a16="http://schemas.microsoft.com/office/drawing/2014/main" id="{5FD48098-37CD-DB5E-2608-E91FC585D98A}"/>
              </a:ext>
            </a:extLst>
          </p:cNvPr>
          <p:cNvSpPr>
            <a:spLocks noChangeArrowheads="1"/>
          </p:cNvSpPr>
          <p:nvPr/>
        </p:nvSpPr>
        <p:spPr bwMode="auto">
          <a:xfrm>
            <a:off x="304800" y="1371600"/>
            <a:ext cx="2667000" cy="1570038"/>
          </a:xfrm>
          <a:prstGeom prst="rect">
            <a:avLst/>
          </a:prstGeom>
          <a:noFill/>
          <a:ln w="952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chemeClr val="bg2"/>
                </a:solidFill>
              </a:rPr>
              <a:t>Reticular formation, spinothalamic &amp; </a:t>
            </a:r>
            <a:r>
              <a:rPr lang="en-US" altLang="en-US" dirty="0" err="1">
                <a:solidFill>
                  <a:schemeClr val="bg2"/>
                </a:solidFill>
              </a:rPr>
              <a:t>trigeminothalamic</a:t>
            </a:r>
            <a:r>
              <a:rPr lang="en-US" altLang="en-US" dirty="0">
                <a:solidFill>
                  <a:schemeClr val="bg2"/>
                </a:solidFill>
              </a:rPr>
              <a:t> systems</a:t>
            </a:r>
          </a:p>
        </p:txBody>
      </p:sp>
      <p:cxnSp>
        <p:nvCxnSpPr>
          <p:cNvPr id="43013" name="Straight Arrow Connector 7">
            <a:extLst>
              <a:ext uri="{FF2B5EF4-FFF2-40B4-BE49-F238E27FC236}">
                <a16:creationId xmlns:a16="http://schemas.microsoft.com/office/drawing/2014/main" id="{3ECBBDF5-38C1-6409-1AC5-32B78312F5A2}"/>
              </a:ext>
            </a:extLst>
          </p:cNvPr>
          <p:cNvCxnSpPr>
            <a:cxnSpLocks noChangeShapeType="1"/>
          </p:cNvCxnSpPr>
          <p:nvPr/>
        </p:nvCxnSpPr>
        <p:spPr bwMode="auto">
          <a:xfrm>
            <a:off x="2971800" y="2667000"/>
            <a:ext cx="2819400" cy="1588"/>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43014" name="Straight Arrow Connector 9">
            <a:extLst>
              <a:ext uri="{FF2B5EF4-FFF2-40B4-BE49-F238E27FC236}">
                <a16:creationId xmlns:a16="http://schemas.microsoft.com/office/drawing/2014/main" id="{7246B0D5-1C93-4374-644B-BC978BF6B2EE}"/>
              </a:ext>
            </a:extLst>
          </p:cNvPr>
          <p:cNvCxnSpPr>
            <a:cxnSpLocks noChangeShapeType="1"/>
          </p:cNvCxnSpPr>
          <p:nvPr/>
        </p:nvCxnSpPr>
        <p:spPr bwMode="auto">
          <a:xfrm rot="10800000" flipV="1">
            <a:off x="2971800" y="2971800"/>
            <a:ext cx="3048000" cy="1295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2" name="Rectangle 2">
            <a:extLst>
              <a:ext uri="{FF2B5EF4-FFF2-40B4-BE49-F238E27FC236}">
                <a16:creationId xmlns:a16="http://schemas.microsoft.com/office/drawing/2014/main" id="{571E9B96-FC50-D65C-88E4-0A858DDCCA6E}"/>
              </a:ext>
            </a:extLst>
          </p:cNvPr>
          <p:cNvSpPr txBox="1">
            <a:spLocks noChangeArrowheads="1"/>
          </p:cNvSpPr>
          <p:nvPr/>
        </p:nvSpPr>
        <p:spPr>
          <a:xfrm>
            <a:off x="685800" y="152400"/>
            <a:ext cx="7772400" cy="685800"/>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pPr eaLnBrk="1" hangingPunct="1">
              <a:defRPr/>
            </a:pPr>
            <a:r>
              <a:rPr lang="en-US" sz="4000" b="1" kern="0">
                <a:solidFill>
                  <a:srgbClr val="C00000"/>
                </a:solidFill>
                <a:latin typeface="Arial Rounded MT Bold" pitchFamily="34" charset="0"/>
              </a:rPr>
              <a:t>Intralaminar Nuclei</a:t>
            </a:r>
            <a:endParaRPr lang="en-US" sz="4000" b="1" kern="0" dirty="0">
              <a:solidFill>
                <a:srgbClr val="C00000"/>
              </a:solidFill>
              <a:latin typeface="Arial Rounded MT Bold"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D7FA6BCC-0929-75AD-9D12-E7370AF1D4A8}"/>
              </a:ext>
            </a:extLst>
          </p:cNvPr>
          <p:cNvSpPr>
            <a:spLocks noGrp="1" noChangeArrowheads="1"/>
          </p:cNvSpPr>
          <p:nvPr>
            <p:ph type="title"/>
          </p:nvPr>
        </p:nvSpPr>
        <p:spPr>
          <a:xfrm>
            <a:off x="609600" y="228600"/>
            <a:ext cx="7772400" cy="838200"/>
          </a:xfrm>
        </p:spPr>
        <p:txBody>
          <a:bodyPr/>
          <a:lstStyle/>
          <a:p>
            <a:pPr eaLnBrk="1" hangingPunct="1">
              <a:defRPr/>
            </a:pPr>
            <a:r>
              <a:rPr lang="en-US" sz="4000" b="1" dirty="0">
                <a:solidFill>
                  <a:srgbClr val="C00000"/>
                </a:solidFill>
                <a:latin typeface="Arial Rounded MT Bold" pitchFamily="34" charset="0"/>
              </a:rPr>
              <a:t>Reticular Nucleus</a:t>
            </a:r>
          </a:p>
        </p:txBody>
      </p:sp>
      <p:sp>
        <p:nvSpPr>
          <p:cNvPr id="44035" name="Rectangle 3">
            <a:extLst>
              <a:ext uri="{FF2B5EF4-FFF2-40B4-BE49-F238E27FC236}">
                <a16:creationId xmlns:a16="http://schemas.microsoft.com/office/drawing/2014/main" id="{53814882-CDBB-9637-7E23-53FC3CFC4D81}"/>
              </a:ext>
            </a:extLst>
          </p:cNvPr>
          <p:cNvSpPr>
            <a:spLocks noGrp="1" noChangeArrowheads="1"/>
          </p:cNvSpPr>
          <p:nvPr>
            <p:ph type="body" sz="half" idx="1"/>
          </p:nvPr>
        </p:nvSpPr>
        <p:spPr>
          <a:xfrm>
            <a:off x="381000" y="1905000"/>
            <a:ext cx="4114800" cy="1981200"/>
          </a:xfrm>
        </p:spPr>
        <p:txBody>
          <a:bodyPr/>
          <a:lstStyle/>
          <a:p>
            <a:pPr eaLnBrk="1" hangingPunct="1">
              <a:lnSpc>
                <a:spcPct val="90000"/>
              </a:lnSpc>
              <a:buClr>
                <a:schemeClr val="bg2"/>
              </a:buClr>
              <a:buSzPct val="70000"/>
            </a:pPr>
            <a:r>
              <a:rPr lang="en-US" altLang="en-US" sz="2800">
                <a:solidFill>
                  <a:schemeClr val="bg2"/>
                </a:solidFill>
              </a:rPr>
              <a:t>Located between the external medullary lamina &amp; the internal capsule</a:t>
            </a:r>
          </a:p>
          <a:p>
            <a:pPr eaLnBrk="1" hangingPunct="1">
              <a:lnSpc>
                <a:spcPct val="90000"/>
              </a:lnSpc>
              <a:buFont typeface="Wingdings" panose="05000000000000000000" pitchFamily="2" charset="2"/>
              <a:buChar char="q"/>
            </a:pPr>
            <a:endParaRPr lang="en-US" altLang="en-US" sz="2400">
              <a:solidFill>
                <a:schemeClr val="tx2"/>
              </a:solidFill>
            </a:endParaRPr>
          </a:p>
          <a:p>
            <a:pPr eaLnBrk="1" hangingPunct="1">
              <a:lnSpc>
                <a:spcPct val="90000"/>
              </a:lnSpc>
              <a:buFont typeface="Wingdings" panose="05000000000000000000" pitchFamily="2" charset="2"/>
              <a:buChar char="q"/>
            </a:pPr>
            <a:endParaRPr lang="en-US" altLang="en-US" sz="2000"/>
          </a:p>
        </p:txBody>
      </p:sp>
      <p:sp>
        <p:nvSpPr>
          <p:cNvPr id="44036" name="Rectangle 4">
            <a:extLst>
              <a:ext uri="{FF2B5EF4-FFF2-40B4-BE49-F238E27FC236}">
                <a16:creationId xmlns:a16="http://schemas.microsoft.com/office/drawing/2014/main" id="{334EB9FD-CE79-7B8B-B30F-E6D9D896565A}"/>
              </a:ext>
            </a:extLst>
          </p:cNvPr>
          <p:cNvSpPr>
            <a:spLocks noChangeArrowheads="1"/>
          </p:cNvSpPr>
          <p:nvPr/>
        </p:nvSpPr>
        <p:spPr bwMode="auto">
          <a:xfrm>
            <a:off x="1600200" y="1066800"/>
            <a:ext cx="5867400" cy="534988"/>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Tx/>
              <a:buSzTx/>
              <a:buFontTx/>
              <a:buNone/>
            </a:pPr>
            <a:r>
              <a:rPr lang="en-US" altLang="en-US">
                <a:solidFill>
                  <a:srgbClr val="C00000"/>
                </a:solidFill>
              </a:rPr>
              <a:t>Regulates the activity of thalamus</a:t>
            </a:r>
          </a:p>
        </p:txBody>
      </p:sp>
      <p:pic>
        <p:nvPicPr>
          <p:cNvPr id="44037" name="ClipArt Placeholder 5" descr="C:\Documents and Settings\user\My Documents\My Pictures\Copy of ccvv.jpg">
            <a:extLst>
              <a:ext uri="{FF2B5EF4-FFF2-40B4-BE49-F238E27FC236}">
                <a16:creationId xmlns:a16="http://schemas.microsoft.com/office/drawing/2014/main" id="{2B191B0F-A7E1-5033-8D97-C89AEE5A9409}"/>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82" t="3636" r="3120" b="5455"/>
          <a:stretch>
            <a:fillRect/>
          </a:stretch>
        </p:blipFill>
        <p:spPr>
          <a:xfrm>
            <a:off x="4114800" y="2286000"/>
            <a:ext cx="4711700" cy="2971800"/>
          </a:xfrm>
          <a:noFill/>
        </p:spPr>
      </p:pic>
      <p:sp>
        <p:nvSpPr>
          <p:cNvPr id="8" name="Rectangle 7">
            <a:extLst>
              <a:ext uri="{FF2B5EF4-FFF2-40B4-BE49-F238E27FC236}">
                <a16:creationId xmlns:a16="http://schemas.microsoft.com/office/drawing/2014/main" id="{A842C325-0D17-54BC-FC7D-3AD9C2318FD8}"/>
              </a:ext>
            </a:extLst>
          </p:cNvPr>
          <p:cNvSpPr/>
          <p:nvPr/>
        </p:nvSpPr>
        <p:spPr>
          <a:xfrm>
            <a:off x="838200" y="3962400"/>
            <a:ext cx="2971800" cy="1200150"/>
          </a:xfrm>
          <a:prstGeom prst="rect">
            <a:avLst/>
          </a:prstGeom>
          <a:ln>
            <a:solidFill>
              <a:schemeClr val="bg1">
                <a:lumMod val="50000"/>
              </a:schemeClr>
            </a:solidFill>
          </a:ln>
        </p:spPr>
        <p:txBody>
          <a:bodyPr>
            <a:spAutoFit/>
          </a:bodyPr>
          <a:lstStyle/>
          <a:p>
            <a:pPr eaLnBrk="1" hangingPunct="1">
              <a:defRPr/>
            </a:pPr>
            <a:r>
              <a:rPr lang="en-US" dirty="0">
                <a:solidFill>
                  <a:schemeClr val="bg2"/>
                </a:solidFill>
              </a:rPr>
              <a:t>Collaterals of both </a:t>
            </a:r>
            <a:r>
              <a:rPr lang="en-US" dirty="0" err="1">
                <a:solidFill>
                  <a:schemeClr val="bg2"/>
                </a:solidFill>
              </a:rPr>
              <a:t>Thalamocortical</a:t>
            </a:r>
            <a:r>
              <a:rPr lang="en-US" dirty="0">
                <a:solidFill>
                  <a:schemeClr val="bg2"/>
                </a:solidFill>
              </a:rPr>
              <a:t> &amp; </a:t>
            </a:r>
            <a:r>
              <a:rPr lang="en-US" dirty="0" err="1">
                <a:solidFill>
                  <a:schemeClr val="bg2"/>
                </a:solidFill>
              </a:rPr>
              <a:t>Corticothalamic</a:t>
            </a:r>
            <a:r>
              <a:rPr lang="en-US" dirty="0">
                <a:solidFill>
                  <a:schemeClr val="bg2"/>
                </a:solidFill>
              </a:rPr>
              <a:t> fibers</a:t>
            </a:r>
          </a:p>
        </p:txBody>
      </p:sp>
      <p:sp>
        <p:nvSpPr>
          <p:cNvPr id="44039" name="Rectangle 8">
            <a:extLst>
              <a:ext uri="{FF2B5EF4-FFF2-40B4-BE49-F238E27FC236}">
                <a16:creationId xmlns:a16="http://schemas.microsoft.com/office/drawing/2014/main" id="{FF669F31-5DBA-1E14-648E-51AEDDA07F70}"/>
              </a:ext>
            </a:extLst>
          </p:cNvPr>
          <p:cNvSpPr>
            <a:spLocks noChangeArrowheads="1"/>
          </p:cNvSpPr>
          <p:nvPr/>
        </p:nvSpPr>
        <p:spPr bwMode="auto">
          <a:xfrm>
            <a:off x="4495800" y="5562600"/>
            <a:ext cx="2846388" cy="46196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chemeClr val="bg2"/>
                </a:solidFill>
              </a:rPr>
              <a:t>Other thalamic nuclei</a:t>
            </a:r>
          </a:p>
        </p:txBody>
      </p:sp>
      <p:cxnSp>
        <p:nvCxnSpPr>
          <p:cNvPr id="44040" name="Straight Arrow Connector 10">
            <a:extLst>
              <a:ext uri="{FF2B5EF4-FFF2-40B4-BE49-F238E27FC236}">
                <a16:creationId xmlns:a16="http://schemas.microsoft.com/office/drawing/2014/main" id="{1740D817-5BAE-3E06-8BD2-AACE72BF5B11}"/>
              </a:ext>
            </a:extLst>
          </p:cNvPr>
          <p:cNvCxnSpPr>
            <a:cxnSpLocks noChangeShapeType="1"/>
          </p:cNvCxnSpPr>
          <p:nvPr/>
        </p:nvCxnSpPr>
        <p:spPr bwMode="auto">
          <a:xfrm flipV="1">
            <a:off x="3657600" y="4038600"/>
            <a:ext cx="1524000" cy="152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44041" name="Straight Arrow Connector 13">
            <a:extLst>
              <a:ext uri="{FF2B5EF4-FFF2-40B4-BE49-F238E27FC236}">
                <a16:creationId xmlns:a16="http://schemas.microsoft.com/office/drawing/2014/main" id="{65570810-C0CF-7D5D-1833-BCF87FB82456}"/>
              </a:ext>
            </a:extLst>
          </p:cNvPr>
          <p:cNvCxnSpPr>
            <a:cxnSpLocks noChangeShapeType="1"/>
          </p:cNvCxnSpPr>
          <p:nvPr/>
        </p:nvCxnSpPr>
        <p:spPr bwMode="auto">
          <a:xfrm rot="16200000" flipH="1">
            <a:off x="5257800" y="4800600"/>
            <a:ext cx="1143000" cy="533400"/>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20482" name="Picture 4">
            <a:extLst>
              <a:ext uri="{FF2B5EF4-FFF2-40B4-BE49-F238E27FC236}">
                <a16:creationId xmlns:a16="http://schemas.microsoft.com/office/drawing/2014/main" id="{614D964E-D98B-5C6D-3A14-F0D9EBE99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0"/>
            <a:ext cx="8893175" cy="681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21506" name="Picture 4">
            <a:extLst>
              <a:ext uri="{FF2B5EF4-FFF2-40B4-BE49-F238E27FC236}">
                <a16:creationId xmlns:a16="http://schemas.microsoft.com/office/drawing/2014/main" id="{4B5C03D5-D1F3-135B-54B7-F1C22356F7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58950"/>
            <a:ext cx="914400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CFC6E6C-C5BF-C67B-156A-304AB454B72E}"/>
              </a:ext>
            </a:extLst>
          </p:cNvPr>
          <p:cNvSpPr>
            <a:spLocks noGrp="1" noChangeArrowheads="1"/>
          </p:cNvSpPr>
          <p:nvPr>
            <p:ph type="title"/>
          </p:nvPr>
        </p:nvSpPr>
        <p:spPr>
          <a:xfrm>
            <a:off x="685800" y="304800"/>
            <a:ext cx="7772400" cy="685800"/>
          </a:xfrm>
        </p:spPr>
        <p:txBody>
          <a:bodyPr/>
          <a:lstStyle/>
          <a:p>
            <a:pPr eaLnBrk="1" hangingPunct="1">
              <a:defRPr/>
            </a:pPr>
            <a:r>
              <a:rPr lang="en-US" sz="4000" b="1" dirty="0">
                <a:solidFill>
                  <a:schemeClr val="bg2"/>
                </a:solidFill>
                <a:latin typeface="Arial Rounded MT Bold" pitchFamily="34" charset="0"/>
              </a:rPr>
              <a:t>Thalamic Lesions</a:t>
            </a:r>
          </a:p>
        </p:txBody>
      </p:sp>
      <p:sp>
        <p:nvSpPr>
          <p:cNvPr id="46083" name="Rectangle 3">
            <a:extLst>
              <a:ext uri="{FF2B5EF4-FFF2-40B4-BE49-F238E27FC236}">
                <a16:creationId xmlns:a16="http://schemas.microsoft.com/office/drawing/2014/main" id="{D731230B-F196-E379-55A1-DB49FCC763B7}"/>
              </a:ext>
            </a:extLst>
          </p:cNvPr>
          <p:cNvSpPr>
            <a:spLocks noGrp="1" noChangeArrowheads="1"/>
          </p:cNvSpPr>
          <p:nvPr>
            <p:ph type="body" idx="1"/>
          </p:nvPr>
        </p:nvSpPr>
        <p:spPr>
          <a:xfrm>
            <a:off x="228600" y="1295400"/>
            <a:ext cx="8686800" cy="5029200"/>
          </a:xfrm>
        </p:spPr>
        <p:txBody>
          <a:bodyPr/>
          <a:lstStyle/>
          <a:p>
            <a:pPr eaLnBrk="1" hangingPunct="1">
              <a:buClr>
                <a:schemeClr val="bg2"/>
              </a:buClr>
              <a:buSzPct val="70000"/>
              <a:defRPr/>
            </a:pPr>
            <a:r>
              <a:rPr lang="en-US" altLang="en-US" sz="2800" dirty="0">
                <a:solidFill>
                  <a:schemeClr val="bg2"/>
                </a:solidFill>
              </a:rPr>
              <a:t>Cerebrovascular lesions or tumors of thalamus lead to:</a:t>
            </a:r>
            <a:br>
              <a:rPr lang="en-US" altLang="en-US" sz="2800" dirty="0">
                <a:solidFill>
                  <a:schemeClr val="bg2"/>
                </a:solidFill>
              </a:rPr>
            </a:br>
            <a:endParaRPr lang="en-US" altLang="en-US" sz="2800" dirty="0">
              <a:solidFill>
                <a:schemeClr val="bg2"/>
              </a:solidFill>
            </a:endParaRPr>
          </a:p>
          <a:p>
            <a:pPr eaLnBrk="1" hangingPunct="1">
              <a:buClr>
                <a:schemeClr val="bg2"/>
              </a:buClr>
              <a:buSzPct val="70000"/>
              <a:buFont typeface="Wingdings" panose="05000000000000000000" pitchFamily="2" charset="2"/>
              <a:buChar char="v"/>
              <a:defRPr/>
            </a:pPr>
            <a:r>
              <a:rPr lang="en-US" altLang="en-US" sz="2800" dirty="0">
                <a:solidFill>
                  <a:schemeClr val="bg2"/>
                </a:solidFill>
              </a:rPr>
              <a:t> Loss of sensation in the contralateral side of face and body followed by distressing discomfort, &amp; burning and diffuse pain in the </a:t>
            </a:r>
            <a:r>
              <a:rPr lang="en-US" altLang="en-US" sz="2800" dirty="0" err="1">
                <a:solidFill>
                  <a:schemeClr val="bg2"/>
                </a:solidFill>
              </a:rPr>
              <a:t>anaesthetic</a:t>
            </a:r>
            <a:r>
              <a:rPr lang="en-US" altLang="en-US" sz="2800" dirty="0">
                <a:solidFill>
                  <a:schemeClr val="bg2"/>
                </a:solidFill>
              </a:rPr>
              <a:t> areas </a:t>
            </a:r>
            <a:r>
              <a:rPr lang="en-US" altLang="en-US" sz="2800" dirty="0">
                <a:solidFill>
                  <a:schemeClr val="accent3">
                    <a:lumMod val="50000"/>
                  </a:schemeClr>
                </a:solidFill>
              </a:rPr>
              <a:t>(thalamic pain)</a:t>
            </a:r>
            <a:br>
              <a:rPr lang="en-US" altLang="en-US" sz="2800" dirty="0">
                <a:solidFill>
                  <a:schemeClr val="accent3">
                    <a:lumMod val="50000"/>
                  </a:schemeClr>
                </a:solidFill>
              </a:rPr>
            </a:br>
            <a:endParaRPr lang="en-US" altLang="en-US" sz="2800" dirty="0">
              <a:solidFill>
                <a:schemeClr val="accent3">
                  <a:lumMod val="50000"/>
                </a:schemeClr>
              </a:solidFill>
            </a:endParaRPr>
          </a:p>
          <a:p>
            <a:pPr eaLnBrk="1" hangingPunct="1">
              <a:buClr>
                <a:schemeClr val="bg2"/>
              </a:buClr>
              <a:buSzPct val="70000"/>
              <a:buFont typeface="Wingdings" panose="05000000000000000000" pitchFamily="2" charset="2"/>
              <a:buChar char="v"/>
              <a:defRPr/>
            </a:pPr>
            <a:r>
              <a:rPr lang="en-US" altLang="en-US" sz="2800" dirty="0">
                <a:solidFill>
                  <a:schemeClr val="accent3">
                    <a:lumMod val="50000"/>
                  </a:schemeClr>
                </a:solidFill>
              </a:rPr>
              <a:t>Thalamic syndrome:</a:t>
            </a:r>
            <a:r>
              <a:rPr lang="en-US" altLang="en-US" sz="2800" dirty="0"/>
              <a:t> </a:t>
            </a:r>
            <a:r>
              <a:rPr lang="en-US" altLang="en-US" sz="2800" dirty="0">
                <a:solidFill>
                  <a:schemeClr val="bg2"/>
                </a:solidFill>
              </a:rPr>
              <a:t>Abnormal voluntary movements (chorea or hemiballismus) with hemisensory disturbance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7170" name="Picture 19" descr="Picture2">
            <a:extLst>
              <a:ext uri="{FF2B5EF4-FFF2-40B4-BE49-F238E27FC236}">
                <a16:creationId xmlns:a16="http://schemas.microsoft.com/office/drawing/2014/main" id="{DE9B7E27-EA16-ED4F-79AF-A1A429B12F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533" t="20947" r="54263" b="45010"/>
          <a:stretch>
            <a:fillRect/>
          </a:stretch>
        </p:blipFill>
        <p:spPr bwMode="auto">
          <a:xfrm>
            <a:off x="5410200" y="685800"/>
            <a:ext cx="3443288"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0" descr="C:\Documents and Settings\Free User\My Documents\My Pictures\Picture1dd.jpg">
            <a:extLst>
              <a:ext uri="{FF2B5EF4-FFF2-40B4-BE49-F238E27FC236}">
                <a16:creationId xmlns:a16="http://schemas.microsoft.com/office/drawing/2014/main" id="{22DE0F30-F885-FF18-1A24-5993C1EE2305}"/>
              </a:ext>
            </a:extLst>
          </p:cNvPr>
          <p:cNvPicPr>
            <a:picLocks noGrp="1" noChangeAspect="1" noChangeArrowheads="1"/>
          </p:cNvPicPr>
          <p:nvPr>
            <p:ph type="clipArt" sz="half" idx="4294967295"/>
          </p:nvPr>
        </p:nvPicPr>
        <p:blipFill>
          <a:blip r:embed="rId3">
            <a:extLst>
              <a:ext uri="{28A0092B-C50C-407E-A947-70E740481C1C}">
                <a14:useLocalDpi xmlns:a14="http://schemas.microsoft.com/office/drawing/2010/main" val="0"/>
              </a:ext>
            </a:extLst>
          </a:blip>
          <a:srcRect l="2599" r="1633"/>
          <a:stretch>
            <a:fillRect/>
          </a:stretch>
        </p:blipFill>
        <p:spPr>
          <a:xfrm>
            <a:off x="381000" y="1981200"/>
            <a:ext cx="3657600" cy="3582988"/>
          </a:xfrm>
          <a:noFill/>
        </p:spPr>
      </p:pic>
      <p:sp>
        <p:nvSpPr>
          <p:cNvPr id="12" name="Rectangle 11">
            <a:extLst>
              <a:ext uri="{FF2B5EF4-FFF2-40B4-BE49-F238E27FC236}">
                <a16:creationId xmlns:a16="http://schemas.microsoft.com/office/drawing/2014/main" id="{CFFF8E9D-59E8-595B-4B0F-A9DEB934E552}"/>
              </a:ext>
            </a:extLst>
          </p:cNvPr>
          <p:cNvSpPr/>
          <p:nvPr/>
        </p:nvSpPr>
        <p:spPr>
          <a:xfrm>
            <a:off x="228600" y="762000"/>
            <a:ext cx="4419600" cy="954088"/>
          </a:xfrm>
          <a:prstGeom prst="rect">
            <a:avLst/>
          </a:prstGeom>
          <a:ln w="38100">
            <a:solidFill>
              <a:srgbClr val="FF0000"/>
            </a:solidFill>
          </a:ln>
        </p:spPr>
        <p:txBody>
          <a:bodyPr>
            <a:spAutoFit/>
          </a:bodyPr>
          <a:lstStyle/>
          <a:p>
            <a:pPr algn="ctr" eaLnBrk="1" hangingPunct="1">
              <a:defRPr/>
            </a:pPr>
            <a:r>
              <a:rPr lang="en-US" sz="2800" b="1" u="sng" dirty="0">
                <a:solidFill>
                  <a:srgbClr val="FF0000"/>
                </a:solidFill>
                <a:effectLst>
                  <a:outerShdw blurRad="38100" dist="38100" dir="2700000" algn="tl">
                    <a:srgbClr val="000000">
                      <a:alpha val="43137"/>
                    </a:srgbClr>
                  </a:outerShdw>
                </a:effectLst>
              </a:rPr>
              <a:t>Dorsal part</a:t>
            </a:r>
            <a:endParaRPr lang="en-US" sz="2800" dirty="0">
              <a:solidFill>
                <a:schemeClr val="hlink"/>
              </a:solidFill>
            </a:endParaRPr>
          </a:p>
          <a:p>
            <a:pPr eaLnBrk="1" hangingPunct="1">
              <a:defRPr/>
            </a:pPr>
            <a:r>
              <a:rPr lang="en-US" sz="2800" dirty="0"/>
              <a:t> </a:t>
            </a:r>
            <a:r>
              <a:rPr lang="en-US" sz="2800" dirty="0">
                <a:solidFill>
                  <a:srgbClr val="FFFF00"/>
                </a:solidFill>
              </a:rPr>
              <a:t>Thalamus &amp;</a:t>
            </a:r>
            <a:r>
              <a:rPr lang="en-US" sz="2800" dirty="0"/>
              <a:t> </a:t>
            </a:r>
            <a:r>
              <a:rPr lang="en-US" sz="2800" dirty="0" err="1">
                <a:solidFill>
                  <a:srgbClr val="FFFF00"/>
                </a:solidFill>
              </a:rPr>
              <a:t>Epithalamus</a:t>
            </a:r>
            <a:endParaRPr lang="en-US" sz="2800" i="1" dirty="0"/>
          </a:p>
        </p:txBody>
      </p:sp>
      <p:sp>
        <p:nvSpPr>
          <p:cNvPr id="14" name="Rectangle 13">
            <a:extLst>
              <a:ext uri="{FF2B5EF4-FFF2-40B4-BE49-F238E27FC236}">
                <a16:creationId xmlns:a16="http://schemas.microsoft.com/office/drawing/2014/main" id="{67B407D6-6FE8-AF26-3510-893BA7902021}"/>
              </a:ext>
            </a:extLst>
          </p:cNvPr>
          <p:cNvSpPr/>
          <p:nvPr/>
        </p:nvSpPr>
        <p:spPr>
          <a:xfrm>
            <a:off x="4191000" y="4114800"/>
            <a:ext cx="4800600" cy="984250"/>
          </a:xfrm>
          <a:prstGeom prst="rect">
            <a:avLst/>
          </a:prstGeom>
          <a:ln w="38100">
            <a:solidFill>
              <a:srgbClr val="FF0000"/>
            </a:solidFill>
          </a:ln>
        </p:spPr>
        <p:txBody>
          <a:bodyPr>
            <a:spAutoFit/>
          </a:bodyPr>
          <a:lstStyle/>
          <a:p>
            <a:pPr eaLnBrk="1" hangingPunct="1">
              <a:defRPr/>
            </a:pPr>
            <a:r>
              <a:rPr lang="en-US" sz="2800" dirty="0" err="1">
                <a:solidFill>
                  <a:srgbClr val="FFFF00"/>
                </a:solidFill>
              </a:rPr>
              <a:t>Subthalamus</a:t>
            </a:r>
            <a:r>
              <a:rPr lang="en-US" sz="2800" dirty="0">
                <a:solidFill>
                  <a:srgbClr val="FFFF00"/>
                </a:solidFill>
              </a:rPr>
              <a:t> &amp; Hypothalamus</a:t>
            </a:r>
          </a:p>
          <a:p>
            <a:pPr algn="ctr" eaLnBrk="1" hangingPunct="1">
              <a:defRPr/>
            </a:pPr>
            <a:r>
              <a:rPr lang="en-US" sz="2800" b="1" u="sng" dirty="0">
                <a:solidFill>
                  <a:schemeClr val="hlink"/>
                </a:solidFill>
                <a:effectLst>
                  <a:outerShdw blurRad="38100" dist="38100" dir="2700000" algn="tl">
                    <a:srgbClr val="000000">
                      <a:alpha val="43137"/>
                    </a:srgbClr>
                  </a:outerShdw>
                </a:effectLst>
              </a:rPr>
              <a:t>Ventral part</a:t>
            </a:r>
            <a:r>
              <a:rPr lang="en-US" sz="2800" dirty="0">
                <a:solidFill>
                  <a:srgbClr val="FFFF00"/>
                </a:solidFill>
              </a:rPr>
              <a:t> </a:t>
            </a:r>
          </a:p>
        </p:txBody>
      </p:sp>
      <p:cxnSp>
        <p:nvCxnSpPr>
          <p:cNvPr id="7174" name="Straight Arrow Connector 16">
            <a:extLst>
              <a:ext uri="{FF2B5EF4-FFF2-40B4-BE49-F238E27FC236}">
                <a16:creationId xmlns:a16="http://schemas.microsoft.com/office/drawing/2014/main" id="{80316CBF-389D-B466-5B6D-9EE388956730}"/>
              </a:ext>
            </a:extLst>
          </p:cNvPr>
          <p:cNvCxnSpPr>
            <a:cxnSpLocks noChangeShapeType="1"/>
          </p:cNvCxnSpPr>
          <p:nvPr/>
        </p:nvCxnSpPr>
        <p:spPr bwMode="auto">
          <a:xfrm rot="16200000" flipH="1">
            <a:off x="952500" y="2247900"/>
            <a:ext cx="1676400" cy="5334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7175" name="Straight Arrow Connector 20">
            <a:extLst>
              <a:ext uri="{FF2B5EF4-FFF2-40B4-BE49-F238E27FC236}">
                <a16:creationId xmlns:a16="http://schemas.microsoft.com/office/drawing/2014/main" id="{DF21BEB9-6CC6-E004-2601-728F425DE49B}"/>
              </a:ext>
            </a:extLst>
          </p:cNvPr>
          <p:cNvCxnSpPr>
            <a:cxnSpLocks noChangeShapeType="1"/>
          </p:cNvCxnSpPr>
          <p:nvPr/>
        </p:nvCxnSpPr>
        <p:spPr bwMode="auto">
          <a:xfrm rot="5400000">
            <a:off x="2476500" y="2552700"/>
            <a:ext cx="1981200" cy="2286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7176" name="Straight Arrow Connector 18">
            <a:extLst>
              <a:ext uri="{FF2B5EF4-FFF2-40B4-BE49-F238E27FC236}">
                <a16:creationId xmlns:a16="http://schemas.microsoft.com/office/drawing/2014/main" id="{D4EFEA40-8E8C-3C94-2D80-C9D76BF3BFF9}"/>
              </a:ext>
            </a:extLst>
          </p:cNvPr>
          <p:cNvCxnSpPr>
            <a:cxnSpLocks noChangeShapeType="1"/>
          </p:cNvCxnSpPr>
          <p:nvPr/>
        </p:nvCxnSpPr>
        <p:spPr bwMode="auto">
          <a:xfrm rot="16200000" flipV="1">
            <a:off x="6743700" y="3467100"/>
            <a:ext cx="990600" cy="4572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7177" name="Straight Arrow Connector 19">
            <a:extLst>
              <a:ext uri="{FF2B5EF4-FFF2-40B4-BE49-F238E27FC236}">
                <a16:creationId xmlns:a16="http://schemas.microsoft.com/office/drawing/2014/main" id="{9A276BFF-CC20-63E6-979F-49B5B78E6AE9}"/>
              </a:ext>
            </a:extLst>
          </p:cNvPr>
          <p:cNvCxnSpPr>
            <a:cxnSpLocks noChangeShapeType="1"/>
          </p:cNvCxnSpPr>
          <p:nvPr/>
        </p:nvCxnSpPr>
        <p:spPr bwMode="auto">
          <a:xfrm rot="5400000" flipH="1" flipV="1">
            <a:off x="5715000" y="3200400"/>
            <a:ext cx="1219200" cy="7620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178" name="Oval 50">
            <a:extLst>
              <a:ext uri="{FF2B5EF4-FFF2-40B4-BE49-F238E27FC236}">
                <a16:creationId xmlns:a16="http://schemas.microsoft.com/office/drawing/2014/main" id="{CC3704CC-FD67-A73B-A4AB-730FA46ECFEB}"/>
              </a:ext>
            </a:extLst>
          </p:cNvPr>
          <p:cNvSpPr>
            <a:spLocks noChangeArrowheads="1"/>
          </p:cNvSpPr>
          <p:nvPr/>
        </p:nvSpPr>
        <p:spPr bwMode="auto">
          <a:xfrm>
            <a:off x="1752600" y="3276600"/>
            <a:ext cx="1219200" cy="8382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7179" name="Oval 51">
            <a:extLst>
              <a:ext uri="{FF2B5EF4-FFF2-40B4-BE49-F238E27FC236}">
                <a16:creationId xmlns:a16="http://schemas.microsoft.com/office/drawing/2014/main" id="{B5A40463-E257-B450-2551-96282287E255}"/>
              </a:ext>
            </a:extLst>
          </p:cNvPr>
          <p:cNvSpPr>
            <a:spLocks noChangeArrowheads="1"/>
          </p:cNvSpPr>
          <p:nvPr/>
        </p:nvSpPr>
        <p:spPr bwMode="auto">
          <a:xfrm>
            <a:off x="3048000" y="3657600"/>
            <a:ext cx="533400" cy="4572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7180" name="TextBox 52">
            <a:extLst>
              <a:ext uri="{FF2B5EF4-FFF2-40B4-BE49-F238E27FC236}">
                <a16:creationId xmlns:a16="http://schemas.microsoft.com/office/drawing/2014/main" id="{29C2180D-662E-E54E-D247-4339BB474582}"/>
              </a:ext>
            </a:extLst>
          </p:cNvPr>
          <p:cNvSpPr txBox="1">
            <a:spLocks noChangeArrowheads="1"/>
          </p:cNvSpPr>
          <p:nvPr/>
        </p:nvSpPr>
        <p:spPr bwMode="auto">
          <a:xfrm>
            <a:off x="1524000" y="4724400"/>
            <a:ext cx="38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a:solidFill>
                  <a:srgbClr val="FF0000"/>
                </a:solidFill>
              </a:rPr>
              <a:t>H</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2948" name="Rectangle 4">
            <a:extLst>
              <a:ext uri="{FF2B5EF4-FFF2-40B4-BE49-F238E27FC236}">
                <a16:creationId xmlns:a16="http://schemas.microsoft.com/office/drawing/2014/main" id="{04FA43A9-0AD3-8FB0-6227-0249327A10F8}"/>
              </a:ext>
            </a:extLst>
          </p:cNvPr>
          <p:cNvSpPr>
            <a:spLocks noGrp="1" noChangeArrowheads="1"/>
          </p:cNvSpPr>
          <p:nvPr>
            <p:ph type="title"/>
          </p:nvPr>
        </p:nvSpPr>
        <p:spPr>
          <a:xfrm>
            <a:off x="457200" y="2209800"/>
            <a:ext cx="8229600" cy="1139825"/>
          </a:xfrm>
        </p:spPr>
        <p:txBody>
          <a:bodyPr/>
          <a:lstStyle/>
          <a:p>
            <a:pPr eaLnBrk="1" hangingPunct="1">
              <a:defRPr/>
            </a:pPr>
            <a:r>
              <a:rPr lang="en-US" sz="5400" dirty="0">
                <a:solidFill>
                  <a:srgbClr val="000000"/>
                </a:solidFill>
                <a:latin typeface="Arial Rounded MT Bold" pitchFamily="34" charset="0"/>
              </a:rPr>
              <a:t>SUBTHALAMUS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83972" name="Rectangle 4">
            <a:extLst>
              <a:ext uri="{FF2B5EF4-FFF2-40B4-BE49-F238E27FC236}">
                <a16:creationId xmlns:a16="http://schemas.microsoft.com/office/drawing/2014/main" id="{44851A6D-D478-AF7E-CD28-297B1836DCB6}"/>
              </a:ext>
            </a:extLst>
          </p:cNvPr>
          <p:cNvSpPr>
            <a:spLocks noGrp="1" noChangeArrowheads="1"/>
          </p:cNvSpPr>
          <p:nvPr>
            <p:ph type="title"/>
          </p:nvPr>
        </p:nvSpPr>
        <p:spPr>
          <a:xfrm>
            <a:off x="457200" y="277813"/>
            <a:ext cx="8229600" cy="788987"/>
          </a:xfrm>
        </p:spPr>
        <p:txBody>
          <a:bodyPr/>
          <a:lstStyle/>
          <a:p>
            <a:pPr eaLnBrk="1" hangingPunct="1">
              <a:defRPr/>
            </a:pPr>
            <a:r>
              <a:rPr lang="en-US" sz="4000" b="1" dirty="0">
                <a:solidFill>
                  <a:srgbClr val="C00000"/>
                </a:solidFill>
                <a:latin typeface="Arial Rounded MT Bold" pitchFamily="34" charset="0"/>
              </a:rPr>
              <a:t>SUBTHALAMUS</a:t>
            </a:r>
          </a:p>
        </p:txBody>
      </p:sp>
      <p:sp>
        <p:nvSpPr>
          <p:cNvPr id="83973" name="Rectangle 5">
            <a:extLst>
              <a:ext uri="{FF2B5EF4-FFF2-40B4-BE49-F238E27FC236}">
                <a16:creationId xmlns:a16="http://schemas.microsoft.com/office/drawing/2014/main" id="{4566DA3E-FB3B-4787-E6AD-6239006D6495}"/>
              </a:ext>
            </a:extLst>
          </p:cNvPr>
          <p:cNvSpPr>
            <a:spLocks noGrp="1" noChangeArrowheads="1"/>
          </p:cNvSpPr>
          <p:nvPr>
            <p:ph type="body" sz="half" idx="1"/>
          </p:nvPr>
        </p:nvSpPr>
        <p:spPr>
          <a:xfrm>
            <a:off x="76200" y="1244600"/>
            <a:ext cx="3657600" cy="4525963"/>
          </a:xfrm>
        </p:spPr>
        <p:txBody>
          <a:bodyPr/>
          <a:lstStyle/>
          <a:p>
            <a:pPr eaLnBrk="1" hangingPunct="1">
              <a:buClr>
                <a:srgbClr val="000000"/>
              </a:buClr>
              <a:defRPr/>
            </a:pPr>
            <a:r>
              <a:rPr lang="en-US" sz="2800" dirty="0">
                <a:solidFill>
                  <a:srgbClr val="000000"/>
                </a:solidFill>
                <a:latin typeface="Times New Roman" panose="02020603050405020304" pitchFamily="18" charset="0"/>
                <a:cs typeface="Times New Roman" panose="02020603050405020304" pitchFamily="18" charset="0"/>
              </a:rPr>
              <a:t>Region of diencephalon located </a:t>
            </a:r>
            <a:r>
              <a:rPr lang="en-US" sz="2800" dirty="0">
                <a:solidFill>
                  <a:srgbClr val="C00000"/>
                </a:solidFill>
                <a:latin typeface="Times New Roman" panose="02020603050405020304" pitchFamily="18" charset="0"/>
                <a:cs typeface="Times New Roman" panose="02020603050405020304" pitchFamily="18" charset="0"/>
              </a:rPr>
              <a:t>below the thalamus </a:t>
            </a:r>
            <a:r>
              <a:rPr lang="en-US" sz="2800" dirty="0">
                <a:solidFill>
                  <a:srgbClr val="000000"/>
                </a:solidFill>
                <a:latin typeface="Times New Roman" panose="02020603050405020304" pitchFamily="18" charset="0"/>
                <a:cs typeface="Times New Roman" panose="02020603050405020304" pitchFamily="18" charset="0"/>
              </a:rPr>
              <a:t>&amp;</a:t>
            </a:r>
            <a:r>
              <a:rPr lang="en-US" sz="2800" dirty="0">
                <a:latin typeface="Times New Roman" panose="02020603050405020304" pitchFamily="18" charset="0"/>
                <a:cs typeface="Times New Roman" panose="02020603050405020304" pitchFamily="18" charset="0"/>
              </a:rPr>
              <a:t> </a:t>
            </a:r>
            <a:r>
              <a:rPr lang="en-US" sz="2800" dirty="0">
                <a:solidFill>
                  <a:srgbClr val="C00000"/>
                </a:solidFill>
                <a:latin typeface="Times New Roman" panose="02020603050405020304" pitchFamily="18" charset="0"/>
                <a:cs typeface="Times New Roman" panose="02020603050405020304" pitchFamily="18" charset="0"/>
              </a:rPr>
              <a:t>dorsolateral to hypothalamus</a:t>
            </a:r>
            <a:br>
              <a:rPr lang="en-US" sz="2800" dirty="0">
                <a:solidFill>
                  <a:srgbClr val="C00000"/>
                </a:solidFill>
                <a:latin typeface="Times New Roman" panose="02020603050405020304" pitchFamily="18" charset="0"/>
                <a:cs typeface="Times New Roman" panose="02020603050405020304" pitchFamily="18" charset="0"/>
              </a:rPr>
            </a:br>
            <a:endParaRPr lang="en-US" sz="2800" dirty="0">
              <a:solidFill>
                <a:srgbClr val="C00000"/>
              </a:solidFill>
              <a:latin typeface="Times New Roman" panose="02020603050405020304" pitchFamily="18" charset="0"/>
              <a:cs typeface="Times New Roman" panose="02020603050405020304" pitchFamily="18" charset="0"/>
            </a:endParaRPr>
          </a:p>
          <a:p>
            <a:pPr eaLnBrk="1" hangingPunct="1">
              <a:buClr>
                <a:srgbClr val="000000"/>
              </a:buClr>
              <a:defRPr/>
            </a:pPr>
            <a:r>
              <a:rPr lang="en-US" sz="2800" dirty="0">
                <a:solidFill>
                  <a:srgbClr val="000000"/>
                </a:solidFill>
                <a:latin typeface="Times New Roman" panose="02020603050405020304" pitchFamily="18" charset="0"/>
                <a:cs typeface="Times New Roman" panose="02020603050405020304" pitchFamily="18" charset="0"/>
              </a:rPr>
              <a:t>Continues caudally with the midbrain</a:t>
            </a:r>
          </a:p>
        </p:txBody>
      </p:sp>
      <p:pic>
        <p:nvPicPr>
          <p:cNvPr id="15364" name="Picture 7" descr="Picture2">
            <a:extLst>
              <a:ext uri="{FF2B5EF4-FFF2-40B4-BE49-F238E27FC236}">
                <a16:creationId xmlns:a16="http://schemas.microsoft.com/office/drawing/2014/main" id="{993DD688-718B-719F-0D63-94F7D2F2E21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428" t="1089" r="37143" b="33546"/>
          <a:stretch>
            <a:fillRect/>
          </a:stretch>
        </p:blipFill>
        <p:spPr>
          <a:xfrm>
            <a:off x="3733800" y="1295400"/>
            <a:ext cx="4941888" cy="4038600"/>
          </a:xfrm>
          <a:noFill/>
          <a:extLst>
            <a:ext uri="{909E8E84-426E-40DD-AFC4-6F175D3DCCD1}">
              <a14:hiddenFill xmlns:a14="http://schemas.microsoft.com/office/drawing/2010/main">
                <a:solidFill>
                  <a:srgbClr val="FFFFFF"/>
                </a:solidFill>
              </a14:hiddenFill>
            </a:ext>
          </a:extLst>
        </p:spPr>
      </p:pic>
      <p:sp>
        <p:nvSpPr>
          <p:cNvPr id="15365" name="Oval 6">
            <a:extLst>
              <a:ext uri="{FF2B5EF4-FFF2-40B4-BE49-F238E27FC236}">
                <a16:creationId xmlns:a16="http://schemas.microsoft.com/office/drawing/2014/main" id="{BEF27470-499F-D2B0-A547-96BA16C6C177}"/>
              </a:ext>
            </a:extLst>
          </p:cNvPr>
          <p:cNvSpPr>
            <a:spLocks noChangeArrowheads="1"/>
          </p:cNvSpPr>
          <p:nvPr/>
        </p:nvSpPr>
        <p:spPr bwMode="auto">
          <a:xfrm>
            <a:off x="5562600" y="3886200"/>
            <a:ext cx="457200" cy="381000"/>
          </a:xfrm>
          <a:prstGeom prst="ellipse">
            <a:avLst/>
          </a:prstGeom>
          <a:noFill/>
          <a:ln w="381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
        <p:nvSpPr>
          <p:cNvPr id="15366" name="TextBox 7">
            <a:extLst>
              <a:ext uri="{FF2B5EF4-FFF2-40B4-BE49-F238E27FC236}">
                <a16:creationId xmlns:a16="http://schemas.microsoft.com/office/drawing/2014/main" id="{93DC7E36-C56D-F2F5-6439-24873A8861F9}"/>
              </a:ext>
            </a:extLst>
          </p:cNvPr>
          <p:cNvSpPr txBox="1">
            <a:spLocks noChangeArrowheads="1"/>
          </p:cNvSpPr>
          <p:nvPr/>
        </p:nvSpPr>
        <p:spPr bwMode="auto">
          <a:xfrm>
            <a:off x="5486400" y="34290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r>
              <a:rPr lang="en-US" altLang="en-US" sz="1800" b="1"/>
              <a:t>Th</a:t>
            </a:r>
          </a:p>
        </p:txBody>
      </p:sp>
      <p:cxnSp>
        <p:nvCxnSpPr>
          <p:cNvPr id="15367" name="Straight Arrow Connector 9">
            <a:extLst>
              <a:ext uri="{FF2B5EF4-FFF2-40B4-BE49-F238E27FC236}">
                <a16:creationId xmlns:a16="http://schemas.microsoft.com/office/drawing/2014/main" id="{21839C2C-32AF-A803-2910-D38D7CE48DE5}"/>
              </a:ext>
            </a:extLst>
          </p:cNvPr>
          <p:cNvCxnSpPr>
            <a:cxnSpLocks noChangeShapeType="1"/>
          </p:cNvCxnSpPr>
          <p:nvPr/>
        </p:nvCxnSpPr>
        <p:spPr bwMode="auto">
          <a:xfrm rot="16200000" flipV="1">
            <a:off x="5562600" y="4800600"/>
            <a:ext cx="1143000" cy="76200"/>
          </a:xfrm>
          <a:prstGeom prst="straightConnector1">
            <a:avLst/>
          </a:prstGeom>
          <a:noFill/>
          <a:ln w="38100" algn="ctr">
            <a:solidFill>
              <a:srgbClr val="FF0066"/>
            </a:solidFill>
            <a:round/>
            <a:headEnd/>
            <a:tailEnd type="arrow" w="med" len="med"/>
          </a:ln>
          <a:extLst>
            <a:ext uri="{909E8E84-426E-40DD-AFC4-6F175D3DCCD1}">
              <a14:hiddenFill xmlns:a14="http://schemas.microsoft.com/office/drawing/2010/main">
                <a:noFill/>
              </a14:hiddenFill>
            </a:ext>
          </a:extLst>
        </p:spPr>
      </p:cxnSp>
      <p:sp>
        <p:nvSpPr>
          <p:cNvPr id="15368" name="TextBox 12">
            <a:extLst>
              <a:ext uri="{FF2B5EF4-FFF2-40B4-BE49-F238E27FC236}">
                <a16:creationId xmlns:a16="http://schemas.microsoft.com/office/drawing/2014/main" id="{198295AE-6877-5557-7FB0-C24428328311}"/>
              </a:ext>
            </a:extLst>
          </p:cNvPr>
          <p:cNvSpPr txBox="1">
            <a:spLocks noChangeArrowheads="1"/>
          </p:cNvSpPr>
          <p:nvPr/>
        </p:nvSpPr>
        <p:spPr bwMode="auto">
          <a:xfrm>
            <a:off x="5334000" y="54102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r>
              <a:rPr lang="en-US" altLang="en-US" sz="1800" b="1">
                <a:solidFill>
                  <a:srgbClr val="C00000"/>
                </a:solidFill>
              </a:rPr>
              <a:t>Hypothalamus</a:t>
            </a:r>
          </a:p>
        </p:txBody>
      </p:sp>
      <p:sp>
        <p:nvSpPr>
          <p:cNvPr id="15369" name="TextBox 12">
            <a:extLst>
              <a:ext uri="{FF2B5EF4-FFF2-40B4-BE49-F238E27FC236}">
                <a16:creationId xmlns:a16="http://schemas.microsoft.com/office/drawing/2014/main" id="{B959014E-F7C1-36C2-82B3-AB91AB092A2F}"/>
              </a:ext>
            </a:extLst>
          </p:cNvPr>
          <p:cNvSpPr txBox="1">
            <a:spLocks noChangeArrowheads="1"/>
          </p:cNvSpPr>
          <p:nvPr/>
        </p:nvSpPr>
        <p:spPr bwMode="auto">
          <a:xfrm>
            <a:off x="3276600" y="54102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r>
              <a:rPr lang="en-US" altLang="en-US" sz="1800" b="1">
                <a:solidFill>
                  <a:srgbClr val="C00000"/>
                </a:solidFill>
              </a:rPr>
              <a:t>Subthalamus</a:t>
            </a:r>
          </a:p>
        </p:txBody>
      </p:sp>
      <p:cxnSp>
        <p:nvCxnSpPr>
          <p:cNvPr id="15370" name="Straight Arrow Connector 9">
            <a:extLst>
              <a:ext uri="{FF2B5EF4-FFF2-40B4-BE49-F238E27FC236}">
                <a16:creationId xmlns:a16="http://schemas.microsoft.com/office/drawing/2014/main" id="{0BD29D4E-FF03-13E1-4D97-0F965FD8CF31}"/>
              </a:ext>
            </a:extLst>
          </p:cNvPr>
          <p:cNvCxnSpPr>
            <a:cxnSpLocks noChangeShapeType="1"/>
            <a:endCxn id="15365" idx="3"/>
          </p:cNvCxnSpPr>
          <p:nvPr/>
        </p:nvCxnSpPr>
        <p:spPr bwMode="auto">
          <a:xfrm flipV="1">
            <a:off x="4351338" y="4211638"/>
            <a:ext cx="1277937" cy="1209675"/>
          </a:xfrm>
          <a:prstGeom prst="straightConnector1">
            <a:avLst/>
          </a:prstGeom>
          <a:noFill/>
          <a:ln w="38100" algn="ctr">
            <a:solidFill>
              <a:srgbClr val="FF0066"/>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25BACA9F-50B9-27C4-947F-2EA4F33A5CFB}"/>
              </a:ext>
            </a:extLst>
          </p:cNvPr>
          <p:cNvSpPr>
            <a:spLocks noGrp="1" noChangeArrowheads="1"/>
          </p:cNvSpPr>
          <p:nvPr>
            <p:ph type="title"/>
          </p:nvPr>
        </p:nvSpPr>
        <p:spPr>
          <a:xfrm>
            <a:off x="457200" y="277813"/>
            <a:ext cx="8229600" cy="560387"/>
          </a:xfrm>
        </p:spPr>
        <p:txBody>
          <a:bodyPr/>
          <a:lstStyle/>
          <a:p>
            <a:pPr eaLnBrk="1" hangingPunct="1">
              <a:defRPr/>
            </a:pPr>
            <a:r>
              <a:rPr lang="en-US" sz="4000" b="1" dirty="0">
                <a:solidFill>
                  <a:srgbClr val="000000"/>
                </a:solidFill>
                <a:latin typeface="Arial Rounded MT Bold" pitchFamily="34" charset="0"/>
              </a:rPr>
              <a:t>Contents of subthalamus</a:t>
            </a:r>
          </a:p>
        </p:txBody>
      </p:sp>
      <p:sp useBgFill="1">
        <p:nvSpPr>
          <p:cNvPr id="63491" name="Rectangle 3">
            <a:extLst>
              <a:ext uri="{FF2B5EF4-FFF2-40B4-BE49-F238E27FC236}">
                <a16:creationId xmlns:a16="http://schemas.microsoft.com/office/drawing/2014/main" id="{D772E3E8-95A5-C711-53DD-D9B784329876}"/>
              </a:ext>
            </a:extLst>
          </p:cNvPr>
          <p:cNvSpPr>
            <a:spLocks noGrp="1" noChangeArrowheads="1"/>
          </p:cNvSpPr>
          <p:nvPr>
            <p:ph type="body" idx="1"/>
          </p:nvPr>
        </p:nvSpPr>
        <p:spPr>
          <a:xfrm>
            <a:off x="152400" y="914400"/>
            <a:ext cx="8915400" cy="5562600"/>
          </a:xfrm>
          <a:ln>
            <a:solidFill>
              <a:srgbClr val="FF0000"/>
            </a:solidFill>
          </a:ln>
        </p:spPr>
        <p:txBody>
          <a:bodyPr/>
          <a:lstStyle/>
          <a:p>
            <a:pPr eaLnBrk="1" hangingPunct="1">
              <a:lnSpc>
                <a:spcPct val="90000"/>
              </a:lnSpc>
              <a:defRPr/>
            </a:pPr>
            <a:r>
              <a:rPr lang="en-US" sz="2800" dirty="0">
                <a:solidFill>
                  <a:srgbClr val="000000"/>
                </a:solidFill>
                <a:effectLst/>
                <a:latin typeface="Times New Roman" panose="02020603050405020304" pitchFamily="18" charset="0"/>
                <a:cs typeface="Times New Roman" panose="02020603050405020304" pitchFamily="18" charset="0"/>
              </a:rPr>
              <a:t>Gray matter of subthalamus has rostral extension of:</a:t>
            </a:r>
          </a:p>
          <a:p>
            <a:pPr lvl="1" eaLnBrk="1" hangingPunct="1">
              <a:lnSpc>
                <a:spcPct val="90000"/>
              </a:lnSpc>
              <a:buClr>
                <a:srgbClr val="66FF33"/>
              </a:buClr>
              <a:defRPr/>
            </a:pPr>
            <a:r>
              <a:rPr lang="en-US" dirty="0">
                <a:solidFill>
                  <a:srgbClr val="00B050"/>
                </a:solidFill>
                <a:effectLst/>
                <a:latin typeface="Times New Roman" panose="02020603050405020304" pitchFamily="18" charset="0"/>
                <a:cs typeface="Times New Roman" panose="02020603050405020304" pitchFamily="18" charset="0"/>
              </a:rPr>
              <a:t>Red nucleus</a:t>
            </a:r>
          </a:p>
          <a:p>
            <a:pPr lvl="1" eaLnBrk="1" hangingPunct="1">
              <a:lnSpc>
                <a:spcPct val="90000"/>
              </a:lnSpc>
              <a:buClr>
                <a:srgbClr val="66FF33"/>
              </a:buClr>
              <a:defRPr/>
            </a:pPr>
            <a:r>
              <a:rPr lang="en-US" dirty="0" err="1">
                <a:solidFill>
                  <a:srgbClr val="00B050"/>
                </a:solidFill>
                <a:effectLst/>
                <a:latin typeface="Times New Roman" panose="02020603050405020304" pitchFamily="18" charset="0"/>
                <a:cs typeface="Times New Roman" panose="02020603050405020304" pitchFamily="18" charset="0"/>
              </a:rPr>
              <a:t>Substantia</a:t>
            </a:r>
            <a:r>
              <a:rPr lang="en-US" dirty="0">
                <a:solidFill>
                  <a:srgbClr val="00B050"/>
                </a:solidFill>
                <a:effectLst/>
                <a:latin typeface="Times New Roman" panose="02020603050405020304" pitchFamily="18" charset="0"/>
                <a:cs typeface="Times New Roman" panose="02020603050405020304" pitchFamily="18" charset="0"/>
              </a:rPr>
              <a:t> </a:t>
            </a:r>
            <a:r>
              <a:rPr lang="en-US" dirty="0" err="1">
                <a:solidFill>
                  <a:srgbClr val="00B050"/>
                </a:solidFill>
                <a:effectLst/>
                <a:latin typeface="Times New Roman" panose="02020603050405020304" pitchFamily="18" charset="0"/>
                <a:cs typeface="Times New Roman" panose="02020603050405020304" pitchFamily="18" charset="0"/>
              </a:rPr>
              <a:t>nigra</a:t>
            </a:r>
            <a:endParaRPr lang="en-US" dirty="0">
              <a:solidFill>
                <a:srgbClr val="00B050"/>
              </a:solidFill>
              <a:effectLst/>
              <a:latin typeface="Times New Roman" panose="02020603050405020304" pitchFamily="18" charset="0"/>
              <a:cs typeface="Times New Roman" panose="02020603050405020304" pitchFamily="18" charset="0"/>
            </a:endParaRPr>
          </a:p>
          <a:p>
            <a:pPr lvl="1" eaLnBrk="1" hangingPunct="1">
              <a:lnSpc>
                <a:spcPct val="90000"/>
              </a:lnSpc>
              <a:buClr>
                <a:srgbClr val="66FF33"/>
              </a:buClr>
              <a:defRPr/>
            </a:pPr>
            <a:r>
              <a:rPr lang="en-US" dirty="0">
                <a:solidFill>
                  <a:srgbClr val="00B050"/>
                </a:solidFill>
                <a:effectLst/>
                <a:latin typeface="Times New Roman" panose="02020603050405020304" pitchFamily="18" charset="0"/>
                <a:cs typeface="Times New Roman" panose="02020603050405020304" pitchFamily="18" charset="0"/>
              </a:rPr>
              <a:t>Brainstem reticular formation as </a:t>
            </a:r>
            <a:r>
              <a:rPr lang="en-US" u="sng" dirty="0" err="1">
                <a:solidFill>
                  <a:srgbClr val="00B050"/>
                </a:solidFill>
                <a:effectLst/>
                <a:latin typeface="Times New Roman" panose="02020603050405020304" pitchFamily="18" charset="0"/>
                <a:cs typeface="Times New Roman" panose="02020603050405020304" pitchFamily="18" charset="0"/>
              </a:rPr>
              <a:t>Zona</a:t>
            </a:r>
            <a:r>
              <a:rPr lang="en-US" u="sng" dirty="0">
                <a:solidFill>
                  <a:srgbClr val="00B050"/>
                </a:solidFill>
                <a:effectLst/>
                <a:latin typeface="Times New Roman" panose="02020603050405020304" pitchFamily="18" charset="0"/>
                <a:cs typeface="Times New Roman" panose="02020603050405020304" pitchFamily="18" charset="0"/>
              </a:rPr>
              <a:t> </a:t>
            </a:r>
            <a:r>
              <a:rPr lang="en-US" u="sng" dirty="0" err="1">
                <a:solidFill>
                  <a:srgbClr val="00B050"/>
                </a:solidFill>
                <a:effectLst/>
                <a:latin typeface="Times New Roman" panose="02020603050405020304" pitchFamily="18" charset="0"/>
                <a:cs typeface="Times New Roman" panose="02020603050405020304" pitchFamily="18" charset="0"/>
              </a:rPr>
              <a:t>incerta</a:t>
            </a:r>
            <a:endParaRPr lang="en-US" u="sng" dirty="0">
              <a:solidFill>
                <a:srgbClr val="00B050"/>
              </a:solidFill>
              <a:effectLst/>
              <a:latin typeface="Times New Roman" panose="02020603050405020304" pitchFamily="18" charset="0"/>
              <a:cs typeface="Times New Roman" panose="02020603050405020304" pitchFamily="18" charset="0"/>
            </a:endParaRPr>
          </a:p>
          <a:p>
            <a:pPr eaLnBrk="1" hangingPunct="1">
              <a:lnSpc>
                <a:spcPct val="90000"/>
              </a:lnSpc>
              <a:defRPr/>
            </a:pPr>
            <a:r>
              <a:rPr lang="en-US" sz="2800" dirty="0">
                <a:solidFill>
                  <a:srgbClr val="000000"/>
                </a:solidFill>
                <a:effectLst/>
                <a:latin typeface="Times New Roman" panose="02020603050405020304" pitchFamily="18" charset="0"/>
                <a:cs typeface="Times New Roman" panose="02020603050405020304" pitchFamily="18" charset="0"/>
              </a:rPr>
              <a:t>Long tracts passing through brain stem and heading toward thalamus</a:t>
            </a:r>
          </a:p>
          <a:p>
            <a:pPr lvl="1" eaLnBrk="1" hangingPunct="1">
              <a:lnSpc>
                <a:spcPct val="90000"/>
              </a:lnSpc>
              <a:buClr>
                <a:srgbClr val="FFC000"/>
              </a:buClr>
              <a:defRPr/>
            </a:pPr>
            <a:r>
              <a:rPr lang="en-US" dirty="0" err="1">
                <a:solidFill>
                  <a:srgbClr val="FFC000"/>
                </a:solidFill>
                <a:effectLst/>
                <a:latin typeface="Times New Roman" panose="02020603050405020304" pitchFamily="18" charset="0"/>
                <a:cs typeface="Times New Roman" panose="02020603050405020304" pitchFamily="18" charset="0"/>
              </a:rPr>
              <a:t>Spinothalamic</a:t>
            </a:r>
            <a:r>
              <a:rPr lang="en-US" dirty="0">
                <a:solidFill>
                  <a:srgbClr val="FFC000"/>
                </a:solidFill>
                <a:effectLst/>
                <a:latin typeface="Times New Roman" panose="02020603050405020304" pitchFamily="18" charset="0"/>
                <a:cs typeface="Times New Roman" panose="02020603050405020304" pitchFamily="18" charset="0"/>
              </a:rPr>
              <a:t> &amp; </a:t>
            </a:r>
            <a:r>
              <a:rPr lang="en-US" dirty="0" err="1">
                <a:solidFill>
                  <a:srgbClr val="FFC000"/>
                </a:solidFill>
                <a:effectLst/>
                <a:latin typeface="Times New Roman" panose="02020603050405020304" pitchFamily="18" charset="0"/>
                <a:cs typeface="Times New Roman" panose="02020603050405020304" pitchFamily="18" charset="0"/>
              </a:rPr>
              <a:t>Trigeminothalamic</a:t>
            </a:r>
            <a:r>
              <a:rPr lang="en-US" dirty="0">
                <a:solidFill>
                  <a:srgbClr val="FFC000"/>
                </a:solidFill>
                <a:effectLst/>
                <a:latin typeface="Times New Roman" panose="02020603050405020304" pitchFamily="18" charset="0"/>
                <a:cs typeface="Times New Roman" panose="02020603050405020304" pitchFamily="18" charset="0"/>
              </a:rPr>
              <a:t> tracts</a:t>
            </a:r>
          </a:p>
          <a:p>
            <a:pPr lvl="1" eaLnBrk="1" hangingPunct="1">
              <a:lnSpc>
                <a:spcPct val="90000"/>
              </a:lnSpc>
              <a:buClr>
                <a:srgbClr val="FFC000"/>
              </a:buClr>
              <a:defRPr/>
            </a:pPr>
            <a:r>
              <a:rPr lang="en-US" dirty="0">
                <a:solidFill>
                  <a:srgbClr val="FFC000"/>
                </a:solidFill>
                <a:effectLst/>
                <a:latin typeface="Times New Roman" panose="02020603050405020304" pitchFamily="18" charset="0"/>
                <a:cs typeface="Times New Roman" panose="02020603050405020304" pitchFamily="18" charset="0"/>
              </a:rPr>
              <a:t>Medial </a:t>
            </a:r>
            <a:r>
              <a:rPr lang="en-US" dirty="0" err="1">
                <a:solidFill>
                  <a:srgbClr val="FFC000"/>
                </a:solidFill>
                <a:effectLst/>
                <a:latin typeface="Times New Roman" panose="02020603050405020304" pitchFamily="18" charset="0"/>
                <a:cs typeface="Times New Roman" panose="02020603050405020304" pitchFamily="18" charset="0"/>
              </a:rPr>
              <a:t>lemniscus</a:t>
            </a:r>
            <a:endParaRPr lang="en-US" dirty="0">
              <a:solidFill>
                <a:srgbClr val="FFC000"/>
              </a:solidFill>
              <a:effectLst/>
              <a:latin typeface="Times New Roman" panose="02020603050405020304" pitchFamily="18" charset="0"/>
              <a:cs typeface="Times New Roman" panose="02020603050405020304" pitchFamily="18" charset="0"/>
            </a:endParaRPr>
          </a:p>
          <a:p>
            <a:pPr lvl="1" eaLnBrk="1" hangingPunct="1">
              <a:lnSpc>
                <a:spcPct val="90000"/>
              </a:lnSpc>
              <a:buClr>
                <a:srgbClr val="FFC000"/>
              </a:buClr>
              <a:defRPr/>
            </a:pPr>
            <a:r>
              <a:rPr lang="en-US" dirty="0" err="1">
                <a:solidFill>
                  <a:srgbClr val="FFC000"/>
                </a:solidFill>
                <a:effectLst/>
                <a:latin typeface="Times New Roman" panose="02020603050405020304" pitchFamily="18" charset="0"/>
                <a:cs typeface="Times New Roman" panose="02020603050405020304" pitchFamily="18" charset="0"/>
              </a:rPr>
              <a:t>Dentatothalamic</a:t>
            </a:r>
            <a:r>
              <a:rPr lang="en-US" dirty="0">
                <a:solidFill>
                  <a:srgbClr val="FFC000"/>
                </a:solidFill>
                <a:effectLst/>
                <a:latin typeface="Times New Roman" panose="02020603050405020304" pitchFamily="18" charset="0"/>
                <a:cs typeface="Times New Roman" panose="02020603050405020304" pitchFamily="18" charset="0"/>
              </a:rPr>
              <a:t> fibers</a:t>
            </a:r>
          </a:p>
          <a:p>
            <a:pPr eaLnBrk="1" hangingPunct="1">
              <a:lnSpc>
                <a:spcPct val="90000"/>
              </a:lnSpc>
              <a:defRPr/>
            </a:pPr>
            <a:r>
              <a:rPr lang="en-US" sz="2800" dirty="0" err="1">
                <a:solidFill>
                  <a:srgbClr val="000000"/>
                </a:solidFill>
                <a:effectLst/>
                <a:latin typeface="Times New Roman" panose="02020603050405020304" pitchFamily="18" charset="0"/>
                <a:cs typeface="Times New Roman" panose="02020603050405020304" pitchFamily="18" charset="0"/>
              </a:rPr>
              <a:t>Pallidothalamic</a:t>
            </a:r>
            <a:r>
              <a:rPr lang="en-US" sz="2800" dirty="0">
                <a:solidFill>
                  <a:srgbClr val="000000"/>
                </a:solidFill>
                <a:effectLst/>
                <a:latin typeface="Times New Roman" panose="02020603050405020304" pitchFamily="18" charset="0"/>
                <a:cs typeface="Times New Roman" panose="02020603050405020304" pitchFamily="18" charset="0"/>
              </a:rPr>
              <a:t> fibers </a:t>
            </a:r>
            <a:r>
              <a:rPr lang="en-US" sz="2800" dirty="0">
                <a:solidFill>
                  <a:srgbClr val="C00000"/>
                </a:solidFill>
                <a:effectLst/>
                <a:latin typeface="Times New Roman" panose="02020603050405020304" pitchFamily="18" charset="0"/>
                <a:cs typeface="Times New Roman" panose="02020603050405020304" pitchFamily="18" charset="0"/>
              </a:rPr>
              <a:t>(fasciculus </a:t>
            </a:r>
            <a:r>
              <a:rPr lang="en-US" sz="2800" dirty="0" err="1">
                <a:solidFill>
                  <a:srgbClr val="C00000"/>
                </a:solidFill>
                <a:effectLst/>
                <a:latin typeface="Times New Roman" panose="02020603050405020304" pitchFamily="18" charset="0"/>
                <a:cs typeface="Times New Roman" panose="02020603050405020304" pitchFamily="18" charset="0"/>
              </a:rPr>
              <a:t>lenticularis</a:t>
            </a:r>
            <a:r>
              <a:rPr lang="en-US" sz="2800" dirty="0">
                <a:solidFill>
                  <a:srgbClr val="C00000"/>
                </a:solidFill>
                <a:effectLst/>
                <a:latin typeface="Times New Roman" panose="02020603050405020304" pitchFamily="18" charset="0"/>
                <a:cs typeface="Times New Roman" panose="02020603050405020304" pitchFamily="18" charset="0"/>
              </a:rPr>
              <a:t>, </a:t>
            </a:r>
            <a:r>
              <a:rPr lang="en-US" sz="2800" dirty="0" err="1">
                <a:solidFill>
                  <a:srgbClr val="C00000"/>
                </a:solidFill>
                <a:effectLst/>
                <a:latin typeface="Times New Roman" panose="02020603050405020304" pitchFamily="18" charset="0"/>
                <a:cs typeface="Times New Roman" panose="02020603050405020304" pitchFamily="18" charset="0"/>
              </a:rPr>
              <a:t>Ansa</a:t>
            </a:r>
            <a:r>
              <a:rPr lang="en-US" sz="2800" dirty="0">
                <a:solidFill>
                  <a:srgbClr val="C00000"/>
                </a:solidFill>
                <a:effectLst/>
                <a:latin typeface="Times New Roman" panose="02020603050405020304" pitchFamily="18" charset="0"/>
                <a:cs typeface="Times New Roman" panose="02020603050405020304" pitchFamily="18" charset="0"/>
              </a:rPr>
              <a:t> </a:t>
            </a:r>
            <a:r>
              <a:rPr lang="en-US" sz="2800" dirty="0" err="1">
                <a:solidFill>
                  <a:srgbClr val="C00000"/>
                </a:solidFill>
                <a:effectLst/>
                <a:latin typeface="Times New Roman" panose="02020603050405020304" pitchFamily="18" charset="0"/>
                <a:cs typeface="Times New Roman" panose="02020603050405020304" pitchFamily="18" charset="0"/>
              </a:rPr>
              <a:t>lenticularis</a:t>
            </a:r>
            <a:r>
              <a:rPr lang="en-US" sz="2800" dirty="0">
                <a:solidFill>
                  <a:srgbClr val="C00000"/>
                </a:solidFill>
                <a:effectLst/>
                <a:latin typeface="Times New Roman" panose="02020603050405020304" pitchFamily="18" charset="0"/>
                <a:cs typeface="Times New Roman" panose="02020603050405020304" pitchFamily="18" charset="0"/>
              </a:rPr>
              <a:t> &amp; thalamic fascicle) </a:t>
            </a:r>
          </a:p>
          <a:p>
            <a:pPr eaLnBrk="1" hangingPunct="1">
              <a:lnSpc>
                <a:spcPct val="90000"/>
              </a:lnSpc>
              <a:defRPr/>
            </a:pPr>
            <a:r>
              <a:rPr lang="en-US" sz="2800" dirty="0" err="1">
                <a:solidFill>
                  <a:srgbClr val="C00000"/>
                </a:solidFill>
                <a:effectLst/>
                <a:latin typeface="Times New Roman" panose="02020603050405020304" pitchFamily="18" charset="0"/>
                <a:cs typeface="Times New Roman" panose="02020603050405020304" pitchFamily="18" charset="0"/>
              </a:rPr>
              <a:t>Subthalamic</a:t>
            </a:r>
            <a:r>
              <a:rPr lang="en-US" sz="2800" dirty="0">
                <a:solidFill>
                  <a:srgbClr val="C00000"/>
                </a:solidFill>
                <a:effectLst/>
                <a:latin typeface="Times New Roman" panose="02020603050405020304" pitchFamily="18" charset="0"/>
                <a:cs typeface="Times New Roman" panose="02020603050405020304" pitchFamily="18" charset="0"/>
              </a:rPr>
              <a:t> nucleus</a:t>
            </a:r>
          </a:p>
          <a:p>
            <a:pPr eaLnBrk="1" hangingPunct="1">
              <a:lnSpc>
                <a:spcPct val="90000"/>
              </a:lnSpc>
              <a:buFont typeface="Wingdings" panose="05000000000000000000" pitchFamily="2" charset="2"/>
              <a:buNone/>
              <a:defRPr/>
            </a:pPr>
            <a:endParaRPr lang="en-US" sz="2800" dirty="0">
              <a:solidFill>
                <a:srgbClr val="FF99FF"/>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918069DB-6E1C-7E28-D4DC-BC40BCE527B7}"/>
              </a:ext>
            </a:extLst>
          </p:cNvPr>
          <p:cNvSpPr>
            <a:spLocks noGrp="1" noChangeArrowheads="1"/>
          </p:cNvSpPr>
          <p:nvPr>
            <p:ph type="title"/>
          </p:nvPr>
        </p:nvSpPr>
        <p:spPr>
          <a:xfrm>
            <a:off x="457200" y="277813"/>
            <a:ext cx="8229600" cy="788987"/>
          </a:xfrm>
        </p:spPr>
        <p:txBody>
          <a:bodyPr/>
          <a:lstStyle/>
          <a:p>
            <a:pPr eaLnBrk="1" hangingPunct="1">
              <a:defRPr/>
            </a:pPr>
            <a:r>
              <a:rPr lang="en-US" sz="4000" dirty="0" err="1">
                <a:solidFill>
                  <a:srgbClr val="C00000"/>
                </a:solidFill>
                <a:latin typeface="Arial Rounded MT Bold" pitchFamily="34" charset="0"/>
              </a:rPr>
              <a:t>Subthalamic</a:t>
            </a:r>
            <a:r>
              <a:rPr lang="en-US" sz="4000" dirty="0">
                <a:solidFill>
                  <a:srgbClr val="C00000"/>
                </a:solidFill>
                <a:latin typeface="Arial Rounded MT Bold" pitchFamily="34" charset="0"/>
              </a:rPr>
              <a:t> Nucleus </a:t>
            </a:r>
          </a:p>
        </p:txBody>
      </p:sp>
      <p:sp>
        <p:nvSpPr>
          <p:cNvPr id="21507" name="Rectangle 3">
            <a:extLst>
              <a:ext uri="{FF2B5EF4-FFF2-40B4-BE49-F238E27FC236}">
                <a16:creationId xmlns:a16="http://schemas.microsoft.com/office/drawing/2014/main" id="{F3697132-931F-0B64-A5A6-92AF9B59A7BC}"/>
              </a:ext>
            </a:extLst>
          </p:cNvPr>
          <p:cNvSpPr>
            <a:spLocks noGrp="1" noChangeArrowheads="1"/>
          </p:cNvSpPr>
          <p:nvPr>
            <p:ph type="body" sz="half" idx="1"/>
          </p:nvPr>
        </p:nvSpPr>
        <p:spPr>
          <a:xfrm>
            <a:off x="30163" y="1535113"/>
            <a:ext cx="4114800" cy="4495800"/>
          </a:xfrm>
        </p:spPr>
        <p:txBody>
          <a:bodyPr/>
          <a:lstStyle/>
          <a:p>
            <a:pPr eaLnBrk="1" hangingPunct="1">
              <a:buClr>
                <a:srgbClr val="FFC000"/>
              </a:buClr>
              <a:defRPr/>
            </a:pPr>
            <a:r>
              <a:rPr lang="en-US" sz="2800" dirty="0">
                <a:solidFill>
                  <a:srgbClr val="000000"/>
                </a:solidFill>
                <a:latin typeface="Times New Roman" panose="02020603050405020304" pitchFamily="18" charset="0"/>
                <a:cs typeface="Times New Roman" panose="02020603050405020304" pitchFamily="18" charset="0"/>
              </a:rPr>
              <a:t>Resembles a biconvex lens in shape</a:t>
            </a:r>
            <a:br>
              <a:rPr lang="en-US" sz="2800" dirty="0">
                <a:solidFill>
                  <a:srgbClr val="000000"/>
                </a:solidFill>
                <a:latin typeface="Times New Roman" panose="02020603050405020304" pitchFamily="18" charset="0"/>
                <a:cs typeface="Times New Roman" panose="02020603050405020304" pitchFamily="18" charset="0"/>
              </a:rPr>
            </a:br>
            <a:endParaRPr lang="en-US" sz="2800" dirty="0">
              <a:solidFill>
                <a:srgbClr val="000000"/>
              </a:solidFill>
              <a:latin typeface="Times New Roman" panose="02020603050405020304" pitchFamily="18" charset="0"/>
              <a:cs typeface="Times New Roman" panose="02020603050405020304" pitchFamily="18" charset="0"/>
            </a:endParaRPr>
          </a:p>
          <a:p>
            <a:pPr eaLnBrk="1" hangingPunct="1">
              <a:buClr>
                <a:srgbClr val="FFC000"/>
              </a:buClr>
              <a:defRPr/>
            </a:pPr>
            <a:r>
              <a:rPr lang="en-US" sz="2800" dirty="0">
                <a:solidFill>
                  <a:srgbClr val="000000"/>
                </a:solidFill>
                <a:latin typeface="Times New Roman" panose="02020603050405020304" pitchFamily="18" charset="0"/>
                <a:cs typeface="Times New Roman" panose="02020603050405020304" pitchFamily="18" charset="0"/>
              </a:rPr>
              <a:t>Located in the ventrolateral part of the subthalamus</a:t>
            </a:r>
            <a:br>
              <a:rPr lang="en-US" sz="2800" dirty="0">
                <a:solidFill>
                  <a:srgbClr val="000000"/>
                </a:solidFill>
                <a:latin typeface="Times New Roman" panose="02020603050405020304" pitchFamily="18" charset="0"/>
                <a:cs typeface="Times New Roman" panose="02020603050405020304" pitchFamily="18" charset="0"/>
              </a:rPr>
            </a:br>
            <a:endParaRPr lang="en-US" sz="2800" dirty="0">
              <a:solidFill>
                <a:srgbClr val="000000"/>
              </a:solidFill>
              <a:latin typeface="Times New Roman" panose="02020603050405020304" pitchFamily="18" charset="0"/>
              <a:cs typeface="Times New Roman" panose="02020603050405020304" pitchFamily="18" charset="0"/>
            </a:endParaRPr>
          </a:p>
          <a:p>
            <a:pPr eaLnBrk="1" hangingPunct="1">
              <a:buClr>
                <a:srgbClr val="FFC000"/>
              </a:buClr>
              <a:defRPr/>
            </a:pPr>
            <a:r>
              <a:rPr lang="en-US" sz="2800" dirty="0">
                <a:solidFill>
                  <a:srgbClr val="000000"/>
                </a:solidFill>
                <a:latin typeface="Times New Roman" panose="02020603050405020304" pitchFamily="18" charset="0"/>
                <a:cs typeface="Times New Roman" panose="02020603050405020304" pitchFamily="18" charset="0"/>
              </a:rPr>
              <a:t>Lies against the medial surface of the</a:t>
            </a:r>
            <a:r>
              <a:rPr lang="en-US" sz="2800" dirty="0">
                <a:latin typeface="Times New Roman" panose="02020603050405020304" pitchFamily="18" charset="0"/>
                <a:cs typeface="Times New Roman" panose="02020603050405020304" pitchFamily="18" charset="0"/>
              </a:rPr>
              <a:t> </a:t>
            </a:r>
            <a:r>
              <a:rPr lang="en-US" sz="2800" dirty="0">
                <a:solidFill>
                  <a:srgbClr val="FFC000"/>
                </a:solidFill>
                <a:latin typeface="Times New Roman" panose="02020603050405020304" pitchFamily="18" charset="0"/>
                <a:cs typeface="Times New Roman" panose="02020603050405020304" pitchFamily="18" charset="0"/>
              </a:rPr>
              <a:t>internal capsule</a:t>
            </a:r>
          </a:p>
        </p:txBody>
      </p:sp>
      <p:pic>
        <p:nvPicPr>
          <p:cNvPr id="17412" name="Picture 19" descr="Picture2">
            <a:extLst>
              <a:ext uri="{FF2B5EF4-FFF2-40B4-BE49-F238E27FC236}">
                <a16:creationId xmlns:a16="http://schemas.microsoft.com/office/drawing/2014/main" id="{E11E4CF9-7829-AC23-AD1D-0ED6EBBEB7B1}"/>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6533" t="20947" r="54263" b="45010"/>
          <a:stretch>
            <a:fillRect/>
          </a:stretch>
        </p:blipFill>
        <p:spPr>
          <a:xfrm>
            <a:off x="4343400" y="1524000"/>
            <a:ext cx="4586288" cy="4038600"/>
          </a:xfr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76DD53A-AA23-3E56-AF9D-1A4E868783BF}"/>
              </a:ext>
            </a:extLst>
          </p:cNvPr>
          <p:cNvSpPr txBox="1"/>
          <p:nvPr/>
        </p:nvSpPr>
        <p:spPr>
          <a:xfrm>
            <a:off x="5105400" y="3429000"/>
            <a:ext cx="152400" cy="708025"/>
          </a:xfrm>
          <a:prstGeom prst="rect">
            <a:avLst/>
          </a:prstGeom>
          <a:noFill/>
        </p:spPr>
        <p:txBody>
          <a:bodyPr>
            <a:spAutoFit/>
          </a:bodyPr>
          <a:lstStyle/>
          <a:p>
            <a:pPr>
              <a:defRPr/>
            </a:pPr>
            <a:r>
              <a:rPr lang="en-US" sz="2000" b="1" dirty="0">
                <a:solidFill>
                  <a:srgbClr val="000000"/>
                </a:solidFill>
                <a:effectLst>
                  <a:outerShdw blurRad="38100" dist="38100" dir="2700000" algn="tl">
                    <a:srgbClr val="000000">
                      <a:alpha val="43137"/>
                    </a:srgbClr>
                  </a:outerShdw>
                </a:effectLst>
                <a:latin typeface="Arial" charset="0"/>
              </a:rPr>
              <a:t>IC</a:t>
            </a:r>
          </a:p>
        </p:txBody>
      </p:sp>
      <p:sp>
        <p:nvSpPr>
          <p:cNvPr id="8198" name="Right Arrow 9">
            <a:extLst>
              <a:ext uri="{FF2B5EF4-FFF2-40B4-BE49-F238E27FC236}">
                <a16:creationId xmlns:a16="http://schemas.microsoft.com/office/drawing/2014/main" id="{0F4897A5-EC7B-326F-8D05-4122335D820D}"/>
              </a:ext>
            </a:extLst>
          </p:cNvPr>
          <p:cNvSpPr>
            <a:spLocks noChangeArrowheads="1"/>
          </p:cNvSpPr>
          <p:nvPr/>
        </p:nvSpPr>
        <p:spPr bwMode="auto">
          <a:xfrm rot="-3861924">
            <a:off x="5240338" y="4656138"/>
            <a:ext cx="901700" cy="533400"/>
          </a:xfrm>
          <a:prstGeom prst="rightArrow">
            <a:avLst>
              <a:gd name="adj1" fmla="val 50000"/>
              <a:gd name="adj2" fmla="val 50026"/>
            </a:avLst>
          </a:prstGeom>
          <a:solidFill>
            <a:schemeClr val="accent1"/>
          </a:solidFill>
          <a:ln w="6350" algn="ctr">
            <a:solidFill>
              <a:srgbClr val="000000"/>
            </a:solidFill>
            <a:round/>
            <a:headEnd/>
            <a:tailEnd/>
          </a:ln>
        </p:spPr>
        <p:txBody>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dissolve">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0420" name="Rectangle 4">
            <a:extLst>
              <a:ext uri="{FF2B5EF4-FFF2-40B4-BE49-F238E27FC236}">
                <a16:creationId xmlns:a16="http://schemas.microsoft.com/office/drawing/2014/main" id="{B1DFF43B-5DBF-B084-AE97-6AF5BCDB0C34}"/>
              </a:ext>
            </a:extLst>
          </p:cNvPr>
          <p:cNvSpPr>
            <a:spLocks noGrp="1" noChangeArrowheads="1"/>
          </p:cNvSpPr>
          <p:nvPr>
            <p:ph type="title"/>
          </p:nvPr>
        </p:nvSpPr>
        <p:spPr>
          <a:xfrm>
            <a:off x="0" y="277813"/>
            <a:ext cx="8991600" cy="788987"/>
          </a:xfrm>
        </p:spPr>
        <p:txBody>
          <a:bodyPr/>
          <a:lstStyle/>
          <a:p>
            <a:pPr eaLnBrk="1" hangingPunct="1">
              <a:defRPr/>
            </a:pPr>
            <a:r>
              <a:rPr lang="en-US" sz="3200" b="1" dirty="0">
                <a:solidFill>
                  <a:srgbClr val="C00000"/>
                </a:solidFill>
                <a:latin typeface="Arial Rounded MT Bold" pitchFamily="34" charset="0"/>
              </a:rPr>
              <a:t>Connections of subthalamic nucleus</a:t>
            </a:r>
          </a:p>
        </p:txBody>
      </p:sp>
      <p:sp>
        <p:nvSpPr>
          <p:cNvPr id="60421" name="Rectangle 5">
            <a:extLst>
              <a:ext uri="{FF2B5EF4-FFF2-40B4-BE49-F238E27FC236}">
                <a16:creationId xmlns:a16="http://schemas.microsoft.com/office/drawing/2014/main" id="{D26048C9-7562-EE05-78F1-8995F0CE46D7}"/>
              </a:ext>
            </a:extLst>
          </p:cNvPr>
          <p:cNvSpPr>
            <a:spLocks noGrp="1" noChangeArrowheads="1"/>
          </p:cNvSpPr>
          <p:nvPr>
            <p:ph type="body" sz="half" idx="1"/>
          </p:nvPr>
        </p:nvSpPr>
        <p:spPr>
          <a:xfrm>
            <a:off x="76200" y="1447800"/>
            <a:ext cx="3429000" cy="4525963"/>
          </a:xfrm>
        </p:spPr>
        <p:txBody>
          <a:bodyPr/>
          <a:lstStyle/>
          <a:p>
            <a:pPr eaLnBrk="1" hangingPunct="1">
              <a:lnSpc>
                <a:spcPct val="90000"/>
              </a:lnSpc>
              <a:buClr>
                <a:srgbClr val="000000"/>
              </a:buClr>
              <a:defRPr/>
            </a:pPr>
            <a:r>
              <a:rPr lang="en-US" sz="2800" dirty="0">
                <a:solidFill>
                  <a:srgbClr val="000000"/>
                </a:solidFill>
                <a:latin typeface="Times New Roman" panose="02020603050405020304" pitchFamily="18" charset="0"/>
                <a:cs typeface="Times New Roman" panose="02020603050405020304" pitchFamily="18" charset="0"/>
              </a:rPr>
              <a:t>Has reciprocal connections with ipsilateral:</a:t>
            </a:r>
            <a:br>
              <a:rPr lang="en-US" sz="2800" dirty="0">
                <a:solidFill>
                  <a:srgbClr val="000000"/>
                </a:solidFill>
                <a:latin typeface="Times New Roman" panose="02020603050405020304" pitchFamily="18" charset="0"/>
                <a:cs typeface="Times New Roman" panose="02020603050405020304" pitchFamily="18" charset="0"/>
              </a:rPr>
            </a:br>
            <a:endParaRPr lang="en-US" sz="1000" dirty="0">
              <a:solidFill>
                <a:srgbClr val="000000"/>
              </a:solidFill>
              <a:latin typeface="Times New Roman" panose="02020603050405020304" pitchFamily="18" charset="0"/>
              <a:cs typeface="Times New Roman" panose="02020603050405020304" pitchFamily="18" charset="0"/>
            </a:endParaRPr>
          </a:p>
          <a:p>
            <a:pPr eaLnBrk="1" hangingPunct="1">
              <a:lnSpc>
                <a:spcPct val="90000"/>
              </a:lnSpc>
              <a:buClr>
                <a:srgbClr val="000000"/>
              </a:buClr>
              <a:buSzPct val="70000"/>
              <a:buFont typeface="Wingdings" panose="05000000000000000000" pitchFamily="2" charset="2"/>
              <a:buChar char="§"/>
              <a:defRPr/>
            </a:pPr>
            <a:r>
              <a:rPr lang="en-US" sz="2800" dirty="0" err="1">
                <a:solidFill>
                  <a:srgbClr val="C00000"/>
                </a:solidFill>
                <a:latin typeface="Times New Roman" panose="02020603050405020304" pitchFamily="18" charset="0"/>
                <a:cs typeface="Times New Roman" panose="02020603050405020304" pitchFamily="18" charset="0"/>
              </a:rPr>
              <a:t>Globus</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pallidus</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via</a:t>
            </a:r>
            <a:r>
              <a:rPr lang="en-US" sz="2800" dirty="0">
                <a:latin typeface="Times New Roman" panose="02020603050405020304" pitchFamily="18" charset="0"/>
                <a:cs typeface="Times New Roman" panose="02020603050405020304" pitchFamily="18" charset="0"/>
              </a:rPr>
              <a:t> </a:t>
            </a:r>
            <a:r>
              <a:rPr lang="en-US" sz="2800" dirty="0" err="1">
                <a:solidFill>
                  <a:schemeClr val="accent2">
                    <a:lumMod val="75000"/>
                  </a:schemeClr>
                </a:solidFill>
                <a:latin typeface="Times New Roman" panose="02020603050405020304" pitchFamily="18" charset="0"/>
                <a:cs typeface="Times New Roman" panose="02020603050405020304" pitchFamily="18" charset="0"/>
              </a:rPr>
              <a:t>subthalamic</a:t>
            </a:r>
            <a:r>
              <a:rPr lang="en-US" sz="2800" dirty="0">
                <a:solidFill>
                  <a:schemeClr val="accent2">
                    <a:lumMod val="75000"/>
                  </a:schemeClr>
                </a:solidFill>
                <a:latin typeface="Times New Roman" panose="02020603050405020304" pitchFamily="18" charset="0"/>
                <a:cs typeface="Times New Roman" panose="02020603050405020304" pitchFamily="18" charset="0"/>
              </a:rPr>
              <a:t> fasciculus</a:t>
            </a:r>
            <a:r>
              <a:rPr lang="en-US" sz="2800" dirty="0">
                <a:solidFill>
                  <a:schemeClr val="bg1">
                    <a:lumMod val="50000"/>
                  </a:schemeClr>
                </a:solidFill>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which passes through the internal capsule</a:t>
            </a:r>
          </a:p>
          <a:p>
            <a:pPr eaLnBrk="1" hangingPunct="1">
              <a:lnSpc>
                <a:spcPct val="90000"/>
              </a:lnSpc>
              <a:buClr>
                <a:srgbClr val="000000"/>
              </a:buClr>
              <a:buSzPct val="70000"/>
              <a:buFont typeface="Wingdings" panose="05000000000000000000" pitchFamily="2" charset="2"/>
              <a:buChar char="§"/>
              <a:defRPr/>
            </a:pPr>
            <a:r>
              <a:rPr lang="en-US" sz="2800" dirty="0" err="1">
                <a:solidFill>
                  <a:srgbClr val="C00000"/>
                </a:solidFill>
                <a:latin typeface="Times New Roman" panose="02020603050405020304" pitchFamily="18" charset="0"/>
                <a:cs typeface="Times New Roman" panose="02020603050405020304" pitchFamily="18" charset="0"/>
              </a:rPr>
              <a:t>Substantia</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nigra</a:t>
            </a:r>
            <a:endParaRPr lang="en-US" sz="2800" dirty="0">
              <a:solidFill>
                <a:srgbClr val="C00000"/>
              </a:solidFill>
              <a:latin typeface="Times New Roman" panose="02020603050405020304" pitchFamily="18" charset="0"/>
              <a:cs typeface="Times New Roman" panose="02020603050405020304" pitchFamily="18" charset="0"/>
            </a:endParaRPr>
          </a:p>
          <a:p>
            <a:pPr eaLnBrk="1" hangingPunct="1">
              <a:lnSpc>
                <a:spcPct val="90000"/>
              </a:lnSpc>
              <a:defRPr/>
            </a:pPr>
            <a:endParaRPr lang="en-US" sz="2800" dirty="0"/>
          </a:p>
        </p:txBody>
      </p:sp>
      <p:pic>
        <p:nvPicPr>
          <p:cNvPr id="18436" name="ClipArt Placeholder 8" descr="C:\Documents and Settings\Free User\My Documents\My Pictures\pth.jpg">
            <a:extLst>
              <a:ext uri="{FF2B5EF4-FFF2-40B4-BE49-F238E27FC236}">
                <a16:creationId xmlns:a16="http://schemas.microsoft.com/office/drawing/2014/main" id="{8C318D23-E071-3D15-E2A4-C4D8AE73A44A}"/>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0619" t="8131" r="6757" b="8894"/>
          <a:stretch>
            <a:fillRect/>
          </a:stretch>
        </p:blipFill>
        <p:spPr>
          <a:xfrm>
            <a:off x="3640138" y="1447800"/>
            <a:ext cx="5259387" cy="42672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9395" name="Rectangle 3">
            <a:extLst>
              <a:ext uri="{FF2B5EF4-FFF2-40B4-BE49-F238E27FC236}">
                <a16:creationId xmlns:a16="http://schemas.microsoft.com/office/drawing/2014/main" id="{5C12DE46-1A97-6BBD-63B8-84A5791210DF}"/>
              </a:ext>
            </a:extLst>
          </p:cNvPr>
          <p:cNvSpPr>
            <a:spLocks noGrp="1" noChangeArrowheads="1"/>
          </p:cNvSpPr>
          <p:nvPr>
            <p:ph sz="half" idx="4294967295"/>
          </p:nvPr>
        </p:nvSpPr>
        <p:spPr>
          <a:xfrm>
            <a:off x="381000" y="1447800"/>
            <a:ext cx="3124200" cy="3581400"/>
          </a:xfrm>
          <a:ln w="38100">
            <a:solidFill>
              <a:schemeClr val="bg1">
                <a:lumMod val="75000"/>
              </a:schemeClr>
            </a:solidFill>
          </a:ln>
        </p:spPr>
        <p:txBody>
          <a:bodyPr/>
          <a:lstStyle/>
          <a:p>
            <a:pPr eaLnBrk="1" hangingPunct="1">
              <a:defRPr/>
            </a:pPr>
            <a:endParaRPr lang="en-US" sz="2800" dirty="0">
              <a:latin typeface="Times New Roman" panose="02020603050405020304" pitchFamily="18" charset="0"/>
              <a:cs typeface="Times New Roman" panose="02020603050405020304" pitchFamily="18" charset="0"/>
            </a:endParaRPr>
          </a:p>
          <a:p>
            <a:pPr eaLnBrk="1" hangingPunct="1">
              <a:defRPr/>
            </a:pPr>
            <a:endParaRPr lang="en-US" sz="2800" dirty="0">
              <a:latin typeface="Times New Roman" panose="02020603050405020304" pitchFamily="18" charset="0"/>
              <a:cs typeface="Times New Roman" panose="02020603050405020304" pitchFamily="18" charset="0"/>
            </a:endParaRPr>
          </a:p>
          <a:p>
            <a:pPr eaLnBrk="1" hangingPunct="1">
              <a:buClr>
                <a:schemeClr val="bg2">
                  <a:lumMod val="75000"/>
                </a:schemeClr>
              </a:buClr>
              <a:buSzPct val="70000"/>
              <a:defRPr/>
            </a:pPr>
            <a:r>
              <a:rPr lang="en-US" sz="2800" dirty="0">
                <a:solidFill>
                  <a:srgbClr val="000000"/>
                </a:solidFill>
                <a:latin typeface="Times New Roman" panose="02020603050405020304" pitchFamily="18" charset="0"/>
                <a:cs typeface="Times New Roman" panose="02020603050405020304" pitchFamily="18" charset="0"/>
              </a:rPr>
              <a:t>Plays an important role in normal functioning of basal ganglia</a:t>
            </a:r>
          </a:p>
          <a:p>
            <a:pPr eaLnBrk="1" hangingPunct="1">
              <a:defRPr/>
            </a:pPr>
            <a:endParaRPr lang="en-US" dirty="0"/>
          </a:p>
          <a:p>
            <a:pPr eaLnBrk="1" hangingPunct="1">
              <a:defRPr/>
            </a:pPr>
            <a:endParaRPr lang="en-US" dirty="0"/>
          </a:p>
        </p:txBody>
      </p:sp>
      <p:sp>
        <p:nvSpPr>
          <p:cNvPr id="4" name="Content Placeholder 3">
            <a:extLst>
              <a:ext uri="{FF2B5EF4-FFF2-40B4-BE49-F238E27FC236}">
                <a16:creationId xmlns:a16="http://schemas.microsoft.com/office/drawing/2014/main" id="{A4EC23A2-2AF1-D4C6-4367-4D03FE5408AC}"/>
              </a:ext>
            </a:extLst>
          </p:cNvPr>
          <p:cNvSpPr>
            <a:spLocks noGrp="1"/>
          </p:cNvSpPr>
          <p:nvPr>
            <p:ph sz="quarter" idx="4294967295"/>
          </p:nvPr>
        </p:nvSpPr>
        <p:spPr>
          <a:xfrm>
            <a:off x="4191000" y="533400"/>
            <a:ext cx="4343400" cy="5562600"/>
          </a:xfrm>
          <a:ln w="38100">
            <a:solidFill>
              <a:srgbClr val="C00000"/>
            </a:solidFill>
          </a:ln>
        </p:spPr>
        <p:txBody>
          <a:bodyPr/>
          <a:lstStyle/>
          <a:p>
            <a:pPr eaLnBrk="1" hangingPunct="1">
              <a:defRPr/>
            </a:pPr>
            <a:endParaRPr lang="en-US" sz="2800" dirty="0"/>
          </a:p>
          <a:p>
            <a:pPr eaLnBrk="1" hangingPunct="1">
              <a:defRPr/>
            </a:pPr>
            <a:endParaRPr lang="en-US" sz="2800" dirty="0"/>
          </a:p>
          <a:p>
            <a:pPr eaLnBrk="1" hangingPunct="1">
              <a:buClr>
                <a:srgbClr val="C00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Rare</a:t>
            </a:r>
          </a:p>
          <a:p>
            <a:pPr eaLnBrk="1" hangingPunct="1">
              <a:buClr>
                <a:srgbClr val="C00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Usually of </a:t>
            </a:r>
            <a:r>
              <a:rPr lang="en-US" sz="2800" dirty="0" err="1">
                <a:solidFill>
                  <a:srgbClr val="000000"/>
                </a:solidFill>
                <a:latin typeface="Times New Roman" panose="02020603050405020304" pitchFamily="18" charset="0"/>
                <a:cs typeface="Times New Roman" panose="02020603050405020304" pitchFamily="18" charset="0"/>
              </a:rPr>
              <a:t>cerebrovascular</a:t>
            </a:r>
            <a:r>
              <a:rPr lang="en-US" sz="2800" dirty="0">
                <a:solidFill>
                  <a:srgbClr val="000000"/>
                </a:solidFill>
                <a:latin typeface="Times New Roman" panose="02020603050405020304" pitchFamily="18" charset="0"/>
                <a:cs typeface="Times New Roman" panose="02020603050405020304" pitchFamily="18" charset="0"/>
              </a:rPr>
              <a:t> origin</a:t>
            </a:r>
          </a:p>
          <a:p>
            <a:pPr eaLnBrk="1" hangingPunct="1">
              <a:buClr>
                <a:srgbClr val="C00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Results in </a:t>
            </a:r>
            <a:r>
              <a:rPr lang="en-US" sz="2800" dirty="0" err="1">
                <a:solidFill>
                  <a:srgbClr val="C00000"/>
                </a:solidFill>
                <a:latin typeface="Times New Roman" panose="02020603050405020304" pitchFamily="18" charset="0"/>
                <a:cs typeface="Times New Roman" panose="02020603050405020304" pitchFamily="18" charset="0"/>
              </a:rPr>
              <a:t>Hemiballism</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(sudden, forceful involuntary, violent or jerky, movements of the limbs) on the </a:t>
            </a:r>
            <a:r>
              <a:rPr lang="en-US" sz="2800" dirty="0" err="1">
                <a:solidFill>
                  <a:srgbClr val="C00000"/>
                </a:solidFill>
                <a:latin typeface="Times New Roman" panose="02020603050405020304" pitchFamily="18" charset="0"/>
                <a:cs typeface="Times New Roman" panose="02020603050405020304" pitchFamily="18" charset="0"/>
              </a:rPr>
              <a:t>contralateral</a:t>
            </a:r>
            <a:r>
              <a:rPr lang="en-US" sz="2800" dirty="0">
                <a:solidFill>
                  <a:srgbClr val="C00000"/>
                </a:solidFill>
                <a:latin typeface="Times New Roman" panose="02020603050405020304" pitchFamily="18" charset="0"/>
                <a:cs typeface="Times New Roman" panose="02020603050405020304" pitchFamily="18" charset="0"/>
              </a:rPr>
              <a:t> side</a:t>
            </a:r>
          </a:p>
          <a:p>
            <a:pPr>
              <a:defRPr/>
            </a:pPr>
            <a:endParaRPr lang="en-US" dirty="0"/>
          </a:p>
        </p:txBody>
      </p:sp>
      <p:sp>
        <p:nvSpPr>
          <p:cNvPr id="5" name="Text Placeholder 4">
            <a:extLst>
              <a:ext uri="{FF2B5EF4-FFF2-40B4-BE49-F238E27FC236}">
                <a16:creationId xmlns:a16="http://schemas.microsoft.com/office/drawing/2014/main" id="{D79FC9E9-1CE3-08E9-09B1-443281D9F1FB}"/>
              </a:ext>
            </a:extLst>
          </p:cNvPr>
          <p:cNvSpPr>
            <a:spLocks noGrp="1"/>
          </p:cNvSpPr>
          <p:nvPr>
            <p:ph type="body" idx="4294967295"/>
          </p:nvPr>
        </p:nvSpPr>
        <p:spPr>
          <a:xfrm>
            <a:off x="0" y="1535113"/>
            <a:ext cx="4040188" cy="639762"/>
          </a:xfrm>
        </p:spPr>
        <p:txBody>
          <a:bodyPr/>
          <a:lstStyle/>
          <a:p>
            <a:pPr>
              <a:buFont typeface="Wingdings" panose="05000000000000000000" pitchFamily="2" charset="2"/>
              <a:buNone/>
              <a:defRPr/>
            </a:pPr>
            <a:r>
              <a:rPr lang="en-US" dirty="0">
                <a:solidFill>
                  <a:srgbClr val="DA0ADA"/>
                </a:solidFill>
              </a:rPr>
              <a:t>		</a:t>
            </a:r>
            <a:r>
              <a:rPr lang="en-US" b="1" dirty="0">
                <a:solidFill>
                  <a:schemeClr val="accent2">
                    <a:lumMod val="75000"/>
                  </a:schemeClr>
                </a:solidFill>
                <a:latin typeface="Times New Roman" panose="02020603050405020304" pitchFamily="18" charset="0"/>
                <a:cs typeface="Times New Roman" panose="02020603050405020304" pitchFamily="18" charset="0"/>
              </a:rPr>
              <a:t>Functions</a:t>
            </a:r>
          </a:p>
        </p:txBody>
      </p:sp>
      <p:sp>
        <p:nvSpPr>
          <p:cNvPr id="6" name="Text Placeholder 5">
            <a:extLst>
              <a:ext uri="{FF2B5EF4-FFF2-40B4-BE49-F238E27FC236}">
                <a16:creationId xmlns:a16="http://schemas.microsoft.com/office/drawing/2014/main" id="{DDA6F6A0-7B81-C2C5-9240-6568C74E59BB}"/>
              </a:ext>
            </a:extLst>
          </p:cNvPr>
          <p:cNvSpPr>
            <a:spLocks noGrp="1"/>
          </p:cNvSpPr>
          <p:nvPr>
            <p:ph type="body" sz="quarter" idx="4294967295"/>
          </p:nvPr>
        </p:nvSpPr>
        <p:spPr>
          <a:xfrm>
            <a:off x="5181600" y="838200"/>
            <a:ext cx="2286000" cy="639763"/>
          </a:xfrm>
        </p:spPr>
        <p:txBody>
          <a:bodyPr/>
          <a:lstStyle/>
          <a:p>
            <a:pPr>
              <a:buFont typeface="Wingdings" panose="05000000000000000000" pitchFamily="2" charset="2"/>
              <a:buNone/>
              <a:defRPr/>
            </a:pPr>
            <a:r>
              <a:rPr lang="en-US" b="1" dirty="0">
                <a:solidFill>
                  <a:srgbClr val="FF66FF"/>
                </a:solidFill>
                <a:effectLst/>
              </a:rPr>
              <a:t>	</a:t>
            </a:r>
            <a:r>
              <a:rPr lang="en-US"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Lesions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0C68FFE4-372E-12D0-AFFA-7C8174C9C34C}"/>
              </a:ext>
            </a:extLst>
          </p:cNvPr>
          <p:cNvSpPr>
            <a:spLocks noGrp="1" noChangeArrowheads="1"/>
          </p:cNvSpPr>
          <p:nvPr>
            <p:ph type="title"/>
          </p:nvPr>
        </p:nvSpPr>
        <p:spPr>
          <a:xfrm>
            <a:off x="461963" y="92075"/>
            <a:ext cx="8229600" cy="533400"/>
          </a:xfrm>
        </p:spPr>
        <p:txBody>
          <a:bodyPr/>
          <a:lstStyle/>
          <a:p>
            <a:pPr eaLnBrk="1" hangingPunct="1">
              <a:defRPr/>
            </a:pPr>
            <a:r>
              <a:rPr lang="en-US" sz="4000" dirty="0" err="1">
                <a:solidFill>
                  <a:srgbClr val="C00000"/>
                </a:solidFill>
                <a:latin typeface="Arial Rounded MT Bold" pitchFamily="34" charset="0"/>
              </a:rPr>
              <a:t>Zona</a:t>
            </a:r>
            <a:r>
              <a:rPr lang="en-US" sz="4000" dirty="0">
                <a:solidFill>
                  <a:srgbClr val="C00000"/>
                </a:solidFill>
                <a:latin typeface="Arial Rounded MT Bold" pitchFamily="34" charset="0"/>
              </a:rPr>
              <a:t> </a:t>
            </a:r>
            <a:r>
              <a:rPr lang="en-US" sz="4000" b="1" dirty="0" err="1">
                <a:solidFill>
                  <a:srgbClr val="C00000"/>
                </a:solidFill>
                <a:latin typeface="Arial Rounded MT Bold" pitchFamily="34" charset="0"/>
              </a:rPr>
              <a:t>Incerta</a:t>
            </a:r>
            <a:endParaRPr lang="en-US" sz="4000" b="1" dirty="0">
              <a:solidFill>
                <a:srgbClr val="C00000"/>
              </a:solidFill>
              <a:latin typeface="Arial Rounded MT Bold" pitchFamily="34" charset="0"/>
            </a:endParaRPr>
          </a:p>
        </p:txBody>
      </p:sp>
      <p:sp>
        <p:nvSpPr>
          <p:cNvPr id="62467" name="Rectangle 3">
            <a:extLst>
              <a:ext uri="{FF2B5EF4-FFF2-40B4-BE49-F238E27FC236}">
                <a16:creationId xmlns:a16="http://schemas.microsoft.com/office/drawing/2014/main" id="{A37B7C39-DC38-294E-F95E-BECB747EFD13}"/>
              </a:ext>
            </a:extLst>
          </p:cNvPr>
          <p:cNvSpPr>
            <a:spLocks noGrp="1" noChangeArrowheads="1"/>
          </p:cNvSpPr>
          <p:nvPr>
            <p:ph type="body" sz="half" idx="1"/>
          </p:nvPr>
        </p:nvSpPr>
        <p:spPr>
          <a:xfrm>
            <a:off x="0" y="1066800"/>
            <a:ext cx="3581400" cy="5181600"/>
          </a:xfrm>
        </p:spPr>
        <p:txBody>
          <a:bodyPr/>
          <a:lstStyle/>
          <a:p>
            <a:pPr eaLnBrk="1" hangingPunct="1">
              <a:buClr>
                <a:schemeClr val="accent2">
                  <a:lumMod val="75000"/>
                </a:schemeClr>
              </a:buClr>
              <a:buSzPct val="70000"/>
              <a:defRPr/>
            </a:pPr>
            <a:r>
              <a:rPr lang="en-US" sz="2800" dirty="0" err="1">
                <a:solidFill>
                  <a:srgbClr val="000000"/>
                </a:solidFill>
                <a:latin typeface="Times New Roman" panose="02020603050405020304" pitchFamily="18" charset="0"/>
                <a:cs typeface="Times New Roman" panose="02020603050405020304" pitchFamily="18" charset="0"/>
              </a:rPr>
              <a:t>Rostral</a:t>
            </a:r>
            <a:r>
              <a:rPr lang="en-US" sz="2800" dirty="0">
                <a:solidFill>
                  <a:srgbClr val="000000"/>
                </a:solidFill>
                <a:latin typeface="Times New Roman" panose="02020603050405020304" pitchFamily="18" charset="0"/>
                <a:cs typeface="Times New Roman" panose="02020603050405020304" pitchFamily="18" charset="0"/>
              </a:rPr>
              <a:t> extension of the </a:t>
            </a:r>
            <a:r>
              <a:rPr lang="en-US" sz="2800" dirty="0">
                <a:solidFill>
                  <a:srgbClr val="C00000"/>
                </a:solidFill>
                <a:latin typeface="Times New Roman" panose="02020603050405020304" pitchFamily="18" charset="0"/>
                <a:cs typeface="Times New Roman" panose="02020603050405020304" pitchFamily="18" charset="0"/>
              </a:rPr>
              <a:t>brainstem reticular formation</a:t>
            </a:r>
          </a:p>
          <a:p>
            <a:pPr eaLnBrk="1" hangingPunct="1">
              <a:buClr>
                <a:schemeClr val="accent2">
                  <a:lumMod val="75000"/>
                </a:schemeClr>
              </a:buClr>
              <a:buSzPct val="70000"/>
              <a:defRPr/>
            </a:pPr>
            <a:r>
              <a:rPr lang="en-US" sz="2800" dirty="0">
                <a:solidFill>
                  <a:srgbClr val="000000"/>
                </a:solidFill>
                <a:latin typeface="Times New Roman" panose="02020603050405020304" pitchFamily="18" charset="0"/>
                <a:cs typeface="Times New Roman" panose="02020603050405020304" pitchFamily="18" charset="0"/>
              </a:rPr>
              <a:t>Enveloped by </a:t>
            </a:r>
            <a:r>
              <a:rPr lang="en-US" sz="2800" dirty="0" err="1">
                <a:solidFill>
                  <a:schemeClr val="tx2">
                    <a:lumMod val="50000"/>
                  </a:schemeClr>
                </a:solidFill>
                <a:latin typeface="Times New Roman" panose="02020603050405020304" pitchFamily="18" charset="0"/>
                <a:cs typeface="Times New Roman" panose="02020603050405020304" pitchFamily="18" charset="0"/>
              </a:rPr>
              <a:t>pallidothalamic</a:t>
            </a:r>
            <a:r>
              <a:rPr lang="en-US" sz="2800" dirty="0">
                <a:solidFill>
                  <a:schemeClr val="tx2">
                    <a:lumMod val="50000"/>
                  </a:schemeClr>
                </a:solidFill>
                <a:latin typeface="Times New Roman" panose="02020603050405020304" pitchFamily="18" charset="0"/>
                <a:cs typeface="Times New Roman" panose="02020603050405020304" pitchFamily="18" charset="0"/>
              </a:rPr>
              <a:t> fibers </a:t>
            </a:r>
            <a:br>
              <a:rPr lang="en-US" sz="2800" dirty="0">
                <a:solidFill>
                  <a:schemeClr val="tx2">
                    <a:lumMod val="50000"/>
                  </a:schemeClr>
                </a:solidFill>
                <a:latin typeface="Times New Roman" panose="02020603050405020304" pitchFamily="18" charset="0"/>
                <a:cs typeface="Times New Roman" panose="02020603050405020304" pitchFamily="18" charset="0"/>
              </a:rPr>
            </a:br>
            <a:r>
              <a:rPr lang="en-US" sz="2800" dirty="0">
                <a:solidFill>
                  <a:srgbClr val="000000"/>
                </a:solidFill>
                <a:latin typeface="Times New Roman" panose="02020603050405020304" pitchFamily="18" charset="0"/>
                <a:cs typeface="Times New Roman" panose="02020603050405020304" pitchFamily="18" charset="0"/>
              </a:rPr>
              <a:t>(lies between the </a:t>
            </a:r>
            <a:r>
              <a:rPr lang="en-US" sz="2800" dirty="0">
                <a:solidFill>
                  <a:schemeClr val="tx2">
                    <a:lumMod val="50000"/>
                  </a:schemeClr>
                </a:solidFill>
                <a:latin typeface="Times New Roman" panose="02020603050405020304" pitchFamily="18" charset="0"/>
                <a:cs typeface="Times New Roman" panose="02020603050405020304" pitchFamily="18" charset="0"/>
              </a:rPr>
              <a:t>lenticular fascicle </a:t>
            </a:r>
            <a:r>
              <a:rPr lang="en-US" sz="2800" dirty="0">
                <a:solidFill>
                  <a:srgbClr val="000000"/>
                </a:solidFill>
                <a:latin typeface="Times New Roman" panose="02020603050405020304" pitchFamily="18" charset="0"/>
                <a:cs typeface="Times New Roman" panose="02020603050405020304" pitchFamily="18" charset="0"/>
              </a:rPr>
              <a:t>and the </a:t>
            </a:r>
            <a:r>
              <a:rPr lang="en-US" sz="2800" dirty="0">
                <a:solidFill>
                  <a:schemeClr val="tx2">
                    <a:lumMod val="50000"/>
                  </a:schemeClr>
                </a:solidFill>
                <a:latin typeface="Times New Roman" panose="02020603050405020304" pitchFamily="18" charset="0"/>
                <a:cs typeface="Times New Roman" panose="02020603050405020304" pitchFamily="18" charset="0"/>
              </a:rPr>
              <a:t>thalamic fascicle</a:t>
            </a:r>
            <a:r>
              <a:rPr lang="en-US" sz="2800" dirty="0">
                <a:solidFill>
                  <a:schemeClr val="bg1">
                    <a:lumMod val="75000"/>
                  </a:schemeClr>
                </a:solidFill>
                <a:latin typeface="Times New Roman" panose="02020603050405020304" pitchFamily="18" charset="0"/>
                <a:cs typeface="Times New Roman" panose="02020603050405020304" pitchFamily="18" charset="0"/>
              </a:rPr>
              <a:t>)</a:t>
            </a:r>
          </a:p>
        </p:txBody>
      </p:sp>
      <p:pic>
        <p:nvPicPr>
          <p:cNvPr id="20484" name="ClipArt Placeholder 8" descr="C:\Documents and Settings\Free User\My Documents\My Pictures\pth.jpg">
            <a:extLst>
              <a:ext uri="{FF2B5EF4-FFF2-40B4-BE49-F238E27FC236}">
                <a16:creationId xmlns:a16="http://schemas.microsoft.com/office/drawing/2014/main" id="{7963FBF7-3002-453D-93CB-50BCCF5C4506}"/>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0619" t="8131" r="6757" b="8894"/>
          <a:stretch>
            <a:fillRect/>
          </a:stretch>
        </p:blipFill>
        <p:spPr>
          <a:xfrm>
            <a:off x="3505200" y="1447800"/>
            <a:ext cx="5165725" cy="41910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4996" name="Rectangle 4">
            <a:extLst>
              <a:ext uri="{FF2B5EF4-FFF2-40B4-BE49-F238E27FC236}">
                <a16:creationId xmlns:a16="http://schemas.microsoft.com/office/drawing/2014/main" id="{DD9D5B9B-5B20-94CC-607C-18608F3D673A}"/>
              </a:ext>
            </a:extLst>
          </p:cNvPr>
          <p:cNvSpPr>
            <a:spLocks noGrp="1" noChangeArrowheads="1"/>
          </p:cNvSpPr>
          <p:nvPr>
            <p:ph type="title"/>
          </p:nvPr>
        </p:nvSpPr>
        <p:spPr>
          <a:xfrm>
            <a:off x="457200" y="2286000"/>
            <a:ext cx="8229600" cy="1139825"/>
          </a:xfrm>
        </p:spPr>
        <p:txBody>
          <a:bodyPr/>
          <a:lstStyle/>
          <a:p>
            <a:pPr eaLnBrk="1" hangingPunct="1">
              <a:defRPr/>
            </a:pPr>
            <a:r>
              <a:rPr lang="en-US" sz="5400" b="1" dirty="0">
                <a:solidFill>
                  <a:srgbClr val="000000"/>
                </a:solidFill>
                <a:latin typeface="Arial Rounded MT Bold" pitchFamily="34" charset="0"/>
              </a:rPr>
              <a:t>HYPOTHALAMUS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C92B8753-5843-BE1E-BA8F-E0137CACA319}"/>
              </a:ext>
            </a:extLst>
          </p:cNvPr>
          <p:cNvSpPr>
            <a:spLocks noGrp="1" noRot="1" noChangeArrowheads="1"/>
          </p:cNvSpPr>
          <p:nvPr>
            <p:ph type="title"/>
          </p:nvPr>
        </p:nvSpPr>
        <p:spPr>
          <a:xfrm>
            <a:off x="457200" y="0"/>
            <a:ext cx="8229600" cy="762000"/>
          </a:xfrm>
        </p:spPr>
        <p:txBody>
          <a:bodyPr/>
          <a:lstStyle/>
          <a:p>
            <a:pPr algn="l">
              <a:defRPr/>
            </a:pPr>
            <a:r>
              <a:rPr lang="en-US" altLang="en-US" dirty="0">
                <a:solidFill>
                  <a:schemeClr val="hlink"/>
                </a:solidFill>
              </a:rPr>
              <a:t>   </a:t>
            </a:r>
            <a:r>
              <a:rPr lang="en-US" altLang="en-US" dirty="0">
                <a:solidFill>
                  <a:srgbClr val="000000"/>
                </a:solidFill>
              </a:rPr>
              <a:t>Function of Hypothalamus : </a:t>
            </a:r>
          </a:p>
        </p:txBody>
      </p:sp>
      <p:sp>
        <p:nvSpPr>
          <p:cNvPr id="22531" name="Rectangle 3">
            <a:extLst>
              <a:ext uri="{FF2B5EF4-FFF2-40B4-BE49-F238E27FC236}">
                <a16:creationId xmlns:a16="http://schemas.microsoft.com/office/drawing/2014/main" id="{1DADEF9C-48B1-BF81-9C80-B570F1CBB126}"/>
              </a:ext>
            </a:extLst>
          </p:cNvPr>
          <p:cNvSpPr>
            <a:spLocks noGrp="1" noChangeArrowheads="1"/>
          </p:cNvSpPr>
          <p:nvPr>
            <p:ph type="body" idx="1"/>
          </p:nvPr>
        </p:nvSpPr>
        <p:spPr>
          <a:xfrm>
            <a:off x="0" y="914400"/>
            <a:ext cx="9144000" cy="5791200"/>
          </a:xfrm>
        </p:spPr>
        <p:txBody>
          <a:bodyPr/>
          <a:lstStyle/>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Neuroendocrine function :</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neurosecretion of </a:t>
            </a:r>
            <a:r>
              <a:rPr lang="en-US" altLang="en-US" sz="2100" u="sng">
                <a:solidFill>
                  <a:srgbClr val="000000"/>
                </a:solidFill>
                <a:effectLst/>
                <a:latin typeface="Times New Roman" panose="02020603050405020304" pitchFamily="18" charset="0"/>
                <a:cs typeface="Times New Roman" panose="02020603050405020304" pitchFamily="18" charset="0"/>
              </a:rPr>
              <a:t>vasopressin &amp; oxytocin</a:t>
            </a:r>
            <a:r>
              <a:rPr lang="en-US" altLang="en-US" sz="2100">
                <a:solidFill>
                  <a:srgbClr val="000000"/>
                </a:solidFill>
                <a:effectLst/>
                <a:latin typeface="Times New Roman" panose="02020603050405020304" pitchFamily="18" charset="0"/>
                <a:cs typeface="Times New Roman" panose="02020603050405020304" pitchFamily="18" charset="0"/>
              </a:rPr>
              <a:t>  &amp;  producing </a:t>
            </a:r>
            <a:r>
              <a:rPr lang="en-US" altLang="en-US" sz="2100" u="sng">
                <a:solidFill>
                  <a:srgbClr val="000000"/>
                </a:solidFill>
                <a:effectLst/>
                <a:latin typeface="Times New Roman" panose="02020603050405020304" pitchFamily="18" charset="0"/>
                <a:cs typeface="Times New Roman" panose="02020603050405020304" pitchFamily="18" charset="0"/>
              </a:rPr>
              <a:t>releasing &amp; release- inhibiting hormones. </a:t>
            </a:r>
            <a:br>
              <a:rPr lang="en-US" altLang="en-US" sz="2100" u="sng">
                <a:solidFill>
                  <a:srgbClr val="000000"/>
                </a:solidFill>
                <a:effectLst/>
                <a:latin typeface="Times New Roman" panose="02020603050405020304" pitchFamily="18" charset="0"/>
                <a:cs typeface="Times New Roman" panose="02020603050405020304" pitchFamily="18" charset="0"/>
              </a:rPr>
            </a:br>
            <a:endParaRPr lang="en-US" altLang="en-US" sz="800" u="sng">
              <a:solidFill>
                <a:srgbClr val="0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Autonomic control :</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u="sng">
                <a:solidFill>
                  <a:srgbClr val="000000"/>
                </a:solidFill>
                <a:effectLst/>
                <a:latin typeface="Times New Roman" panose="02020603050405020304" pitchFamily="18" charset="0"/>
                <a:cs typeface="Times New Roman" panose="02020603050405020304" pitchFamily="18" charset="0"/>
              </a:rPr>
              <a:t>anterior  part </a:t>
            </a:r>
            <a:r>
              <a:rPr lang="en-US" altLang="en-US" sz="2100">
                <a:solidFill>
                  <a:srgbClr val="000000"/>
                </a:solidFill>
                <a:effectLst/>
                <a:latin typeface="Times New Roman" panose="02020603050405020304" pitchFamily="18" charset="0"/>
                <a:cs typeface="Times New Roman" panose="02020603050405020304" pitchFamily="18" charset="0"/>
              </a:rPr>
              <a:t>of hypothalamus controls </a:t>
            </a:r>
            <a:r>
              <a:rPr lang="en-US" altLang="en-US" sz="2100">
                <a:solidFill>
                  <a:srgbClr val="C00000"/>
                </a:solidFill>
                <a:effectLst/>
                <a:latin typeface="Times New Roman" panose="02020603050405020304" pitchFamily="18" charset="0"/>
                <a:cs typeface="Times New Roman" panose="02020603050405020304" pitchFamily="18" charset="0"/>
              </a:rPr>
              <a:t>parasympathetic activity, </a:t>
            </a:r>
            <a:r>
              <a:rPr lang="en-US" altLang="en-US" sz="2100">
                <a:solidFill>
                  <a:srgbClr val="000000"/>
                </a:solidFill>
                <a:effectLst/>
                <a:latin typeface="Times New Roman" panose="02020603050405020304" pitchFamily="18" charset="0"/>
                <a:cs typeface="Times New Roman" panose="02020603050405020304" pitchFamily="18" charset="0"/>
              </a:rPr>
              <a:t>while the </a:t>
            </a:r>
            <a:r>
              <a:rPr lang="en-US" altLang="en-US" sz="2100" u="sng">
                <a:solidFill>
                  <a:srgbClr val="000000"/>
                </a:solidFill>
                <a:effectLst/>
                <a:latin typeface="Times New Roman" panose="02020603050405020304" pitchFamily="18" charset="0"/>
                <a:cs typeface="Times New Roman" panose="02020603050405020304" pitchFamily="18" charset="0"/>
              </a:rPr>
              <a:t>posterior part + lateral  nuclei</a:t>
            </a:r>
            <a:r>
              <a:rPr lang="en-US" altLang="en-US" sz="2100">
                <a:solidFill>
                  <a:srgbClr val="000000"/>
                </a:solidFill>
                <a:effectLst/>
                <a:latin typeface="Times New Roman" panose="02020603050405020304" pitchFamily="18" charset="0"/>
                <a:cs typeface="Times New Roman" panose="02020603050405020304" pitchFamily="18" charset="0"/>
              </a:rPr>
              <a:t> of control</a:t>
            </a:r>
            <a:r>
              <a:rPr lang="en-US" altLang="en-US" sz="2100">
                <a:effectLst/>
                <a:latin typeface="Times New Roman" panose="02020603050405020304" pitchFamily="18" charset="0"/>
                <a:cs typeface="Times New Roman" panose="02020603050405020304" pitchFamily="18" charset="0"/>
              </a:rPr>
              <a:t> </a:t>
            </a:r>
            <a:r>
              <a:rPr lang="en-US" altLang="en-US" sz="2100">
                <a:solidFill>
                  <a:srgbClr val="C00000"/>
                </a:solidFill>
                <a:effectLst/>
                <a:latin typeface="Times New Roman" panose="02020603050405020304" pitchFamily="18" charset="0"/>
                <a:cs typeface="Times New Roman" panose="02020603050405020304" pitchFamily="18" charset="0"/>
              </a:rPr>
              <a:t>sympathetic activity. </a:t>
            </a:r>
            <a:br>
              <a:rPr lang="en-US" altLang="en-US" sz="2100">
                <a:solidFill>
                  <a:srgbClr val="C00000"/>
                </a:solidFill>
                <a:effectLst/>
                <a:latin typeface="Times New Roman" panose="02020603050405020304" pitchFamily="18" charset="0"/>
                <a:cs typeface="Times New Roman" panose="02020603050405020304" pitchFamily="18" charset="0"/>
              </a:rPr>
            </a:br>
            <a:endParaRPr lang="en-US" altLang="en-US" sz="800">
              <a:solidFill>
                <a:srgbClr val="C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Maintains  water homeostasis</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during changes in the osmolality of blood, </a:t>
            </a:r>
            <a:r>
              <a:rPr lang="en-US" altLang="en-US" sz="2100" u="sng">
                <a:solidFill>
                  <a:srgbClr val="000000"/>
                </a:solidFill>
                <a:effectLst/>
                <a:latin typeface="Times New Roman" panose="02020603050405020304" pitchFamily="18" charset="0"/>
                <a:cs typeface="Times New Roman" panose="02020603050405020304" pitchFamily="18" charset="0"/>
              </a:rPr>
              <a:t>by releasing vasopressin</a:t>
            </a:r>
            <a:r>
              <a:rPr lang="en-US" altLang="en-US" sz="2100">
                <a:solidFill>
                  <a:srgbClr val="000000"/>
                </a:solidFill>
                <a:effectLst/>
                <a:latin typeface="Times New Roman" panose="02020603050405020304" pitchFamily="18" charset="0"/>
                <a:cs typeface="Times New Roman" panose="02020603050405020304" pitchFamily="18" charset="0"/>
              </a:rPr>
              <a:t> in increase of osmolality.</a:t>
            </a:r>
            <a:br>
              <a:rPr lang="en-US" altLang="en-US" sz="2100">
                <a:solidFill>
                  <a:srgbClr val="000000"/>
                </a:solidFill>
                <a:effectLst/>
                <a:latin typeface="Times New Roman" panose="02020603050405020304" pitchFamily="18" charset="0"/>
                <a:cs typeface="Times New Roman" panose="02020603050405020304" pitchFamily="18" charset="0"/>
              </a:rPr>
            </a:br>
            <a:endParaRPr lang="en-US" altLang="en-US" sz="800">
              <a:solidFill>
                <a:srgbClr val="0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Circadian rhythm :</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it  influences  sleep/waking  mechanism  through its connections with the reticular formation.   </a:t>
            </a:r>
            <a:br>
              <a:rPr lang="en-US" altLang="en-US" sz="2100">
                <a:solidFill>
                  <a:srgbClr val="000000"/>
                </a:solidFill>
                <a:effectLst/>
                <a:latin typeface="Times New Roman" panose="02020603050405020304" pitchFamily="18" charset="0"/>
                <a:cs typeface="Times New Roman" panose="02020603050405020304" pitchFamily="18" charset="0"/>
              </a:rPr>
            </a:br>
            <a:endParaRPr lang="en-US" altLang="en-US" sz="800">
              <a:solidFill>
                <a:srgbClr val="0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Regulation of body temperature</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(anterior nuclei for heat &amp; posterior nuclei for cold).</a:t>
            </a:r>
            <a:br>
              <a:rPr lang="en-US" altLang="en-US" sz="2100">
                <a:solidFill>
                  <a:srgbClr val="000000"/>
                </a:solidFill>
                <a:effectLst/>
                <a:latin typeface="Times New Roman" panose="02020603050405020304" pitchFamily="18" charset="0"/>
                <a:cs typeface="Times New Roman" panose="02020603050405020304" pitchFamily="18" charset="0"/>
              </a:rPr>
            </a:br>
            <a:endParaRPr lang="en-US" altLang="en-US" sz="800">
              <a:solidFill>
                <a:srgbClr val="0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Sexual behaviour &amp; reproduction</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by its effect on </a:t>
            </a:r>
            <a:r>
              <a:rPr lang="en-US" altLang="en-US" sz="2100" u="sng">
                <a:solidFill>
                  <a:srgbClr val="000000"/>
                </a:solidFill>
                <a:effectLst/>
                <a:latin typeface="Times New Roman" panose="02020603050405020304" pitchFamily="18" charset="0"/>
                <a:cs typeface="Times New Roman" panose="02020603050405020304" pitchFamily="18" charset="0"/>
              </a:rPr>
              <a:t>anterior pituitary to release gonadotrophic hormones </a:t>
            </a:r>
            <a:r>
              <a:rPr lang="en-US" altLang="en-US" sz="2100">
                <a:solidFill>
                  <a:srgbClr val="000000"/>
                </a:solidFill>
                <a:effectLst/>
                <a:latin typeface="Times New Roman" panose="02020603050405020304" pitchFamily="18" charset="0"/>
                <a:cs typeface="Times New Roman" panose="02020603050405020304" pitchFamily="18" charset="0"/>
              </a:rPr>
              <a:t> through hypothalamo-hypophyseal portal system.     </a:t>
            </a:r>
            <a:br>
              <a:rPr lang="en-US" altLang="en-US" sz="2100">
                <a:solidFill>
                  <a:srgbClr val="000000"/>
                </a:solidFill>
                <a:effectLst/>
                <a:latin typeface="Times New Roman" panose="02020603050405020304" pitchFamily="18" charset="0"/>
                <a:cs typeface="Times New Roman" panose="02020603050405020304" pitchFamily="18" charset="0"/>
              </a:rPr>
            </a:br>
            <a:endParaRPr lang="en-US" altLang="en-US" sz="800">
              <a:solidFill>
                <a:srgbClr val="0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chemeClr val="hlink"/>
                </a:solidFill>
                <a:effectLst/>
                <a:latin typeface="Times New Roman" panose="02020603050405020304" pitchFamily="18" charset="0"/>
                <a:cs typeface="Times New Roman" panose="02020603050405020304" pitchFamily="18" charset="0"/>
              </a:rPr>
              <a:t> </a:t>
            </a:r>
            <a:r>
              <a:rPr lang="en-US" altLang="en-US" sz="2100" b="1">
                <a:solidFill>
                  <a:srgbClr val="C00000"/>
                </a:solidFill>
                <a:effectLst/>
                <a:latin typeface="Times New Roman" panose="02020603050405020304" pitchFamily="18" charset="0"/>
                <a:cs typeface="Times New Roman" panose="02020603050405020304" pitchFamily="18" charset="0"/>
              </a:rPr>
              <a:t>Regulation of food &amp; fluid intake, </a:t>
            </a:r>
            <a:r>
              <a:rPr lang="en-US" altLang="en-US" sz="2100">
                <a:solidFill>
                  <a:srgbClr val="000000"/>
                </a:solidFill>
                <a:effectLst/>
                <a:latin typeface="Times New Roman" panose="02020603050405020304" pitchFamily="18" charset="0"/>
                <a:cs typeface="Times New Roman" panose="02020603050405020304" pitchFamily="18" charset="0"/>
              </a:rPr>
              <a:t>so </a:t>
            </a:r>
            <a:r>
              <a:rPr lang="en-US" altLang="en-US" sz="2100" u="sng">
                <a:solidFill>
                  <a:srgbClr val="C00000"/>
                </a:solidFill>
                <a:effectLst/>
                <a:latin typeface="Times New Roman" panose="02020603050405020304" pitchFamily="18" charset="0"/>
                <a:cs typeface="Times New Roman" panose="02020603050405020304" pitchFamily="18" charset="0"/>
              </a:rPr>
              <a:t>feeding &amp; drinking</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u="sng">
                <a:solidFill>
                  <a:srgbClr val="C00000"/>
                </a:solidFill>
                <a:effectLst/>
                <a:latin typeface="Times New Roman" panose="02020603050405020304" pitchFamily="18" charset="0"/>
                <a:cs typeface="Times New Roman" panose="02020603050405020304" pitchFamily="18" charset="0"/>
              </a:rPr>
              <a:t>centres </a:t>
            </a:r>
            <a:r>
              <a:rPr lang="en-US" altLang="en-US" sz="2100">
                <a:solidFill>
                  <a:srgbClr val="000000"/>
                </a:solidFill>
                <a:effectLst/>
                <a:latin typeface="Times New Roman" panose="02020603050405020304" pitchFamily="18" charset="0"/>
                <a:cs typeface="Times New Roman" panose="02020603050405020304" pitchFamily="18" charset="0"/>
              </a:rPr>
              <a:t>are located in</a:t>
            </a:r>
            <a:r>
              <a:rPr lang="en-US" altLang="en-US" sz="2100">
                <a:effectLst/>
                <a:latin typeface="Times New Roman" panose="02020603050405020304" pitchFamily="18" charset="0"/>
                <a:cs typeface="Times New Roman" panose="02020603050405020304" pitchFamily="18" charset="0"/>
              </a:rPr>
              <a:t> </a:t>
            </a:r>
            <a:r>
              <a:rPr lang="en-US" altLang="en-US" sz="2100">
                <a:solidFill>
                  <a:srgbClr val="C00000"/>
                </a:solidFill>
                <a:effectLst/>
                <a:latin typeface="Times New Roman" panose="02020603050405020304" pitchFamily="18" charset="0"/>
                <a:cs typeface="Times New Roman" panose="02020603050405020304" pitchFamily="18" charset="0"/>
              </a:rPr>
              <a:t>lateral part </a:t>
            </a:r>
            <a:r>
              <a:rPr lang="en-US" altLang="en-US" sz="2100">
                <a:solidFill>
                  <a:srgbClr val="000000"/>
                </a:solidFill>
                <a:effectLst/>
                <a:latin typeface="Times New Roman" panose="02020603050405020304" pitchFamily="18" charset="0"/>
                <a:cs typeface="Times New Roman" panose="02020603050405020304" pitchFamily="18" charset="0"/>
              </a:rPr>
              <a:t>of hypothalamus, while a </a:t>
            </a:r>
            <a:r>
              <a:rPr lang="en-US" altLang="en-US" sz="2100" u="sng">
                <a:solidFill>
                  <a:srgbClr val="C00000"/>
                </a:solidFill>
                <a:effectLst/>
                <a:latin typeface="Times New Roman" panose="02020603050405020304" pitchFamily="18" charset="0"/>
                <a:cs typeface="Times New Roman" panose="02020603050405020304" pitchFamily="18" charset="0"/>
              </a:rPr>
              <a:t>satiety centre</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is placed in the</a:t>
            </a:r>
            <a:r>
              <a:rPr lang="en-US" altLang="en-US" sz="2100">
                <a:effectLst/>
                <a:latin typeface="Times New Roman" panose="02020603050405020304" pitchFamily="18" charset="0"/>
                <a:cs typeface="Times New Roman" panose="02020603050405020304" pitchFamily="18" charset="0"/>
              </a:rPr>
              <a:t> </a:t>
            </a:r>
            <a:r>
              <a:rPr lang="en-US" altLang="en-US" sz="2100">
                <a:solidFill>
                  <a:srgbClr val="C00000"/>
                </a:solidFill>
                <a:effectLst/>
                <a:latin typeface="Times New Roman" panose="02020603050405020304" pitchFamily="18" charset="0"/>
                <a:cs typeface="Times New Roman" panose="02020603050405020304" pitchFamily="18" charset="0"/>
              </a:rPr>
              <a:t>medial part.</a:t>
            </a:r>
            <a:br>
              <a:rPr lang="en-US" altLang="en-US" sz="2100">
                <a:solidFill>
                  <a:srgbClr val="C00000"/>
                </a:solidFill>
                <a:effectLst/>
                <a:latin typeface="Times New Roman" panose="02020603050405020304" pitchFamily="18" charset="0"/>
                <a:cs typeface="Times New Roman" panose="02020603050405020304" pitchFamily="18" charset="0"/>
              </a:rPr>
            </a:br>
            <a:endParaRPr lang="en-US" altLang="en-US" sz="800">
              <a:solidFill>
                <a:srgbClr val="C00000"/>
              </a:solidFill>
              <a:effectLst/>
              <a:latin typeface="Times New Roman" panose="02020603050405020304" pitchFamily="18" charset="0"/>
              <a:cs typeface="Times New Roman" panose="02020603050405020304" pitchFamily="18" charset="0"/>
            </a:endParaRPr>
          </a:p>
          <a:p>
            <a:pPr>
              <a:lnSpc>
                <a:spcPct val="80000"/>
              </a:lnSpc>
              <a:buClr>
                <a:srgbClr val="000000"/>
              </a:buClr>
              <a:buFont typeface="Wingdings" panose="05000000000000000000" pitchFamily="2" charset="2"/>
              <a:buChar char="v"/>
            </a:pPr>
            <a:r>
              <a:rPr lang="en-US" altLang="en-US" sz="2100" b="1">
                <a:solidFill>
                  <a:srgbClr val="C00000"/>
                </a:solidFill>
                <a:effectLst/>
                <a:latin typeface="Times New Roman" panose="02020603050405020304" pitchFamily="18" charset="0"/>
                <a:cs typeface="Times New Roman" panose="02020603050405020304" pitchFamily="18" charset="0"/>
              </a:rPr>
              <a:t>Control of behaviour &amp; emotions</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due to its linking to </a:t>
            </a:r>
            <a:r>
              <a:rPr lang="en-US" altLang="en-US" sz="2100" u="sng">
                <a:solidFill>
                  <a:srgbClr val="C00000"/>
                </a:solidFill>
                <a:effectLst/>
                <a:latin typeface="Times New Roman" panose="02020603050405020304" pitchFamily="18" charset="0"/>
                <a:cs typeface="Times New Roman" panose="02020603050405020304" pitchFamily="18" charset="0"/>
              </a:rPr>
              <a:t>limbic system</a:t>
            </a:r>
            <a:r>
              <a:rPr lang="en-US" altLang="en-US" sz="2100">
                <a:solidFill>
                  <a:srgbClr val="C00000"/>
                </a:solidFill>
                <a:effectLst/>
                <a:latin typeface="Times New Roman" panose="02020603050405020304" pitchFamily="18" charset="0"/>
                <a:cs typeface="Times New Roman" panose="02020603050405020304" pitchFamily="18" charset="0"/>
              </a:rPr>
              <a:t>  </a:t>
            </a:r>
            <a:r>
              <a:rPr lang="en-US" altLang="en-US" sz="2100">
                <a:solidFill>
                  <a:srgbClr val="000000"/>
                </a:solidFill>
                <a:effectLst/>
                <a:latin typeface="Times New Roman" panose="02020603050405020304" pitchFamily="18" charset="0"/>
                <a:cs typeface="Times New Roman" panose="02020603050405020304" pitchFamily="18" charset="0"/>
              </a:rPr>
              <a:t>&amp;</a:t>
            </a:r>
            <a:r>
              <a:rPr lang="en-US" altLang="en-US" sz="2100">
                <a:effectLst/>
                <a:latin typeface="Times New Roman" panose="02020603050405020304" pitchFamily="18" charset="0"/>
                <a:cs typeface="Times New Roman" panose="02020603050405020304" pitchFamily="18" charset="0"/>
              </a:rPr>
              <a:t>   </a:t>
            </a:r>
            <a:r>
              <a:rPr lang="en-US" altLang="en-US" sz="2100" u="sng">
                <a:solidFill>
                  <a:srgbClr val="C00000"/>
                </a:solidFill>
                <a:effectLst/>
                <a:latin typeface="Times New Roman" panose="02020603050405020304" pitchFamily="18" charset="0"/>
                <a:cs typeface="Times New Roman" panose="02020603050405020304" pitchFamily="18" charset="0"/>
              </a:rPr>
              <a:t>pre-frontal  cortex or (orbital part of frontal lobe on base of brain).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B2129EDA-047D-7A19-CAE3-8EF63FF4732C}"/>
              </a:ext>
            </a:extLst>
          </p:cNvPr>
          <p:cNvSpPr>
            <a:spLocks noGrp="1" noChangeArrowheads="1"/>
          </p:cNvSpPr>
          <p:nvPr>
            <p:ph type="title"/>
          </p:nvPr>
        </p:nvSpPr>
        <p:spPr>
          <a:xfrm>
            <a:off x="457200" y="277813"/>
            <a:ext cx="8229600" cy="865187"/>
          </a:xfrm>
        </p:spPr>
        <p:txBody>
          <a:bodyPr/>
          <a:lstStyle/>
          <a:p>
            <a:pPr eaLnBrk="1" hangingPunct="1"/>
            <a:r>
              <a:rPr lang="en-US" altLang="en-US" sz="4000" b="1">
                <a:solidFill>
                  <a:srgbClr val="EC912C"/>
                </a:solidFill>
                <a:effectLst/>
                <a:latin typeface="Arial Rounded MT Bold" panose="020F0704030504030204" pitchFamily="34" charset="0"/>
              </a:rPr>
              <a:t>Hypothalamus</a:t>
            </a:r>
          </a:p>
        </p:txBody>
      </p:sp>
      <p:sp>
        <p:nvSpPr>
          <p:cNvPr id="17411" name="Rectangle 3">
            <a:extLst>
              <a:ext uri="{FF2B5EF4-FFF2-40B4-BE49-F238E27FC236}">
                <a16:creationId xmlns:a16="http://schemas.microsoft.com/office/drawing/2014/main" id="{FAE1998A-40CA-0EB5-7992-D3D1F7E1B9B2}"/>
              </a:ext>
            </a:extLst>
          </p:cNvPr>
          <p:cNvSpPr>
            <a:spLocks noGrp="1" noChangeArrowheads="1"/>
          </p:cNvSpPr>
          <p:nvPr>
            <p:ph type="body" sz="half" idx="1"/>
          </p:nvPr>
        </p:nvSpPr>
        <p:spPr>
          <a:xfrm>
            <a:off x="228600" y="1295400"/>
            <a:ext cx="4038600" cy="4572000"/>
          </a:xfrm>
        </p:spPr>
        <p:txBody>
          <a:bodyPr/>
          <a:lstStyle/>
          <a:p>
            <a:pPr eaLnBrk="1" hangingPunct="1">
              <a:buClr>
                <a:srgbClr val="FFC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Most </a:t>
            </a:r>
            <a:r>
              <a:rPr lang="en-US" sz="2800" dirty="0">
                <a:solidFill>
                  <a:srgbClr val="EC912C"/>
                </a:solidFill>
                <a:latin typeface="Times New Roman" panose="02020603050405020304" pitchFamily="18" charset="0"/>
                <a:cs typeface="Times New Roman" panose="02020603050405020304" pitchFamily="18" charset="0"/>
              </a:rPr>
              <a:t>ventral part </a:t>
            </a:r>
            <a:r>
              <a:rPr lang="en-US" sz="2800" dirty="0">
                <a:solidFill>
                  <a:srgbClr val="000000"/>
                </a:solidFill>
                <a:latin typeface="Times New Roman" panose="02020603050405020304" pitchFamily="18" charset="0"/>
                <a:cs typeface="Times New Roman" panose="02020603050405020304" pitchFamily="18" charset="0"/>
              </a:rPr>
              <a:t>of diencephalon</a:t>
            </a:r>
          </a:p>
          <a:p>
            <a:pPr eaLnBrk="1" hangingPunct="1">
              <a:buClr>
                <a:srgbClr val="FFC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Lies</a:t>
            </a:r>
            <a:r>
              <a:rPr lang="en-US" sz="2800" dirty="0">
                <a:latin typeface="Times New Roman" panose="02020603050405020304" pitchFamily="18" charset="0"/>
                <a:cs typeface="Times New Roman" panose="02020603050405020304" pitchFamily="18" charset="0"/>
              </a:rPr>
              <a:t> </a:t>
            </a:r>
            <a:r>
              <a:rPr lang="en-US" sz="2800" dirty="0">
                <a:solidFill>
                  <a:srgbClr val="EC912C"/>
                </a:solidFill>
                <a:latin typeface="Times New Roman" panose="02020603050405020304" pitchFamily="18" charset="0"/>
                <a:cs typeface="Times New Roman" panose="02020603050405020304" pitchFamily="18" charset="0"/>
              </a:rPr>
              <a:t>beneath the thalamus </a:t>
            </a:r>
            <a:r>
              <a:rPr lang="en-US" sz="2800" dirty="0">
                <a:solidFill>
                  <a:srgbClr val="000000"/>
                </a:solidFill>
                <a:latin typeface="Times New Roman" panose="02020603050405020304" pitchFamily="18" charset="0"/>
                <a:cs typeface="Times New Roman" panose="02020603050405020304" pitchFamily="18" charset="0"/>
              </a:rPr>
              <a:t>and</a:t>
            </a:r>
            <a:r>
              <a:rPr lang="en-US" sz="2800" dirty="0">
                <a:latin typeface="Times New Roman" panose="02020603050405020304" pitchFamily="18" charset="0"/>
                <a:cs typeface="Times New Roman" panose="02020603050405020304" pitchFamily="18" charset="0"/>
              </a:rPr>
              <a:t> </a:t>
            </a:r>
            <a:r>
              <a:rPr lang="en-US" sz="2800" dirty="0" err="1">
                <a:solidFill>
                  <a:srgbClr val="EC912C"/>
                </a:solidFill>
                <a:latin typeface="Times New Roman" panose="02020603050405020304" pitchFamily="18" charset="0"/>
                <a:cs typeface="Times New Roman" panose="02020603050405020304" pitchFamily="18" charset="0"/>
              </a:rPr>
              <a:t>ventromedial</a:t>
            </a:r>
            <a:r>
              <a:rPr lang="en-US" sz="2800" dirty="0">
                <a:solidFill>
                  <a:srgbClr val="EC912C"/>
                </a:solidFill>
                <a:latin typeface="Times New Roman" panose="02020603050405020304" pitchFamily="18" charset="0"/>
                <a:cs typeface="Times New Roman" panose="02020603050405020304" pitchFamily="18" charset="0"/>
              </a:rPr>
              <a:t> to the </a:t>
            </a:r>
            <a:r>
              <a:rPr lang="en-US" sz="2800" dirty="0" err="1">
                <a:solidFill>
                  <a:srgbClr val="EC912C"/>
                </a:solidFill>
                <a:latin typeface="Times New Roman" panose="02020603050405020304" pitchFamily="18" charset="0"/>
                <a:cs typeface="Times New Roman" panose="02020603050405020304" pitchFamily="18" charset="0"/>
              </a:rPr>
              <a:t>subthalamus</a:t>
            </a:r>
            <a:endParaRPr lang="en-US" sz="2800" dirty="0">
              <a:solidFill>
                <a:srgbClr val="EC912C"/>
              </a:solidFill>
              <a:latin typeface="Times New Roman" panose="02020603050405020304" pitchFamily="18" charset="0"/>
              <a:cs typeface="Times New Roman" panose="02020603050405020304" pitchFamily="18" charset="0"/>
            </a:endParaRPr>
          </a:p>
          <a:p>
            <a:pPr eaLnBrk="1" hangingPunct="1">
              <a:buClr>
                <a:srgbClr val="FFC000"/>
              </a:buClr>
              <a:buSzPct val="70000"/>
              <a:defRPr/>
            </a:pPr>
            <a:r>
              <a:rPr lang="en-US" sz="2800" dirty="0">
                <a:solidFill>
                  <a:srgbClr val="000000"/>
                </a:solidFill>
                <a:latin typeface="Times New Roman" panose="02020603050405020304" pitchFamily="18" charset="0"/>
                <a:cs typeface="Times New Roman" panose="02020603050405020304" pitchFamily="18" charset="0"/>
              </a:rPr>
              <a:t>Forms the floor and lower part of the lateral wall of the </a:t>
            </a:r>
            <a:br>
              <a:rPr lang="en-US" sz="2800" dirty="0">
                <a:solidFill>
                  <a:srgbClr val="000000"/>
                </a:solidFill>
                <a:latin typeface="Times New Roman" panose="02020603050405020304" pitchFamily="18" charset="0"/>
                <a:cs typeface="Times New Roman" panose="02020603050405020304" pitchFamily="18" charset="0"/>
              </a:rPr>
            </a:br>
            <a:r>
              <a:rPr lang="en-US" sz="2800" dirty="0">
                <a:solidFill>
                  <a:srgbClr val="000000"/>
                </a:solidFill>
                <a:latin typeface="Times New Roman" panose="02020603050405020304" pitchFamily="18" charset="0"/>
                <a:cs typeface="Times New Roman" panose="02020603050405020304" pitchFamily="18" charset="0"/>
              </a:rPr>
              <a:t>3</a:t>
            </a:r>
            <a:r>
              <a:rPr lang="en-US" sz="2800" baseline="30000" dirty="0">
                <a:solidFill>
                  <a:srgbClr val="000000"/>
                </a:solidFill>
                <a:latin typeface="Times New Roman" panose="02020603050405020304" pitchFamily="18" charset="0"/>
                <a:cs typeface="Times New Roman" panose="02020603050405020304" pitchFamily="18" charset="0"/>
              </a:rPr>
              <a:t>rd</a:t>
            </a:r>
            <a:r>
              <a:rPr lang="en-US" sz="2800" dirty="0">
                <a:solidFill>
                  <a:srgbClr val="000000"/>
                </a:solidFill>
                <a:latin typeface="Times New Roman" panose="02020603050405020304" pitchFamily="18" charset="0"/>
                <a:cs typeface="Times New Roman" panose="02020603050405020304" pitchFamily="18" charset="0"/>
              </a:rPr>
              <a:t> ventricle</a:t>
            </a:r>
          </a:p>
        </p:txBody>
      </p:sp>
      <p:pic>
        <p:nvPicPr>
          <p:cNvPr id="23556" name="Picture 3" descr="C:\Documents and Settings\Free User\My Documents\My Pictures\Picture1dd.jpg">
            <a:extLst>
              <a:ext uri="{FF2B5EF4-FFF2-40B4-BE49-F238E27FC236}">
                <a16:creationId xmlns:a16="http://schemas.microsoft.com/office/drawing/2014/main" id="{DAF649E6-56B6-8571-BAE8-05DF64C54184}"/>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995" r="1633"/>
          <a:stretch>
            <a:fillRect/>
          </a:stretch>
        </p:blipFill>
        <p:spPr>
          <a:xfrm>
            <a:off x="3979863" y="1219200"/>
            <a:ext cx="4706937" cy="4630738"/>
          </a:xfr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19091F0-9AFE-33AE-4FD7-B45B0CFFA12B}"/>
              </a:ext>
            </a:extLst>
          </p:cNvPr>
          <p:cNvSpPr txBox="1"/>
          <p:nvPr/>
        </p:nvSpPr>
        <p:spPr>
          <a:xfrm>
            <a:off x="5715000" y="4191000"/>
            <a:ext cx="457200" cy="461963"/>
          </a:xfrm>
          <a:prstGeom prst="rect">
            <a:avLst/>
          </a:prstGeom>
          <a:noFill/>
        </p:spPr>
        <p:txBody>
          <a:bodyPr>
            <a:spAutoFit/>
          </a:bodyPr>
          <a:lstStyle/>
          <a:p>
            <a:pPr>
              <a:defRPr/>
            </a:pPr>
            <a:r>
              <a:rPr lang="en-US" sz="2400" b="1" dirty="0">
                <a:solidFill>
                  <a:srgbClr val="C00000"/>
                </a:solidFill>
                <a:effectLst>
                  <a:outerShdw blurRad="38100" dist="38100" dir="2700000" algn="tl">
                    <a:srgbClr val="000000">
                      <a:alpha val="43137"/>
                    </a:srgbClr>
                  </a:outerShdw>
                </a:effectLst>
                <a:latin typeface="Arial" charset="0"/>
              </a:rPr>
              <a:t>H</a:t>
            </a:r>
          </a:p>
        </p:txBody>
      </p:sp>
      <p:sp>
        <p:nvSpPr>
          <p:cNvPr id="10" name="TextBox 9">
            <a:extLst>
              <a:ext uri="{FF2B5EF4-FFF2-40B4-BE49-F238E27FC236}">
                <a16:creationId xmlns:a16="http://schemas.microsoft.com/office/drawing/2014/main" id="{9C4A4C27-814E-38A8-D0C8-512EB0C54B9A}"/>
              </a:ext>
            </a:extLst>
          </p:cNvPr>
          <p:cNvSpPr txBox="1"/>
          <p:nvPr/>
        </p:nvSpPr>
        <p:spPr>
          <a:xfrm>
            <a:off x="6248400" y="3200400"/>
            <a:ext cx="762000" cy="461963"/>
          </a:xfrm>
          <a:prstGeom prst="rect">
            <a:avLst/>
          </a:prstGeom>
          <a:noFill/>
        </p:spPr>
        <p:txBody>
          <a:bodyPr>
            <a:spAutoFit/>
          </a:bodyPr>
          <a:lstStyle/>
          <a:p>
            <a:pPr>
              <a:defRPr/>
            </a:pPr>
            <a:r>
              <a:rPr lang="en-US" sz="2400" b="1" dirty="0">
                <a:solidFill>
                  <a:srgbClr val="C00000"/>
                </a:solidFill>
                <a:effectLst>
                  <a:outerShdw blurRad="38100" dist="38100" dir="2700000" algn="tl">
                    <a:srgbClr val="000000">
                      <a:alpha val="43137"/>
                    </a:srgbClr>
                  </a:outerShdw>
                </a:effectLst>
                <a:latin typeface="Arial" charset="0"/>
              </a:rPr>
              <a:t>TH</a:t>
            </a:r>
          </a:p>
        </p:txBody>
      </p:sp>
      <p:sp>
        <p:nvSpPr>
          <p:cNvPr id="7" name="TextBox 6">
            <a:extLst>
              <a:ext uri="{FF2B5EF4-FFF2-40B4-BE49-F238E27FC236}">
                <a16:creationId xmlns:a16="http://schemas.microsoft.com/office/drawing/2014/main" id="{20EFE9FA-4F2C-86F0-2972-2136E7853FA0}"/>
              </a:ext>
            </a:extLst>
          </p:cNvPr>
          <p:cNvSpPr txBox="1"/>
          <p:nvPr/>
        </p:nvSpPr>
        <p:spPr>
          <a:xfrm>
            <a:off x="5638800" y="2209800"/>
            <a:ext cx="381000" cy="461963"/>
          </a:xfrm>
          <a:prstGeom prst="rect">
            <a:avLst/>
          </a:prstGeom>
          <a:noFill/>
        </p:spPr>
        <p:txBody>
          <a:bodyPr>
            <a:spAutoFit/>
          </a:bodyPr>
          <a:lstStyle/>
          <a:p>
            <a:pPr>
              <a:defRPr/>
            </a:pPr>
            <a:r>
              <a:rPr lang="en-US" sz="2400" b="1" dirty="0">
                <a:solidFill>
                  <a:srgbClr val="000000"/>
                </a:solidFill>
                <a:effectLst>
                  <a:outerShdw blurRad="38100" dist="38100" dir="2700000" algn="tl">
                    <a:srgbClr val="000000">
                      <a:alpha val="43137"/>
                    </a:srgbClr>
                  </a:outerShdw>
                </a:effectLst>
                <a:latin typeface="Arial" charset="0"/>
              </a:rPr>
              <a:t>F</a:t>
            </a:r>
          </a:p>
        </p:txBody>
      </p:sp>
      <p:sp>
        <p:nvSpPr>
          <p:cNvPr id="8" name="TextBox 7">
            <a:extLst>
              <a:ext uri="{FF2B5EF4-FFF2-40B4-BE49-F238E27FC236}">
                <a16:creationId xmlns:a16="http://schemas.microsoft.com/office/drawing/2014/main" id="{247550F7-2C1C-1B2A-70B1-DE7020897D3D}"/>
              </a:ext>
            </a:extLst>
          </p:cNvPr>
          <p:cNvSpPr txBox="1"/>
          <p:nvPr/>
        </p:nvSpPr>
        <p:spPr>
          <a:xfrm>
            <a:off x="7315200" y="1524000"/>
            <a:ext cx="762000" cy="461963"/>
          </a:xfrm>
          <a:prstGeom prst="rect">
            <a:avLst/>
          </a:prstGeom>
          <a:noFill/>
        </p:spPr>
        <p:txBody>
          <a:bodyPr>
            <a:spAutoFit/>
          </a:bodyPr>
          <a:lstStyle/>
          <a:p>
            <a:pPr>
              <a:defRPr/>
            </a:pPr>
            <a:r>
              <a:rPr lang="en-US" sz="2400" b="1" dirty="0">
                <a:solidFill>
                  <a:srgbClr val="000000"/>
                </a:solidFill>
                <a:effectLst>
                  <a:outerShdw blurRad="38100" dist="38100" dir="2700000" algn="tl">
                    <a:srgbClr val="000000">
                      <a:alpha val="43137"/>
                    </a:srgbClr>
                  </a:outerShdw>
                </a:effectLst>
                <a:latin typeface="Arial" charset="0"/>
              </a:rPr>
              <a:t>CC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2"/>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76AE317-A458-A3D1-96BC-BE7EA93A9557}"/>
              </a:ext>
            </a:extLst>
          </p:cNvPr>
          <p:cNvSpPr>
            <a:spLocks noGrp="1" noChangeArrowheads="1"/>
          </p:cNvSpPr>
          <p:nvPr>
            <p:ph type="title" idx="4294967295"/>
          </p:nvPr>
        </p:nvSpPr>
        <p:spPr>
          <a:xfrm>
            <a:off x="2057400" y="152400"/>
            <a:ext cx="5105400" cy="685800"/>
          </a:xfrm>
        </p:spPr>
        <p:txBody>
          <a:bodyPr/>
          <a:lstStyle/>
          <a:p>
            <a:pPr eaLnBrk="1" hangingPunct="1">
              <a:defRPr/>
            </a:pPr>
            <a:r>
              <a:rPr lang="en-US" sz="4000" dirty="0">
                <a:solidFill>
                  <a:srgbClr val="C00000"/>
                </a:solidFill>
                <a:latin typeface="Arial Rounded MT Bold" pitchFamily="34" charset="0"/>
              </a:rPr>
              <a:t>Relations</a:t>
            </a:r>
          </a:p>
        </p:txBody>
      </p:sp>
      <p:pic>
        <p:nvPicPr>
          <p:cNvPr id="8195" name="Picture 5" descr="Picture2">
            <a:extLst>
              <a:ext uri="{FF2B5EF4-FFF2-40B4-BE49-F238E27FC236}">
                <a16:creationId xmlns:a16="http://schemas.microsoft.com/office/drawing/2014/main" id="{888CB456-5965-18BA-07AD-7F6164E242A2}"/>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r="36508" b="36189"/>
          <a:stretch>
            <a:fillRect/>
          </a:stretch>
        </p:blipFill>
        <p:spPr>
          <a:xfrm>
            <a:off x="1981200" y="914400"/>
            <a:ext cx="5181600" cy="4664075"/>
          </a:xfrm>
          <a:noFill/>
        </p:spPr>
      </p:pic>
      <p:sp>
        <p:nvSpPr>
          <p:cNvPr id="8196" name="TextBox 6">
            <a:extLst>
              <a:ext uri="{FF2B5EF4-FFF2-40B4-BE49-F238E27FC236}">
                <a16:creationId xmlns:a16="http://schemas.microsoft.com/office/drawing/2014/main" id="{C9914901-065F-CAB9-2A45-815161867AA7}"/>
              </a:ext>
            </a:extLst>
          </p:cNvPr>
          <p:cNvSpPr txBox="1">
            <a:spLocks noChangeArrowheads="1"/>
          </p:cNvSpPr>
          <p:nvPr/>
        </p:nvSpPr>
        <p:spPr bwMode="auto">
          <a:xfrm>
            <a:off x="7239000" y="2133600"/>
            <a:ext cx="1447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800">
                <a:solidFill>
                  <a:srgbClr val="FF0000"/>
                </a:solidFill>
              </a:rPr>
              <a:t>Lateral:</a:t>
            </a:r>
            <a:r>
              <a:rPr lang="en-US" altLang="en-US" sz="2800"/>
              <a:t> </a:t>
            </a:r>
            <a:r>
              <a:rPr lang="en-US" altLang="en-US" sz="2800">
                <a:solidFill>
                  <a:srgbClr val="FFFF00"/>
                </a:solidFill>
              </a:rPr>
              <a:t>Internal capsule</a:t>
            </a:r>
          </a:p>
        </p:txBody>
      </p:sp>
      <p:sp>
        <p:nvSpPr>
          <p:cNvPr id="8197" name="Rectangle 7">
            <a:extLst>
              <a:ext uri="{FF2B5EF4-FFF2-40B4-BE49-F238E27FC236}">
                <a16:creationId xmlns:a16="http://schemas.microsoft.com/office/drawing/2014/main" id="{F068A511-5E58-B4FE-1D04-A39E51E1E9EF}"/>
              </a:ext>
            </a:extLst>
          </p:cNvPr>
          <p:cNvSpPr>
            <a:spLocks noChangeArrowheads="1"/>
          </p:cNvSpPr>
          <p:nvPr/>
        </p:nvSpPr>
        <p:spPr bwMode="auto">
          <a:xfrm>
            <a:off x="7239000" y="4419600"/>
            <a:ext cx="19050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Tx/>
              <a:buSzTx/>
              <a:buFontTx/>
              <a:buNone/>
            </a:pPr>
            <a:r>
              <a:rPr lang="en-US" altLang="en-US" sz="2800">
                <a:solidFill>
                  <a:srgbClr val="FF0000"/>
                </a:solidFill>
              </a:rPr>
              <a:t>Medial:</a:t>
            </a:r>
            <a:r>
              <a:rPr lang="en-US" altLang="en-US" sz="2800"/>
              <a:t> </a:t>
            </a:r>
            <a:r>
              <a:rPr lang="en-US" altLang="en-US" sz="2800">
                <a:solidFill>
                  <a:srgbClr val="FFFF00"/>
                </a:solidFill>
              </a:rPr>
              <a:t>3</a:t>
            </a:r>
            <a:r>
              <a:rPr lang="en-US" altLang="en-US" sz="2800" baseline="30000">
                <a:solidFill>
                  <a:srgbClr val="FFFF00"/>
                </a:solidFill>
              </a:rPr>
              <a:t>rd</a:t>
            </a:r>
            <a:r>
              <a:rPr lang="en-US" altLang="en-US" sz="2800">
                <a:solidFill>
                  <a:srgbClr val="FFFF00"/>
                </a:solidFill>
              </a:rPr>
              <a:t> ventricle</a:t>
            </a:r>
          </a:p>
        </p:txBody>
      </p:sp>
      <p:sp>
        <p:nvSpPr>
          <p:cNvPr id="8198" name="Rectangle 8">
            <a:extLst>
              <a:ext uri="{FF2B5EF4-FFF2-40B4-BE49-F238E27FC236}">
                <a16:creationId xmlns:a16="http://schemas.microsoft.com/office/drawing/2014/main" id="{25D76FDC-B4AF-8D96-EC29-DCC71FBF3041}"/>
              </a:ext>
            </a:extLst>
          </p:cNvPr>
          <p:cNvSpPr>
            <a:spLocks noChangeArrowheads="1"/>
          </p:cNvSpPr>
          <p:nvPr/>
        </p:nvSpPr>
        <p:spPr bwMode="auto">
          <a:xfrm>
            <a:off x="457200" y="2209800"/>
            <a:ext cx="1447800"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Tx/>
              <a:buSzTx/>
              <a:buFontTx/>
              <a:buNone/>
            </a:pPr>
            <a:r>
              <a:rPr lang="en-US" altLang="en-US" sz="2800">
                <a:solidFill>
                  <a:srgbClr val="FF0000"/>
                </a:solidFill>
              </a:rPr>
              <a:t>Dorsal:        </a:t>
            </a:r>
            <a:r>
              <a:rPr lang="en-US" altLang="en-US" sz="2800">
                <a:solidFill>
                  <a:srgbClr val="FFFF00"/>
                </a:solidFill>
              </a:rPr>
              <a:t>Lateral  ventricle</a:t>
            </a:r>
          </a:p>
        </p:txBody>
      </p:sp>
      <p:sp>
        <p:nvSpPr>
          <p:cNvPr id="8199" name="Rectangle 9">
            <a:extLst>
              <a:ext uri="{FF2B5EF4-FFF2-40B4-BE49-F238E27FC236}">
                <a16:creationId xmlns:a16="http://schemas.microsoft.com/office/drawing/2014/main" id="{5A0E892A-9F82-3726-74CA-6D5AF7EE0613}"/>
              </a:ext>
            </a:extLst>
          </p:cNvPr>
          <p:cNvSpPr>
            <a:spLocks noChangeArrowheads="1"/>
          </p:cNvSpPr>
          <p:nvPr/>
        </p:nvSpPr>
        <p:spPr bwMode="auto">
          <a:xfrm>
            <a:off x="0" y="5638800"/>
            <a:ext cx="32766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lnSpc>
                <a:spcPct val="90000"/>
              </a:lnSpc>
              <a:spcBef>
                <a:spcPct val="0"/>
              </a:spcBef>
              <a:buClrTx/>
              <a:buSzTx/>
              <a:buFontTx/>
              <a:buNone/>
            </a:pPr>
            <a:r>
              <a:rPr lang="en-US" altLang="en-US" sz="2800">
                <a:solidFill>
                  <a:srgbClr val="FF0000"/>
                </a:solidFill>
              </a:rPr>
              <a:t>Ventral:</a:t>
            </a:r>
            <a:r>
              <a:rPr lang="en-US" altLang="en-US" sz="2800"/>
              <a:t> </a:t>
            </a:r>
            <a:r>
              <a:rPr lang="en-US" altLang="en-US" sz="2800">
                <a:solidFill>
                  <a:srgbClr val="FFFF00"/>
                </a:solidFill>
              </a:rPr>
              <a:t>Exposed on the base of the brain</a:t>
            </a:r>
          </a:p>
        </p:txBody>
      </p:sp>
      <p:cxnSp>
        <p:nvCxnSpPr>
          <p:cNvPr id="8200" name="Straight Arrow Connector 11">
            <a:extLst>
              <a:ext uri="{FF2B5EF4-FFF2-40B4-BE49-F238E27FC236}">
                <a16:creationId xmlns:a16="http://schemas.microsoft.com/office/drawing/2014/main" id="{67A3D7B0-A4CA-70AF-8D76-28C40F774ED0}"/>
              </a:ext>
            </a:extLst>
          </p:cNvPr>
          <p:cNvCxnSpPr>
            <a:cxnSpLocks noChangeShapeType="1"/>
          </p:cNvCxnSpPr>
          <p:nvPr/>
        </p:nvCxnSpPr>
        <p:spPr bwMode="auto">
          <a:xfrm rot="10800000" flipV="1">
            <a:off x="5334000" y="2819400"/>
            <a:ext cx="1905000" cy="9144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8201" name="Straight Arrow Connector 12">
            <a:extLst>
              <a:ext uri="{FF2B5EF4-FFF2-40B4-BE49-F238E27FC236}">
                <a16:creationId xmlns:a16="http://schemas.microsoft.com/office/drawing/2014/main" id="{67E33A2C-0A88-FA8A-C9E0-59B49DB24BBE}"/>
              </a:ext>
            </a:extLst>
          </p:cNvPr>
          <p:cNvCxnSpPr>
            <a:cxnSpLocks noChangeShapeType="1"/>
          </p:cNvCxnSpPr>
          <p:nvPr/>
        </p:nvCxnSpPr>
        <p:spPr bwMode="auto">
          <a:xfrm rot="10800000">
            <a:off x="4495800" y="4038600"/>
            <a:ext cx="2743200" cy="5334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8202" name="Straight Arrow Connector 13">
            <a:extLst>
              <a:ext uri="{FF2B5EF4-FFF2-40B4-BE49-F238E27FC236}">
                <a16:creationId xmlns:a16="http://schemas.microsoft.com/office/drawing/2014/main" id="{687E2B89-1B23-D10C-3046-94B59E0BDA6F}"/>
              </a:ext>
            </a:extLst>
          </p:cNvPr>
          <p:cNvCxnSpPr>
            <a:cxnSpLocks noChangeShapeType="1"/>
          </p:cNvCxnSpPr>
          <p:nvPr/>
        </p:nvCxnSpPr>
        <p:spPr bwMode="auto">
          <a:xfrm flipV="1">
            <a:off x="2590800" y="4495800"/>
            <a:ext cx="1828800" cy="12954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8203" name="Straight Arrow Connector 14">
            <a:extLst>
              <a:ext uri="{FF2B5EF4-FFF2-40B4-BE49-F238E27FC236}">
                <a16:creationId xmlns:a16="http://schemas.microsoft.com/office/drawing/2014/main" id="{D4A6065E-A8DD-A0C1-5912-74A8882FA5F5}"/>
              </a:ext>
            </a:extLst>
          </p:cNvPr>
          <p:cNvCxnSpPr>
            <a:cxnSpLocks noChangeShapeType="1"/>
          </p:cNvCxnSpPr>
          <p:nvPr/>
        </p:nvCxnSpPr>
        <p:spPr bwMode="auto">
          <a:xfrm>
            <a:off x="1752600" y="2895600"/>
            <a:ext cx="2286000" cy="22860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B312B97A-2DAB-0CC3-4138-9F888AD305A8}"/>
              </a:ext>
            </a:extLst>
          </p:cNvPr>
          <p:cNvSpPr>
            <a:spLocks noGrp="1" noChangeArrowheads="1"/>
          </p:cNvSpPr>
          <p:nvPr>
            <p:ph type="body" sz="half" idx="4294967295"/>
          </p:nvPr>
        </p:nvSpPr>
        <p:spPr>
          <a:xfrm>
            <a:off x="0" y="304800"/>
            <a:ext cx="9144000" cy="3962400"/>
          </a:xfrm>
        </p:spPr>
        <p:txBody>
          <a:bodyPr/>
          <a:lstStyle/>
          <a:p>
            <a:pPr eaLnBrk="1" hangingPunct="1">
              <a:buClr>
                <a:srgbClr val="EC912C"/>
              </a:buClr>
              <a:buSzPct val="70000"/>
              <a:defRPr/>
            </a:pPr>
            <a:r>
              <a:rPr lang="en-US" sz="2400" dirty="0">
                <a:solidFill>
                  <a:srgbClr val="000000"/>
                </a:solidFill>
                <a:latin typeface="Times New Roman" panose="02020603050405020304" pitchFamily="18" charset="0"/>
                <a:cs typeface="Times New Roman" panose="02020603050405020304" pitchFamily="18" charset="0"/>
              </a:rPr>
              <a:t>Most of the hypothalamus is hidden except the inferior surface, that can be seen on the inferior surface of the brain, cranial to the cerebral peduncles</a:t>
            </a:r>
          </a:p>
          <a:p>
            <a:pPr eaLnBrk="1" hangingPunct="1">
              <a:buClr>
                <a:srgbClr val="EC912C"/>
              </a:buClr>
              <a:buSzPct val="70000"/>
              <a:defRPr/>
            </a:pPr>
            <a:r>
              <a:rPr lang="en-US" sz="2400" dirty="0">
                <a:solidFill>
                  <a:srgbClr val="000000"/>
                </a:solidFill>
                <a:latin typeface="Times New Roman" panose="02020603050405020304" pitchFamily="18" charset="0"/>
                <a:cs typeface="Times New Roman" panose="02020603050405020304" pitchFamily="18" charset="0"/>
              </a:rPr>
              <a:t>Parts of hypothalamus seen on the base of the brain include: </a:t>
            </a:r>
          </a:p>
          <a:p>
            <a:pPr lvl="1" eaLnBrk="1" hangingPunct="1">
              <a:defRPr/>
            </a:pPr>
            <a:r>
              <a:rPr lang="en-US" sz="2400" dirty="0" err="1">
                <a:solidFill>
                  <a:srgbClr val="FFC000"/>
                </a:solidFill>
                <a:latin typeface="Times New Roman" panose="02020603050405020304" pitchFamily="18" charset="0"/>
                <a:cs typeface="Times New Roman" panose="02020603050405020304" pitchFamily="18" charset="0"/>
              </a:rPr>
              <a:t>Infundibulum</a:t>
            </a:r>
            <a:endParaRPr lang="en-US" sz="2400" dirty="0">
              <a:solidFill>
                <a:srgbClr val="FFC000"/>
              </a:solidFill>
              <a:latin typeface="Times New Roman" panose="02020603050405020304" pitchFamily="18" charset="0"/>
              <a:cs typeface="Times New Roman" panose="02020603050405020304" pitchFamily="18" charset="0"/>
            </a:endParaRPr>
          </a:p>
          <a:p>
            <a:pPr lvl="1" eaLnBrk="1" hangingPunct="1">
              <a:defRPr/>
            </a:pPr>
            <a:r>
              <a:rPr lang="en-US" sz="2400" dirty="0">
                <a:solidFill>
                  <a:srgbClr val="FFC000"/>
                </a:solidFill>
                <a:latin typeface="Times New Roman" panose="02020603050405020304" pitchFamily="18" charset="0"/>
                <a:cs typeface="Times New Roman" panose="02020603050405020304" pitchFamily="18" charset="0"/>
              </a:rPr>
              <a:t>Tuber </a:t>
            </a:r>
            <a:r>
              <a:rPr lang="en-US" sz="2400" dirty="0" err="1">
                <a:solidFill>
                  <a:srgbClr val="FFC000"/>
                </a:solidFill>
                <a:latin typeface="Times New Roman" panose="02020603050405020304" pitchFamily="18" charset="0"/>
                <a:cs typeface="Times New Roman" panose="02020603050405020304" pitchFamily="18" charset="0"/>
              </a:rPr>
              <a:t>cinerium</a:t>
            </a:r>
            <a:endParaRPr lang="en-US" sz="2400" dirty="0">
              <a:solidFill>
                <a:srgbClr val="FFC000"/>
              </a:solidFill>
              <a:latin typeface="Times New Roman" panose="02020603050405020304" pitchFamily="18" charset="0"/>
              <a:cs typeface="Times New Roman" panose="02020603050405020304" pitchFamily="18" charset="0"/>
            </a:endParaRPr>
          </a:p>
          <a:p>
            <a:pPr lvl="1" eaLnBrk="1" hangingPunct="1">
              <a:defRPr/>
            </a:pPr>
            <a:r>
              <a:rPr lang="en-US" sz="2400" dirty="0">
                <a:solidFill>
                  <a:srgbClr val="FFC000"/>
                </a:solidFill>
                <a:latin typeface="Times New Roman" panose="02020603050405020304" pitchFamily="18" charset="0"/>
                <a:cs typeface="Times New Roman" panose="02020603050405020304" pitchFamily="18" charset="0"/>
              </a:rPr>
              <a:t>Mammillary bodies</a:t>
            </a:r>
          </a:p>
          <a:p>
            <a:pPr marL="0" lvl="1" indent="0" eaLnBrk="1" hangingPunct="1">
              <a:buNone/>
              <a:defRPr/>
            </a:pPr>
            <a:r>
              <a:rPr lang="en-GB"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The tuber cinereum is the region of </a:t>
            </a:r>
            <a:r>
              <a:rPr lang="en-GB" sz="2000" b="0" i="0" dirty="0" err="1">
                <a:solidFill>
                  <a:srgbClr val="000000"/>
                </a:solidFill>
                <a:effectLst/>
                <a:highlight>
                  <a:srgbClr val="FFFFFF"/>
                </a:highlight>
                <a:latin typeface="Times New Roman" panose="02020603050405020304" pitchFamily="18" charset="0"/>
                <a:cs typeface="Times New Roman" panose="02020603050405020304" pitchFamily="18" charset="0"/>
              </a:rPr>
              <a:t>gray</a:t>
            </a:r>
            <a:r>
              <a:rPr lang="en-GB" sz="2000" b="0" i="0" dirty="0">
                <a:solidFill>
                  <a:srgbClr val="000000"/>
                </a:solidFill>
                <a:effectLst/>
                <a:highlight>
                  <a:srgbClr val="FFFFFF"/>
                </a:highlight>
                <a:latin typeface="Times New Roman" panose="02020603050405020304" pitchFamily="18" charset="0"/>
                <a:cs typeface="Times New Roman" panose="02020603050405020304" pitchFamily="18" charset="0"/>
              </a:rPr>
              <a:t> matter extending from the optic chiasm to the mammillary bodies, from which the funnel-shaped infundibulum becomes continuous inferiorly with the infundibular stalk (hypophysial stalk) attached to the pituitary gland. </a:t>
            </a:r>
            <a:endParaRPr lang="en-US" sz="2000" dirty="0">
              <a:solidFill>
                <a:srgbClr val="000000"/>
              </a:solidFill>
              <a:latin typeface="Times New Roman" panose="02020603050405020304" pitchFamily="18" charset="0"/>
              <a:cs typeface="Times New Roman" panose="02020603050405020304" pitchFamily="18" charset="0"/>
            </a:endParaRPr>
          </a:p>
        </p:txBody>
      </p:sp>
      <p:pic>
        <p:nvPicPr>
          <p:cNvPr id="2" name="Picture 3" descr="VentralSurface">
            <a:extLst>
              <a:ext uri="{FF2B5EF4-FFF2-40B4-BE49-F238E27FC236}">
                <a16:creationId xmlns:a16="http://schemas.microsoft.com/office/drawing/2014/main" id="{AB692A37-0F4E-C51A-F111-5B7C1DEDD94B}"/>
              </a:ext>
            </a:extLst>
          </p:cNvPr>
          <p:cNvPicPr>
            <a:picLocks noChangeAspect="1" noChangeArrowheads="1"/>
          </p:cNvPicPr>
          <p:nvPr/>
        </p:nvPicPr>
        <p:blipFill rotWithShape="1">
          <a:blip r:embed="rId2">
            <a:lum contrast="30000"/>
            <a:extLst>
              <a:ext uri="{28A0092B-C50C-407E-A947-70E740481C1C}">
                <a14:useLocalDpi xmlns:a14="http://schemas.microsoft.com/office/drawing/2010/main" val="0"/>
              </a:ext>
            </a:extLst>
          </a:blip>
          <a:srcRect t="5107" b="7908"/>
          <a:stretch/>
        </p:blipFill>
        <p:spPr bwMode="auto">
          <a:xfrm>
            <a:off x="1447800" y="4343400"/>
            <a:ext cx="7010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092D76AC-99F2-8827-F4DD-1575E72DDDB4}"/>
              </a:ext>
            </a:extLst>
          </p:cNvPr>
          <p:cNvCxnSpPr>
            <a:cxnSpLocks/>
          </p:cNvCxnSpPr>
          <p:nvPr/>
        </p:nvCxnSpPr>
        <p:spPr bwMode="auto">
          <a:xfrm>
            <a:off x="7162800" y="54864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4" name="Straight Connector 3">
            <a:extLst>
              <a:ext uri="{FF2B5EF4-FFF2-40B4-BE49-F238E27FC236}">
                <a16:creationId xmlns:a16="http://schemas.microsoft.com/office/drawing/2014/main" id="{FB7ABF49-DC97-F913-BF15-79B1AA629283}"/>
              </a:ext>
            </a:extLst>
          </p:cNvPr>
          <p:cNvCxnSpPr>
            <a:cxnSpLocks/>
          </p:cNvCxnSpPr>
          <p:nvPr/>
        </p:nvCxnSpPr>
        <p:spPr bwMode="auto">
          <a:xfrm>
            <a:off x="7162800" y="57150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5" name="Straight Connector 4">
            <a:extLst>
              <a:ext uri="{FF2B5EF4-FFF2-40B4-BE49-F238E27FC236}">
                <a16:creationId xmlns:a16="http://schemas.microsoft.com/office/drawing/2014/main" id="{9D5F53B4-2C9B-F827-10FE-DF5E5958FFB5}"/>
              </a:ext>
            </a:extLst>
          </p:cNvPr>
          <p:cNvCxnSpPr>
            <a:cxnSpLocks/>
          </p:cNvCxnSpPr>
          <p:nvPr/>
        </p:nvCxnSpPr>
        <p:spPr bwMode="auto">
          <a:xfrm>
            <a:off x="7162800" y="5943600"/>
            <a:ext cx="91440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5602" name="Picture 3" descr="C:\Documents and Settings\Free User\My Documents\My Pictures\Picture1dd.jpg">
            <a:extLst>
              <a:ext uri="{FF2B5EF4-FFF2-40B4-BE49-F238E27FC236}">
                <a16:creationId xmlns:a16="http://schemas.microsoft.com/office/drawing/2014/main" id="{AEB4685C-13FC-E915-8B04-BA463A3CE9A4}"/>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2995" r="1633"/>
          <a:stretch>
            <a:fillRect/>
          </a:stretch>
        </p:blipFill>
        <p:spPr>
          <a:xfrm>
            <a:off x="5105400" y="1876425"/>
            <a:ext cx="4038600" cy="3973513"/>
          </a:xfr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04E8F5BD-5E92-1D93-B691-EAA6E09BDB5D}"/>
              </a:ext>
            </a:extLst>
          </p:cNvPr>
          <p:cNvCxnSpPr>
            <a:cxnSpLocks noChangeShapeType="1"/>
          </p:cNvCxnSpPr>
          <p:nvPr/>
        </p:nvCxnSpPr>
        <p:spPr bwMode="auto">
          <a:xfrm rot="16200000" flipH="1">
            <a:off x="5905500" y="4000500"/>
            <a:ext cx="1447800" cy="609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7">
            <a:extLst>
              <a:ext uri="{FF2B5EF4-FFF2-40B4-BE49-F238E27FC236}">
                <a16:creationId xmlns:a16="http://schemas.microsoft.com/office/drawing/2014/main" id="{E7F9B8F8-AEE5-E6DB-D331-94BBFCC8223A}"/>
              </a:ext>
            </a:extLst>
          </p:cNvPr>
          <p:cNvSpPr txBox="1"/>
          <p:nvPr/>
        </p:nvSpPr>
        <p:spPr>
          <a:xfrm>
            <a:off x="6477000" y="2819400"/>
            <a:ext cx="228600" cy="381000"/>
          </a:xfrm>
          <a:prstGeom prst="rect">
            <a:avLst/>
          </a:prstGeom>
          <a:noFill/>
        </p:spPr>
        <p:txBody>
          <a:bodyPr>
            <a:spAutoFit/>
          </a:bodyPr>
          <a:lstStyle/>
          <a:p>
            <a:pPr>
              <a:defRPr/>
            </a:pPr>
            <a:r>
              <a:rPr lang="en-US" b="1" dirty="0">
                <a:solidFill>
                  <a:srgbClr val="000000"/>
                </a:solidFill>
                <a:effectLst>
                  <a:outerShdw blurRad="38100" dist="38100" dir="2700000" algn="tl">
                    <a:srgbClr val="000000">
                      <a:alpha val="43137"/>
                    </a:srgbClr>
                  </a:outerShdw>
                </a:effectLst>
                <a:latin typeface="Arial" charset="0"/>
              </a:rPr>
              <a:t>F</a:t>
            </a:r>
          </a:p>
        </p:txBody>
      </p:sp>
      <p:sp>
        <p:nvSpPr>
          <p:cNvPr id="9" name="TextBox 8">
            <a:extLst>
              <a:ext uri="{FF2B5EF4-FFF2-40B4-BE49-F238E27FC236}">
                <a16:creationId xmlns:a16="http://schemas.microsoft.com/office/drawing/2014/main" id="{BE370E39-C37B-A75A-7009-777DEBA9E91A}"/>
              </a:ext>
            </a:extLst>
          </p:cNvPr>
          <p:cNvSpPr txBox="1"/>
          <p:nvPr/>
        </p:nvSpPr>
        <p:spPr>
          <a:xfrm>
            <a:off x="6781800" y="5029200"/>
            <a:ext cx="609600" cy="338138"/>
          </a:xfrm>
          <a:prstGeom prst="rect">
            <a:avLst/>
          </a:prstGeom>
          <a:noFill/>
        </p:spPr>
        <p:txBody>
          <a:bodyPr>
            <a:spAutoFit/>
          </a:bodyPr>
          <a:lstStyle/>
          <a:p>
            <a:pPr>
              <a:defRPr/>
            </a:pPr>
            <a:r>
              <a:rPr lang="en-US" sz="1600" b="1" dirty="0" err="1">
                <a:solidFill>
                  <a:srgbClr val="000000"/>
                </a:solidFill>
                <a:effectLst>
                  <a:outerShdw blurRad="38100" dist="38100" dir="2700000" algn="tl">
                    <a:srgbClr val="000000">
                      <a:alpha val="43137"/>
                    </a:srgbClr>
                  </a:outerShdw>
                </a:effectLst>
                <a:latin typeface="Arial" charset="0"/>
              </a:rPr>
              <a:t>mb</a:t>
            </a:r>
            <a:endParaRPr lang="en-US" sz="1600" b="1" dirty="0">
              <a:solidFill>
                <a:srgbClr val="000000"/>
              </a:solidFill>
              <a:effectLst>
                <a:outerShdw blurRad="38100" dist="38100" dir="2700000" algn="tl">
                  <a:srgbClr val="000000">
                    <a:alpha val="43137"/>
                  </a:srgbClr>
                </a:outerShdw>
              </a:effectLst>
              <a:latin typeface="Arial" charset="0"/>
            </a:endParaRPr>
          </a:p>
        </p:txBody>
      </p:sp>
      <p:sp>
        <p:nvSpPr>
          <p:cNvPr id="25606" name="Rectangle 9">
            <a:extLst>
              <a:ext uri="{FF2B5EF4-FFF2-40B4-BE49-F238E27FC236}">
                <a16:creationId xmlns:a16="http://schemas.microsoft.com/office/drawing/2014/main" id="{6DCD3301-0D77-1741-7E4F-A90F595915EC}"/>
              </a:ext>
            </a:extLst>
          </p:cNvPr>
          <p:cNvSpPr>
            <a:spLocks noChangeArrowheads="1"/>
          </p:cNvSpPr>
          <p:nvPr/>
        </p:nvSpPr>
        <p:spPr bwMode="auto">
          <a:xfrm>
            <a:off x="76200" y="457200"/>
            <a:ext cx="8991600" cy="1292225"/>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80000"/>
              <a:buFont typeface="Wingdings" panose="05000000000000000000" pitchFamily="2" charset="2"/>
              <a:buChar char="Ø"/>
              <a:defRPr sz="3200">
                <a:solidFill>
                  <a:schemeClr val="tx1"/>
                </a:solidFill>
                <a:latin typeface="Arial" panose="020B0604020202020204" pitchFamily="34" charset="0"/>
              </a:defRPr>
            </a:lvl1pPr>
            <a:lvl2pPr marL="742950" indent="-285750">
              <a:spcBef>
                <a:spcPct val="20000"/>
              </a:spcBef>
              <a:buClr>
                <a:schemeClr val="tx2"/>
              </a:buClr>
              <a:buSzPct val="5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Char char="•"/>
              <a:defRPr sz="2400">
                <a:solidFill>
                  <a:schemeClr val="tx1"/>
                </a:solidFill>
                <a:latin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SzTx/>
              <a:buFontTx/>
              <a:buNone/>
            </a:pPr>
            <a:r>
              <a:rPr lang="en-US" altLang="en-US" sz="2600">
                <a:solidFill>
                  <a:srgbClr val="000000"/>
                </a:solidFill>
                <a:latin typeface="Times New Roman" panose="02020603050405020304" pitchFamily="18" charset="0"/>
                <a:cs typeface="Times New Roman" panose="02020603050405020304" pitchFamily="18" charset="0"/>
              </a:rPr>
              <a:t>The</a:t>
            </a:r>
            <a:r>
              <a:rPr lang="en-US" altLang="en-US" sz="2600">
                <a:latin typeface="Times New Roman" panose="02020603050405020304" pitchFamily="18" charset="0"/>
                <a:cs typeface="Times New Roman" panose="02020603050405020304" pitchFamily="18" charset="0"/>
              </a:rPr>
              <a:t> </a:t>
            </a:r>
            <a:r>
              <a:rPr lang="en-US" altLang="en-US" sz="2600">
                <a:solidFill>
                  <a:srgbClr val="C00000"/>
                </a:solidFill>
                <a:latin typeface="Times New Roman" panose="02020603050405020304" pitchFamily="18" charset="0"/>
                <a:cs typeface="Times New Roman" panose="02020603050405020304" pitchFamily="18" charset="0"/>
              </a:rPr>
              <a:t>anterior column of the fornix </a:t>
            </a:r>
            <a:r>
              <a:rPr lang="en-US" altLang="en-US" sz="2600">
                <a:solidFill>
                  <a:srgbClr val="000000"/>
                </a:solidFill>
                <a:latin typeface="Times New Roman" panose="02020603050405020304" pitchFamily="18" charset="0"/>
                <a:cs typeface="Times New Roman" panose="02020603050405020304" pitchFamily="18" charset="0"/>
              </a:rPr>
              <a:t>passes vertically through the substance of hypothalamus (to terminate in the mamillary body) and divides it into </a:t>
            </a:r>
            <a:r>
              <a:rPr lang="en-US" altLang="en-US" sz="2600">
                <a:solidFill>
                  <a:srgbClr val="C00000"/>
                </a:solidFill>
                <a:latin typeface="Times New Roman" panose="02020603050405020304" pitchFamily="18" charset="0"/>
                <a:cs typeface="Times New Roman" panose="02020603050405020304" pitchFamily="18" charset="0"/>
              </a:rPr>
              <a:t>medial</a:t>
            </a:r>
            <a:r>
              <a:rPr lang="en-US" altLang="en-US" sz="2600">
                <a:latin typeface="Times New Roman" panose="02020603050405020304" pitchFamily="18" charset="0"/>
                <a:cs typeface="Times New Roman" panose="02020603050405020304" pitchFamily="18" charset="0"/>
              </a:rPr>
              <a:t> </a:t>
            </a:r>
            <a:r>
              <a:rPr lang="en-US" altLang="en-US" sz="2600">
                <a:solidFill>
                  <a:srgbClr val="000000"/>
                </a:solidFill>
                <a:latin typeface="Times New Roman" panose="02020603050405020304" pitchFamily="18" charset="0"/>
                <a:cs typeface="Times New Roman" panose="02020603050405020304" pitchFamily="18" charset="0"/>
              </a:rPr>
              <a:t>and</a:t>
            </a:r>
            <a:r>
              <a:rPr lang="en-US" altLang="en-US" sz="2600">
                <a:latin typeface="Times New Roman" panose="02020603050405020304" pitchFamily="18" charset="0"/>
                <a:cs typeface="Times New Roman" panose="02020603050405020304" pitchFamily="18" charset="0"/>
              </a:rPr>
              <a:t> </a:t>
            </a:r>
            <a:r>
              <a:rPr lang="en-US" altLang="en-US" sz="2600">
                <a:solidFill>
                  <a:srgbClr val="C00000"/>
                </a:solidFill>
                <a:latin typeface="Times New Roman" panose="02020603050405020304" pitchFamily="18" charset="0"/>
                <a:cs typeface="Times New Roman" panose="02020603050405020304" pitchFamily="18" charset="0"/>
              </a:rPr>
              <a:t>lateral </a:t>
            </a:r>
            <a:r>
              <a:rPr lang="en-US" altLang="en-US" sz="2600">
                <a:solidFill>
                  <a:srgbClr val="000000"/>
                </a:solidFill>
                <a:latin typeface="Times New Roman" panose="02020603050405020304" pitchFamily="18" charset="0"/>
                <a:cs typeface="Times New Roman" panose="02020603050405020304" pitchFamily="18" charset="0"/>
              </a:rPr>
              <a:t>zones </a:t>
            </a:r>
          </a:p>
        </p:txBody>
      </p:sp>
      <p:pic>
        <p:nvPicPr>
          <p:cNvPr id="25607" name="Picture 2" descr="C:\Documents and Settings\Free User\My Documents\My Pictures\Picturexx1.jpg">
            <a:extLst>
              <a:ext uri="{FF2B5EF4-FFF2-40B4-BE49-F238E27FC236}">
                <a16:creationId xmlns:a16="http://schemas.microsoft.com/office/drawing/2014/main" id="{98B0C112-BA70-C16D-8D6E-F4C3D6FF6B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209800"/>
            <a:ext cx="45323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7650" name="Text Box 6">
            <a:extLst>
              <a:ext uri="{FF2B5EF4-FFF2-40B4-BE49-F238E27FC236}">
                <a16:creationId xmlns:a16="http://schemas.microsoft.com/office/drawing/2014/main" id="{D3CFE303-DFA4-920F-6A35-41A89B1E16F8}"/>
              </a:ext>
            </a:extLst>
          </p:cNvPr>
          <p:cNvSpPr txBox="1">
            <a:spLocks noChangeArrowheads="1"/>
          </p:cNvSpPr>
          <p:nvPr/>
        </p:nvSpPr>
        <p:spPr bwMode="auto">
          <a:xfrm>
            <a:off x="685800" y="1524000"/>
            <a:ext cx="2286000" cy="457200"/>
          </a:xfrm>
          <a:prstGeom prst="rect">
            <a:avLst/>
          </a:prstGeom>
          <a:noFill/>
          <a:ln w="9525">
            <a:noFill/>
            <a:miter lim="800000"/>
            <a:headEnd/>
            <a:tailEnd/>
          </a:ln>
        </p:spPr>
        <p:txBody>
          <a:bodyPr>
            <a:spAutoFit/>
          </a:bodyPr>
          <a:lstStyle/>
          <a:p>
            <a:pPr>
              <a:spcBef>
                <a:spcPct val="50000"/>
              </a:spcBef>
              <a:defRPr/>
            </a:pPr>
            <a:r>
              <a:rPr lang="en-US" sz="2400" b="1" u="sng"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Nuclei</a:t>
            </a:r>
          </a:p>
        </p:txBody>
      </p:sp>
      <p:sp>
        <p:nvSpPr>
          <p:cNvPr id="27651" name="Text Box 7">
            <a:extLst>
              <a:ext uri="{FF2B5EF4-FFF2-40B4-BE49-F238E27FC236}">
                <a16:creationId xmlns:a16="http://schemas.microsoft.com/office/drawing/2014/main" id="{9495BBDD-B624-9DDA-BA0E-889A36F1AD8D}"/>
              </a:ext>
            </a:extLst>
          </p:cNvPr>
          <p:cNvSpPr txBox="1">
            <a:spLocks noChangeArrowheads="1"/>
          </p:cNvSpPr>
          <p:nvPr/>
        </p:nvSpPr>
        <p:spPr bwMode="auto">
          <a:xfrm>
            <a:off x="609600" y="4648200"/>
            <a:ext cx="2286000" cy="457200"/>
          </a:xfrm>
          <a:prstGeom prst="rect">
            <a:avLst/>
          </a:prstGeom>
          <a:noFill/>
          <a:ln w="9525">
            <a:noFill/>
            <a:miter lim="800000"/>
            <a:headEnd/>
            <a:tailEnd/>
          </a:ln>
        </p:spPr>
        <p:txBody>
          <a:bodyPr>
            <a:spAutoFit/>
          </a:bodyPr>
          <a:lstStyle/>
          <a:p>
            <a:pPr>
              <a:spcBef>
                <a:spcPct val="50000"/>
              </a:spcBef>
              <a:defRPr/>
            </a:pPr>
            <a:r>
              <a:rPr lang="en-US" sz="2400" b="1" u="sng" dirty="0">
                <a:solidFill>
                  <a:srgbClr val="C00000"/>
                </a:solidFill>
                <a:effectLst>
                  <a:outerShdw blurRad="38100" dist="38100" dir="2700000" algn="tl">
                    <a:srgbClr val="000000">
                      <a:alpha val="43137"/>
                    </a:srgbClr>
                  </a:outerShdw>
                </a:effectLst>
                <a:latin typeface="Arial" charset="0"/>
              </a:rPr>
              <a:t>Lateral Part</a:t>
            </a:r>
          </a:p>
        </p:txBody>
      </p:sp>
      <p:pic>
        <p:nvPicPr>
          <p:cNvPr id="26628" name="Picture 5" descr="C:\Documents and Settings\user\My Documents\My Pictures\ccc.jpg">
            <a:extLst>
              <a:ext uri="{FF2B5EF4-FFF2-40B4-BE49-F238E27FC236}">
                <a16:creationId xmlns:a16="http://schemas.microsoft.com/office/drawing/2014/main" id="{C0E472AE-5AA4-DCAF-3D8F-3EBD11F666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875" r="9846"/>
          <a:stretch>
            <a:fillRect/>
          </a:stretch>
        </p:blipFill>
        <p:spPr bwMode="auto">
          <a:xfrm>
            <a:off x="3124200" y="3505200"/>
            <a:ext cx="426720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6" descr="C:\Documents and Settings\user\My Documents\My Pictures\bnn.jpg">
            <a:extLst>
              <a:ext uri="{FF2B5EF4-FFF2-40B4-BE49-F238E27FC236}">
                <a16:creationId xmlns:a16="http://schemas.microsoft.com/office/drawing/2014/main" id="{5B50480A-531B-2E8F-2BB3-8D748E394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04800"/>
            <a:ext cx="44545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C302CF5-B523-D963-85B8-468319C8100D}"/>
              </a:ext>
            </a:extLst>
          </p:cNvPr>
          <p:cNvSpPr>
            <a:spLocks noGrp="1" noChangeArrowheads="1"/>
          </p:cNvSpPr>
          <p:nvPr>
            <p:ph type="title"/>
          </p:nvPr>
        </p:nvSpPr>
        <p:spPr>
          <a:xfrm>
            <a:off x="457200" y="61913"/>
            <a:ext cx="8229600" cy="636587"/>
          </a:xfrm>
        </p:spPr>
        <p:txBody>
          <a:bodyPr/>
          <a:lstStyle/>
          <a:p>
            <a:pPr eaLnBrk="1" hangingPunct="1">
              <a:defRPr/>
            </a:pPr>
            <a:r>
              <a:rPr lang="en-US" sz="4000" dirty="0">
                <a:solidFill>
                  <a:srgbClr val="EC912C"/>
                </a:solidFill>
                <a:latin typeface="Arial Rounded MT Bold" pitchFamily="34" charset="0"/>
              </a:rPr>
              <a:t>Lateral part of hypothalamus</a:t>
            </a:r>
          </a:p>
        </p:txBody>
      </p:sp>
      <p:sp>
        <p:nvSpPr>
          <p:cNvPr id="10244" name="Rectangle 4">
            <a:extLst>
              <a:ext uri="{FF2B5EF4-FFF2-40B4-BE49-F238E27FC236}">
                <a16:creationId xmlns:a16="http://schemas.microsoft.com/office/drawing/2014/main" id="{6117BF5A-A354-E64D-A7E5-5B644F246640}"/>
              </a:ext>
            </a:extLst>
          </p:cNvPr>
          <p:cNvSpPr>
            <a:spLocks noGrp="1" noChangeArrowheads="1"/>
          </p:cNvSpPr>
          <p:nvPr>
            <p:ph type="body" sz="half" idx="1"/>
          </p:nvPr>
        </p:nvSpPr>
        <p:spPr>
          <a:xfrm>
            <a:off x="152400" y="838200"/>
            <a:ext cx="4114800" cy="5638800"/>
          </a:xfrm>
        </p:spPr>
        <p:txBody>
          <a:bodyPr/>
          <a:lstStyle/>
          <a:p>
            <a:pPr eaLnBrk="1" hangingPunct="1">
              <a:buClr>
                <a:srgbClr val="EC912C"/>
              </a:buClr>
              <a:buSzPct val="70000"/>
              <a:defRPr/>
            </a:pPr>
            <a:r>
              <a:rPr lang="en-US" sz="2800" dirty="0">
                <a:solidFill>
                  <a:srgbClr val="000000"/>
                </a:solidFill>
                <a:latin typeface="Times New Roman" panose="02020603050405020304" pitchFamily="18" charset="0"/>
                <a:cs typeface="Times New Roman" panose="02020603050405020304" pitchFamily="18" charset="0"/>
              </a:rPr>
              <a:t>Lies medial and ventral to the subthalamus</a:t>
            </a:r>
            <a:br>
              <a:rPr lang="en-US" sz="2800" dirty="0">
                <a:solidFill>
                  <a:srgbClr val="000000"/>
                </a:solidFill>
                <a:latin typeface="Times New Roman" panose="02020603050405020304" pitchFamily="18" charset="0"/>
                <a:cs typeface="Times New Roman" panose="02020603050405020304" pitchFamily="18" charset="0"/>
              </a:rPr>
            </a:br>
            <a:endParaRPr lang="en-US" sz="2800" dirty="0">
              <a:solidFill>
                <a:srgbClr val="000000"/>
              </a:solidFill>
              <a:latin typeface="Times New Roman" panose="02020603050405020304" pitchFamily="18" charset="0"/>
              <a:cs typeface="Times New Roman" panose="02020603050405020304" pitchFamily="18" charset="0"/>
            </a:endParaRPr>
          </a:p>
          <a:p>
            <a:pPr eaLnBrk="1" hangingPunct="1">
              <a:buClr>
                <a:srgbClr val="EC912C"/>
              </a:buClr>
              <a:buSzPct val="70000"/>
              <a:defRPr/>
            </a:pPr>
            <a:r>
              <a:rPr lang="en-US" sz="2800" dirty="0">
                <a:solidFill>
                  <a:srgbClr val="000000"/>
                </a:solidFill>
                <a:latin typeface="Times New Roman" panose="02020603050405020304" pitchFamily="18" charset="0"/>
                <a:cs typeface="Times New Roman" panose="02020603050405020304" pitchFamily="18" charset="0"/>
              </a:rPr>
              <a:t>Traversed by many fibers including </a:t>
            </a:r>
            <a:r>
              <a:rPr lang="en-US" sz="2800" dirty="0">
                <a:solidFill>
                  <a:srgbClr val="EC912C"/>
                </a:solidFill>
                <a:latin typeface="Times New Roman" panose="02020603050405020304" pitchFamily="18" charset="0"/>
                <a:cs typeface="Times New Roman" panose="02020603050405020304" pitchFamily="18" charset="0"/>
              </a:rPr>
              <a:t>medial forebrain bundle</a:t>
            </a:r>
            <a:br>
              <a:rPr lang="en-US" sz="2800" dirty="0">
                <a:solidFill>
                  <a:srgbClr val="EC912C"/>
                </a:solidFill>
                <a:latin typeface="Times New Roman" panose="02020603050405020304" pitchFamily="18" charset="0"/>
                <a:cs typeface="Times New Roman" panose="02020603050405020304" pitchFamily="18" charset="0"/>
              </a:rPr>
            </a:br>
            <a:endParaRPr lang="en-US" sz="2800" dirty="0">
              <a:solidFill>
                <a:srgbClr val="EC912C"/>
              </a:solidFill>
              <a:latin typeface="Times New Roman" panose="02020603050405020304" pitchFamily="18" charset="0"/>
              <a:cs typeface="Times New Roman" panose="02020603050405020304" pitchFamily="18" charset="0"/>
            </a:endParaRPr>
          </a:p>
          <a:p>
            <a:pPr eaLnBrk="1" hangingPunct="1">
              <a:buClr>
                <a:srgbClr val="EC912C"/>
              </a:buClr>
              <a:buSzPct val="70000"/>
              <a:defRPr/>
            </a:pPr>
            <a:r>
              <a:rPr lang="en-US" sz="2800" dirty="0">
                <a:solidFill>
                  <a:srgbClr val="000000"/>
                </a:solidFill>
                <a:latin typeface="Times New Roman" panose="02020603050405020304" pitchFamily="18" charset="0"/>
                <a:cs typeface="Times New Roman" panose="02020603050405020304" pitchFamily="18" charset="0"/>
              </a:rPr>
              <a:t>Controls food and water intake (feeding </a:t>
            </a:r>
            <a:r>
              <a:rPr lang="en-US" sz="2800" dirty="0" err="1">
                <a:solidFill>
                  <a:srgbClr val="000000"/>
                </a:solidFill>
                <a:latin typeface="Times New Roman" panose="02020603050405020304" pitchFamily="18" charset="0"/>
                <a:cs typeface="Times New Roman" panose="02020603050405020304" pitchFamily="18" charset="0"/>
              </a:rPr>
              <a:t>centre</a:t>
            </a:r>
            <a:r>
              <a:rPr lang="en-US" sz="2800" dirty="0">
                <a:solidFill>
                  <a:srgbClr val="000000"/>
                </a:solidFill>
                <a:latin typeface="Times New Roman" panose="02020603050405020304" pitchFamily="18" charset="0"/>
                <a:cs typeface="Times New Roman" panose="02020603050405020304" pitchFamily="18" charset="0"/>
              </a:rPr>
              <a:t>)</a:t>
            </a:r>
            <a:br>
              <a:rPr lang="en-US" sz="2800" dirty="0">
                <a:solidFill>
                  <a:srgbClr val="000000"/>
                </a:solidFill>
                <a:latin typeface="Times New Roman" panose="02020603050405020304" pitchFamily="18" charset="0"/>
                <a:cs typeface="Times New Roman" panose="02020603050405020304" pitchFamily="18" charset="0"/>
              </a:rPr>
            </a:br>
            <a:endParaRPr lang="en-US" sz="2800" dirty="0">
              <a:solidFill>
                <a:srgbClr val="000000"/>
              </a:solidFill>
              <a:latin typeface="Times New Roman" panose="02020603050405020304" pitchFamily="18" charset="0"/>
              <a:cs typeface="Times New Roman" panose="02020603050405020304" pitchFamily="18" charset="0"/>
            </a:endParaRPr>
          </a:p>
          <a:p>
            <a:pPr eaLnBrk="1" hangingPunct="1">
              <a:buClr>
                <a:srgbClr val="EC912C"/>
              </a:buClr>
              <a:buSzPct val="70000"/>
              <a:defRPr/>
            </a:pPr>
            <a:r>
              <a:rPr lang="en-US" sz="2800" dirty="0">
                <a:solidFill>
                  <a:srgbClr val="000000"/>
                </a:solidFill>
                <a:latin typeface="Times New Roman" panose="02020603050405020304" pitchFamily="18" charset="0"/>
                <a:cs typeface="Times New Roman" panose="02020603050405020304" pitchFamily="18" charset="0"/>
              </a:rPr>
              <a:t>Lesions cause </a:t>
            </a:r>
            <a:r>
              <a:rPr lang="en-US" sz="2800" dirty="0" err="1">
                <a:solidFill>
                  <a:srgbClr val="00B0F0"/>
                </a:solidFill>
                <a:latin typeface="Times New Roman" panose="02020603050405020304" pitchFamily="18" charset="0"/>
                <a:cs typeface="Times New Roman" panose="02020603050405020304" pitchFamily="18" charset="0"/>
              </a:rPr>
              <a:t>aphagia</a:t>
            </a:r>
            <a:r>
              <a:rPr lang="en-US" sz="2800" dirty="0">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and</a:t>
            </a:r>
            <a:r>
              <a:rPr lang="en-US" sz="2800" dirty="0">
                <a:latin typeface="Times New Roman" panose="02020603050405020304" pitchFamily="18" charset="0"/>
                <a:cs typeface="Times New Roman" panose="02020603050405020304" pitchFamily="18" charset="0"/>
              </a:rPr>
              <a:t> </a:t>
            </a:r>
            <a:r>
              <a:rPr lang="en-US" sz="2800" dirty="0" err="1">
                <a:solidFill>
                  <a:srgbClr val="00B0F0"/>
                </a:solidFill>
                <a:latin typeface="Times New Roman" panose="02020603050405020304" pitchFamily="18" charset="0"/>
                <a:cs typeface="Times New Roman" panose="02020603050405020304" pitchFamily="18" charset="0"/>
              </a:rPr>
              <a:t>adipsia</a:t>
            </a:r>
            <a:endParaRPr lang="en-US" sz="2800" dirty="0">
              <a:solidFill>
                <a:srgbClr val="00B0F0"/>
              </a:solidFill>
              <a:latin typeface="Times New Roman" panose="02020603050405020304" pitchFamily="18" charset="0"/>
              <a:cs typeface="Times New Roman" panose="02020603050405020304" pitchFamily="18" charset="0"/>
            </a:endParaRPr>
          </a:p>
        </p:txBody>
      </p:sp>
      <p:pic>
        <p:nvPicPr>
          <p:cNvPr id="27652" name="Picture 5" descr="C:\Documents and Settings\user\My Documents\My Pictures\ccc.jpg">
            <a:extLst>
              <a:ext uri="{FF2B5EF4-FFF2-40B4-BE49-F238E27FC236}">
                <a16:creationId xmlns:a16="http://schemas.microsoft.com/office/drawing/2014/main" id="{C670B020-BFFB-9362-1099-AF6A56D3C650}"/>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0875" r="9846"/>
          <a:stretch>
            <a:fillRect/>
          </a:stretch>
        </p:blipFill>
        <p:spPr>
          <a:xfrm>
            <a:off x="4191000" y="1447800"/>
            <a:ext cx="4641850" cy="36576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0CC2C9EB-1CA7-A946-36AB-A974717F2BDE}"/>
              </a:ext>
            </a:extLst>
          </p:cNvPr>
          <p:cNvSpPr>
            <a:spLocks noGrp="1" noChangeArrowheads="1"/>
          </p:cNvSpPr>
          <p:nvPr>
            <p:ph type="title"/>
          </p:nvPr>
        </p:nvSpPr>
        <p:spPr>
          <a:xfrm>
            <a:off x="457200" y="-68263"/>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DA6F6D4A-C686-5520-AE92-1792AE50E1F0}"/>
              </a:ext>
            </a:extLst>
          </p:cNvPr>
          <p:cNvSpPr>
            <a:spLocks noGrp="1" noChangeArrowheads="1"/>
          </p:cNvSpPr>
          <p:nvPr>
            <p:ph type="body" sz="half" idx="1"/>
          </p:nvPr>
        </p:nvSpPr>
        <p:spPr>
          <a:xfrm>
            <a:off x="0" y="498475"/>
            <a:ext cx="5486400" cy="6359525"/>
          </a:xfrm>
        </p:spPr>
        <p:txBody>
          <a:bodyPr/>
          <a:lstStyle/>
          <a:p>
            <a:pPr eaLnBrk="1" hangingPunct="1">
              <a:buClr>
                <a:srgbClr val="EC912C"/>
              </a:buClr>
              <a:defRPr/>
            </a:pPr>
            <a:r>
              <a:rPr lang="en-US" sz="2400" dirty="0">
                <a:solidFill>
                  <a:srgbClr val="000000"/>
                </a:solidFill>
                <a:latin typeface="Times New Roman" panose="02020603050405020304" pitchFamily="18" charset="0"/>
                <a:cs typeface="Times New Roman" panose="02020603050405020304" pitchFamily="18" charset="0"/>
              </a:rPr>
              <a:t>Forms lateral wall of the 3</a:t>
            </a:r>
            <a:r>
              <a:rPr lang="en-US" sz="2400" baseline="30000" dirty="0">
                <a:solidFill>
                  <a:srgbClr val="000000"/>
                </a:solidFill>
                <a:latin typeface="Times New Roman" panose="02020603050405020304" pitchFamily="18" charset="0"/>
                <a:cs typeface="Times New Roman" panose="02020603050405020304" pitchFamily="18" charset="0"/>
              </a:rPr>
              <a:t>rd</a:t>
            </a:r>
            <a:r>
              <a:rPr lang="en-US" sz="2400" dirty="0">
                <a:solidFill>
                  <a:srgbClr val="000000"/>
                </a:solidFill>
                <a:latin typeface="Times New Roman" panose="02020603050405020304" pitchFamily="18" charset="0"/>
                <a:cs typeface="Times New Roman" panose="02020603050405020304" pitchFamily="18" charset="0"/>
              </a:rPr>
              <a:t> ventricle</a:t>
            </a:r>
          </a:p>
          <a:p>
            <a:pPr eaLnBrk="1" hangingPunct="1">
              <a:buClr>
                <a:srgbClr val="EC912C"/>
              </a:buClr>
              <a:defRPr/>
            </a:pPr>
            <a:r>
              <a:rPr lang="en-US" sz="2400" dirty="0">
                <a:solidFill>
                  <a:srgbClr val="000000"/>
                </a:solidFill>
                <a:latin typeface="Times New Roman" panose="02020603050405020304" pitchFamily="18" charset="0"/>
                <a:cs typeface="Times New Roman" panose="02020603050405020304" pitchFamily="18" charset="0"/>
              </a:rPr>
              <a:t>Contains nuclei divided into 3 divisions</a:t>
            </a:r>
            <a:br>
              <a:rPr lang="en-US" sz="2400" dirty="0">
                <a:solidFill>
                  <a:srgbClr val="000000"/>
                </a:solidFill>
                <a:latin typeface="Times New Roman" panose="02020603050405020304" pitchFamily="18" charset="0"/>
                <a:cs typeface="Times New Roman" panose="02020603050405020304" pitchFamily="18" charset="0"/>
              </a:rPr>
            </a:br>
            <a:br>
              <a:rPr lang="en-US" sz="900" dirty="0">
                <a:solidFill>
                  <a:srgbClr val="000000"/>
                </a:solidFill>
                <a:latin typeface="Times New Roman" panose="02020603050405020304" pitchFamily="18" charset="0"/>
                <a:cs typeface="Times New Roman" panose="02020603050405020304" pitchFamily="18" charset="0"/>
              </a:rPr>
            </a:br>
            <a:r>
              <a:rPr lang="en-US" sz="2400" dirty="0">
                <a:solidFill>
                  <a:srgbClr val="C00000"/>
                </a:solidFill>
                <a:latin typeface="Times New Roman" panose="02020603050405020304" pitchFamily="18" charset="0"/>
                <a:cs typeface="Times New Roman" panose="02020603050405020304" pitchFamily="18" charset="0"/>
              </a:rPr>
              <a:t>1) Anterior division:</a:t>
            </a:r>
            <a:br>
              <a:rPr lang="en-US" sz="2400" dirty="0">
                <a:solidFill>
                  <a:srgbClr val="000000"/>
                </a:solidFill>
                <a:latin typeface="Times New Roman" panose="02020603050405020304" pitchFamily="18" charset="0"/>
                <a:cs typeface="Times New Roman" panose="02020603050405020304" pitchFamily="18" charset="0"/>
              </a:rPr>
            </a:br>
            <a:r>
              <a:rPr lang="en-US" sz="2400" dirty="0">
                <a:solidFill>
                  <a:srgbClr val="000000"/>
                </a:solidFill>
                <a:latin typeface="Times New Roman" panose="02020603050405020304" pitchFamily="18" charset="0"/>
                <a:cs typeface="Times New Roman" panose="02020603050405020304" pitchFamily="18" charset="0"/>
              </a:rPr>
              <a:t>   </a:t>
            </a:r>
            <a:r>
              <a:rPr lang="en-US" sz="2400" u="sng" dirty="0">
                <a:solidFill>
                  <a:srgbClr val="000000"/>
                </a:solidFill>
                <a:latin typeface="Times New Roman" panose="02020603050405020304" pitchFamily="18" charset="0"/>
                <a:cs typeface="Times New Roman" panose="02020603050405020304" pitchFamily="18" charset="0"/>
              </a:rPr>
              <a:t>a) preoptic group</a:t>
            </a:r>
          </a:p>
          <a:p>
            <a:pPr lvl="1"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Medial preoptic nucleus</a:t>
            </a:r>
          </a:p>
          <a:p>
            <a:pPr lvl="1"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Lateral preoptic nucleus</a:t>
            </a:r>
          </a:p>
          <a:p>
            <a:pPr lvl="1"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Periventricular nucleus</a:t>
            </a:r>
          </a:p>
          <a:p>
            <a:pPr marL="457200" lvl="1" indent="0" eaLnBrk="1" hangingPunct="1">
              <a:buFont typeface="Wingdings" panose="05000000000000000000" pitchFamily="2" charset="2"/>
              <a:buNone/>
              <a:defRPr/>
            </a:pPr>
            <a:r>
              <a:rPr lang="en-US" sz="2000" dirty="0">
                <a:solidFill>
                  <a:srgbClr val="FFFF00"/>
                </a:solidFill>
                <a:latin typeface="Times New Roman" panose="02020603050405020304" pitchFamily="18" charset="0"/>
                <a:cs typeface="Times New Roman" panose="02020603050405020304" pitchFamily="18" charset="0"/>
              </a:rPr>
              <a:t>  </a:t>
            </a:r>
            <a:r>
              <a:rPr lang="en-US" sz="2400" u="sng" dirty="0">
                <a:solidFill>
                  <a:srgbClr val="000000"/>
                </a:solidFill>
                <a:latin typeface="Times New Roman" panose="02020603050405020304" pitchFamily="18" charset="0"/>
                <a:cs typeface="Times New Roman" panose="02020603050405020304" pitchFamily="18" charset="0"/>
              </a:rPr>
              <a:t>b) supraoptic group</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Supraoptic nucleus</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Suprachiasmatic nucleus</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Paraventricular nucleus</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Anterior nucleus</a:t>
            </a:r>
          </a:p>
          <a:p>
            <a:pPr marL="355600" lvl="1" indent="0" eaLnBrk="1" hangingPunct="1">
              <a:buFont typeface="Wingdings" panose="05000000000000000000" pitchFamily="2" charset="2"/>
              <a:buNone/>
              <a:defRPr/>
            </a:pPr>
            <a:r>
              <a:rPr lang="en-US" sz="2400" dirty="0">
                <a:solidFill>
                  <a:srgbClr val="C00000"/>
                </a:solidFill>
                <a:latin typeface="Times New Roman" panose="02020603050405020304" pitchFamily="18" charset="0"/>
                <a:cs typeface="Times New Roman" panose="02020603050405020304" pitchFamily="18" charset="0"/>
              </a:rPr>
              <a:t>2) Middle, tuberoinfundibular division</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Ventromedial nucleus</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Dorsomedial nucleus</a:t>
            </a:r>
          </a:p>
          <a:p>
            <a:pPr lvl="1"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Infundibular nucleus (arcuate nucleus)</a:t>
            </a:r>
          </a:p>
        </p:txBody>
      </p:sp>
      <p:pic>
        <p:nvPicPr>
          <p:cNvPr id="28676" name="Picture 6" descr="C:\Documents and Settings\user\My Documents\My Pictures\bnn.jpg">
            <a:extLst>
              <a:ext uri="{FF2B5EF4-FFF2-40B4-BE49-F238E27FC236}">
                <a16:creationId xmlns:a16="http://schemas.microsoft.com/office/drawing/2014/main" id="{06F7B920-2448-3C39-DA64-9A3B425F4250}"/>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953000" y="1785938"/>
            <a:ext cx="3867150" cy="2954337"/>
          </a:xfr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3501A05-491E-3D88-1061-6093260C87AC}"/>
              </a:ext>
            </a:extLst>
          </p:cNvPr>
          <p:cNvSpPr txBox="1"/>
          <p:nvPr/>
        </p:nvSpPr>
        <p:spPr>
          <a:xfrm>
            <a:off x="5467350" y="5257800"/>
            <a:ext cx="3352800" cy="1204913"/>
          </a:xfrm>
          <a:prstGeom prst="rect">
            <a:avLst/>
          </a:prstGeom>
          <a:noFill/>
        </p:spPr>
        <p:txBody>
          <a:bodyPr>
            <a:spAutoFit/>
          </a:bodyPr>
          <a:lstStyle/>
          <a:p>
            <a:pPr lvl="1" indent="-101600" eaLnBrk="1" hangingPunct="1">
              <a:defRPr/>
            </a:pP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Posterior division</a:t>
            </a:r>
          </a:p>
          <a:p>
            <a:pPr lvl="1" eaLnBrk="1" hangingPunct="1">
              <a:spcBef>
                <a:spcPts val="460"/>
              </a:spcBef>
              <a:buClr>
                <a:srgbClr val="000000"/>
              </a:buClr>
              <a:buFontTx/>
              <a:buChar char="•"/>
              <a:defRPr/>
            </a:pPr>
            <a:r>
              <a:rPr lang="en-US" sz="2000" dirty="0">
                <a:solidFill>
                  <a:srgbClr val="EC912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Posterior nucleus</a:t>
            </a:r>
          </a:p>
          <a:p>
            <a:pPr lvl="1" eaLnBrk="1" hangingPunct="1">
              <a:spcBef>
                <a:spcPts val="460"/>
              </a:spcBef>
              <a:buClr>
                <a:srgbClr val="000000"/>
              </a:buClr>
              <a:buFontTx/>
              <a:buChar char="•"/>
              <a:defRPr/>
            </a:pPr>
            <a:r>
              <a:rPr lang="en-US" sz="2000" dirty="0">
                <a:solidFill>
                  <a:srgbClr val="EC912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Mammillary nuclei</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9698" name="Picture 6" descr="C:\Documents and Settings\user\My Documents\My Pictures\bnn.jpg">
            <a:extLst>
              <a:ext uri="{FF2B5EF4-FFF2-40B4-BE49-F238E27FC236}">
                <a16:creationId xmlns:a16="http://schemas.microsoft.com/office/drawing/2014/main" id="{AA36DF17-45CB-B158-A924-9452581BB8B7}"/>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76850" y="1827213"/>
            <a:ext cx="3867150" cy="2954337"/>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EFD6972D-064C-C40A-C844-CD91159D22FD}"/>
              </a:ext>
            </a:extLst>
          </p:cNvPr>
          <p:cNvSpPr>
            <a:spLocks noGrp="1" noChangeArrowheads="1"/>
          </p:cNvSpPr>
          <p:nvPr>
            <p:ph type="title"/>
          </p:nvPr>
        </p:nvSpPr>
        <p:spPr>
          <a:xfrm>
            <a:off x="492125" y="0"/>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14C17741-BC5B-C4EF-5D7C-6915F6DD3D07}"/>
              </a:ext>
            </a:extLst>
          </p:cNvPr>
          <p:cNvSpPr>
            <a:spLocks noGrp="1" noChangeArrowheads="1"/>
          </p:cNvSpPr>
          <p:nvPr>
            <p:ph type="body" sz="half" idx="1"/>
          </p:nvPr>
        </p:nvSpPr>
        <p:spPr>
          <a:xfrm>
            <a:off x="0" y="390698"/>
            <a:ext cx="5486400" cy="6467302"/>
          </a:xfrm>
        </p:spPr>
        <p:txBody>
          <a:bodyPr/>
          <a:lstStyle/>
          <a:p>
            <a:pPr marL="0" indent="0" eaLnBrk="1" hangingPunct="1">
              <a:buClr>
                <a:srgbClr val="EC912C"/>
              </a:buClr>
              <a:buFont typeface="Wingdings" panose="05000000000000000000" pitchFamily="2" charset="2"/>
              <a:buNone/>
              <a:defRPr/>
            </a:pPr>
            <a:r>
              <a:rPr lang="en-US" sz="2400" dirty="0">
                <a:solidFill>
                  <a:srgbClr val="C00000"/>
                </a:solidFill>
                <a:latin typeface="Times New Roman" panose="02020603050405020304" pitchFamily="18" charset="0"/>
                <a:cs typeface="Times New Roman" panose="02020603050405020304" pitchFamily="18" charset="0"/>
              </a:rPr>
              <a:t>1) Anterior division:</a:t>
            </a:r>
            <a:br>
              <a:rPr lang="en-US" sz="2400" dirty="0">
                <a:solidFill>
                  <a:srgbClr val="000000"/>
                </a:solidFill>
                <a:latin typeface="Times New Roman" panose="02020603050405020304" pitchFamily="18" charset="0"/>
                <a:cs typeface="Times New Roman" panose="02020603050405020304" pitchFamily="18" charset="0"/>
              </a:rPr>
            </a:br>
            <a:r>
              <a:rPr lang="en-US" sz="2400" dirty="0">
                <a:solidFill>
                  <a:srgbClr val="000000"/>
                </a:solidFill>
                <a:latin typeface="Times New Roman" panose="02020603050405020304" pitchFamily="18" charset="0"/>
                <a:cs typeface="Times New Roman" panose="02020603050405020304" pitchFamily="18" charset="0"/>
              </a:rPr>
              <a:t>    </a:t>
            </a:r>
            <a:r>
              <a:rPr lang="en-US" sz="2400" u="sng" dirty="0">
                <a:solidFill>
                  <a:srgbClr val="000000"/>
                </a:solidFill>
                <a:latin typeface="Times New Roman" panose="02020603050405020304" pitchFamily="18" charset="0"/>
                <a:cs typeface="Times New Roman" panose="02020603050405020304" pitchFamily="18" charset="0"/>
              </a:rPr>
              <a:t>a) preoptic group</a:t>
            </a:r>
          </a:p>
          <a:p>
            <a:pPr marL="446088" lvl="1" indent="11113"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Medial preoptic nucleus</a:t>
            </a:r>
          </a:p>
          <a:p>
            <a:pPr marL="446088" lvl="1" indent="11113" eaLnBrk="1" hangingPunct="1">
              <a:buClr>
                <a:srgbClr val="000000"/>
              </a:buClr>
              <a:buFontTx/>
              <a:buChar char="•"/>
              <a:defRPr/>
            </a:pP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-The medial preoptic nucleus is the principal nucleus</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of this region. This nucleus is primarily involved in</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the regulation of gonadotropic hormones but has also</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been implicated in sexual </a:t>
            </a:r>
            <a:r>
              <a:rPr lang="en-GB" sz="1600" dirty="0" err="1">
                <a:solidFill>
                  <a:srgbClr val="495354"/>
                </a:solidFill>
                <a:effectLst/>
                <a:highlight>
                  <a:srgbClr val="FFFFFF"/>
                </a:highlight>
                <a:latin typeface="Times New Roman" panose="02020603050405020304" pitchFamily="18" charset="0"/>
                <a:cs typeface="Times New Roman" panose="02020603050405020304" pitchFamily="18" charset="0"/>
              </a:rPr>
              <a:t>behavior</a:t>
            </a: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parental </a:t>
            </a:r>
            <a:r>
              <a:rPr lang="en-GB" sz="1600" dirty="0" err="1">
                <a:solidFill>
                  <a:srgbClr val="495354"/>
                </a:solidFill>
                <a:effectLst/>
                <a:highlight>
                  <a:srgbClr val="FFFFFF"/>
                </a:highlight>
                <a:latin typeface="Times New Roman" panose="02020603050405020304" pitchFamily="18" charset="0"/>
                <a:cs typeface="Times New Roman" panose="02020603050405020304" pitchFamily="18" charset="0"/>
              </a:rPr>
              <a:t>behavior</a:t>
            </a: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and the control of sleep-wake cycles.</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It is the main </a:t>
            </a:r>
            <a:r>
              <a:rPr lang="en-GB" sz="1600" dirty="0" err="1">
                <a:solidFill>
                  <a:srgbClr val="495354"/>
                </a:solidFill>
                <a:effectLst/>
                <a:highlight>
                  <a:srgbClr val="FFFFFF"/>
                </a:highlight>
                <a:latin typeface="Times New Roman" panose="02020603050405020304" pitchFamily="18" charset="0"/>
                <a:cs typeface="Times New Roman" panose="02020603050405020304" pitchFamily="18" charset="0"/>
              </a:rPr>
              <a:t>center</a:t>
            </a: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responsible for controlling the intake</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of water. It does this by integrating input from peripheral</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receptors on parameters such as blood volume and</a:t>
            </a:r>
            <a:b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495354"/>
                </a:solidFill>
                <a:effectLst/>
                <a:highlight>
                  <a:srgbClr val="FFFFFF"/>
                </a:highlight>
                <a:latin typeface="Times New Roman" panose="02020603050405020304" pitchFamily="18" charset="0"/>
                <a:cs typeface="Times New Roman" panose="02020603050405020304" pitchFamily="18" charset="0"/>
              </a:rPr>
              <a:t>  pressure, and levels of angiotensin hormone. </a:t>
            </a:r>
          </a:p>
          <a:p>
            <a:pPr marL="446088" lvl="1" indent="11113"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Lateral preoptic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a:t>
            </a:r>
            <a:r>
              <a:rPr lang="en-US" sz="1600" dirty="0">
                <a:solidFill>
                  <a:srgbClr val="000000"/>
                </a:solidFill>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The function of the lateral preoptic nucleus is not well</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understood, but its connections to the ventral pallidum</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may indicate a role in control of locomotion. </a:t>
            </a:r>
            <a:endParaRPr lang="en-US" sz="1600" dirty="0">
              <a:solidFill>
                <a:srgbClr val="000000"/>
              </a:solidFill>
              <a:effectLst/>
              <a:latin typeface="Times New Roman" panose="02020603050405020304" pitchFamily="18" charset="0"/>
              <a:cs typeface="Times New Roman" panose="02020603050405020304" pitchFamily="18" charset="0"/>
            </a:endParaRPr>
          </a:p>
          <a:p>
            <a:pPr marL="446088" lvl="1" indent="11113" eaLnBrk="1" hangingPunct="1">
              <a:buClr>
                <a:srgbClr val="000000"/>
              </a:buClr>
              <a:buFontTx/>
              <a:buChar char="•"/>
              <a:defRPr/>
            </a:pPr>
            <a:r>
              <a:rPr lang="en-US" sz="2000" dirty="0">
                <a:solidFill>
                  <a:srgbClr val="EC912C"/>
                </a:solidFill>
                <a:latin typeface="Times New Roman" panose="02020603050405020304" pitchFamily="18" charset="0"/>
                <a:cs typeface="Times New Roman" panose="02020603050405020304" pitchFamily="18" charset="0"/>
              </a:rPr>
              <a:t>Periventricular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It </a:t>
            </a:r>
            <a:r>
              <a:rPr lang="en-US" sz="1600" dirty="0" err="1">
                <a:solidFill>
                  <a:srgbClr val="000000"/>
                </a:solidFill>
                <a:effectLst/>
                <a:latin typeface="Times New Roman" panose="02020603050405020304" pitchFamily="18" charset="0"/>
                <a:cs typeface="Times New Roman" panose="02020603050405020304" pitchFamily="18" charset="0"/>
              </a:rPr>
              <a:t>i</a:t>
            </a:r>
            <a:r>
              <a:rPr lang="en-GB" sz="1600" dirty="0">
                <a:solidFill>
                  <a:srgbClr val="202122"/>
                </a:solidFill>
                <a:effectLst/>
                <a:latin typeface="Times New Roman" panose="02020603050405020304" pitchFamily="18" charset="0"/>
                <a:cs typeface="Times New Roman" panose="02020603050405020304" pitchFamily="18" charset="0"/>
              </a:rPr>
              <a:t>s a thin sheet of small neurons located in the wall of</a:t>
            </a:r>
            <a:br>
              <a:rPr lang="en-GB" sz="1600" dirty="0">
                <a:solidFill>
                  <a:srgbClr val="202122"/>
                </a:solidFill>
                <a:effectLst/>
                <a:latin typeface="Times New Roman" panose="02020603050405020304" pitchFamily="18" charset="0"/>
                <a:cs typeface="Times New Roman" panose="02020603050405020304" pitchFamily="18" charset="0"/>
              </a:rPr>
            </a:br>
            <a:r>
              <a:rPr lang="en-GB" sz="1600" dirty="0">
                <a:solidFill>
                  <a:srgbClr val="202122"/>
                </a:solidFill>
                <a:effectLst/>
                <a:latin typeface="Times New Roman" panose="02020603050405020304" pitchFamily="18" charset="0"/>
                <a:cs typeface="Times New Roman" panose="02020603050405020304" pitchFamily="18" charset="0"/>
              </a:rPr>
              <a:t>  the third ventricle. This nucleus is important for</a:t>
            </a:r>
            <a:br>
              <a:rPr lang="en-GB" sz="1600" dirty="0">
                <a:solidFill>
                  <a:srgbClr val="202122"/>
                </a:solidFill>
                <a:effectLst/>
                <a:latin typeface="Times New Roman" panose="02020603050405020304" pitchFamily="18" charset="0"/>
                <a:cs typeface="Times New Roman" panose="02020603050405020304" pitchFamily="18" charset="0"/>
              </a:rPr>
            </a:br>
            <a:r>
              <a:rPr lang="en-GB" sz="1600" dirty="0">
                <a:solidFill>
                  <a:srgbClr val="202122"/>
                </a:solidFill>
                <a:effectLst/>
                <a:latin typeface="Times New Roman" panose="02020603050405020304" pitchFamily="18" charset="0"/>
                <a:cs typeface="Times New Roman" panose="02020603050405020304" pitchFamily="18" charset="0"/>
              </a:rPr>
              <a:t>  production of releasing hormones for anterior</a:t>
            </a:r>
            <a:br>
              <a:rPr lang="en-GB" sz="1600" dirty="0">
                <a:solidFill>
                  <a:srgbClr val="202122"/>
                </a:solidFill>
                <a:effectLst/>
                <a:latin typeface="Times New Roman" panose="02020603050405020304" pitchFamily="18" charset="0"/>
                <a:cs typeface="Times New Roman" panose="02020603050405020304" pitchFamily="18" charset="0"/>
              </a:rPr>
            </a:br>
            <a:r>
              <a:rPr lang="en-GB" sz="1600" dirty="0">
                <a:solidFill>
                  <a:srgbClr val="202122"/>
                </a:solidFill>
                <a:effectLst/>
                <a:latin typeface="Times New Roman" panose="02020603050405020304" pitchFamily="18" charset="0"/>
                <a:cs typeface="Times New Roman" panose="02020603050405020304" pitchFamily="18" charset="0"/>
              </a:rPr>
              <a:t>  hypophysis: GnRH (gonadotropin releasing hormone),</a:t>
            </a:r>
            <a:br>
              <a:rPr lang="en-GB" sz="1600" dirty="0">
                <a:solidFill>
                  <a:srgbClr val="202122"/>
                </a:solidFill>
                <a:effectLst/>
                <a:latin typeface="Times New Roman" panose="02020603050405020304" pitchFamily="18" charset="0"/>
                <a:cs typeface="Times New Roman" panose="02020603050405020304" pitchFamily="18" charset="0"/>
              </a:rPr>
            </a:br>
            <a:r>
              <a:rPr lang="en-GB" sz="1600" dirty="0">
                <a:solidFill>
                  <a:srgbClr val="202122"/>
                </a:solidFill>
                <a:effectLst/>
                <a:latin typeface="Times New Roman" panose="02020603050405020304" pitchFamily="18" charset="0"/>
                <a:cs typeface="Times New Roman" panose="02020603050405020304" pitchFamily="18" charset="0"/>
              </a:rPr>
              <a:t>  TRH (thyroid releasing hormone), somatostatin (growth</a:t>
            </a:r>
            <a:br>
              <a:rPr lang="en-GB" sz="1600" dirty="0">
                <a:solidFill>
                  <a:srgbClr val="202122"/>
                </a:solidFill>
                <a:effectLst/>
                <a:latin typeface="Times New Roman" panose="02020603050405020304" pitchFamily="18" charset="0"/>
                <a:cs typeface="Times New Roman" panose="02020603050405020304" pitchFamily="18" charset="0"/>
              </a:rPr>
            </a:br>
            <a:r>
              <a:rPr lang="en-GB" sz="1600" dirty="0">
                <a:solidFill>
                  <a:srgbClr val="202122"/>
                </a:solidFill>
                <a:effectLst/>
                <a:latin typeface="Times New Roman" panose="02020603050405020304" pitchFamily="18" charset="0"/>
                <a:cs typeface="Times New Roman" panose="02020603050405020304" pitchFamily="18" charset="0"/>
              </a:rPr>
              <a:t>  hormone-inhibiting hormone</a:t>
            </a:r>
            <a:endParaRPr lang="en-US" sz="1600" dirty="0">
              <a:solidFill>
                <a:srgbClr val="EC912C"/>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0722" name="Picture 6" descr="C:\Documents and Settings\user\My Documents\My Pictures\bnn.jpg">
            <a:extLst>
              <a:ext uri="{FF2B5EF4-FFF2-40B4-BE49-F238E27FC236}">
                <a16:creationId xmlns:a16="http://schemas.microsoft.com/office/drawing/2014/main" id="{9504CA3E-435B-488E-3687-A25C3FE5A0C2}"/>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53038" y="3795713"/>
            <a:ext cx="3867150" cy="2954337"/>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410355C2-1F08-D1BF-7132-15C45FD2E2E6}"/>
              </a:ext>
            </a:extLst>
          </p:cNvPr>
          <p:cNvSpPr>
            <a:spLocks noGrp="1" noChangeArrowheads="1"/>
          </p:cNvSpPr>
          <p:nvPr>
            <p:ph type="title"/>
          </p:nvPr>
        </p:nvSpPr>
        <p:spPr>
          <a:xfrm>
            <a:off x="492125" y="0"/>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0E1EDAE7-BBF2-28EC-9B94-A1AC936DAB91}"/>
              </a:ext>
            </a:extLst>
          </p:cNvPr>
          <p:cNvSpPr>
            <a:spLocks noGrp="1" noChangeArrowheads="1"/>
          </p:cNvSpPr>
          <p:nvPr>
            <p:ph type="body" sz="half" idx="1"/>
          </p:nvPr>
        </p:nvSpPr>
        <p:spPr>
          <a:xfrm>
            <a:off x="0" y="390698"/>
            <a:ext cx="9120188" cy="6467302"/>
          </a:xfrm>
        </p:spPr>
        <p:txBody>
          <a:bodyPr/>
          <a:lstStyle/>
          <a:p>
            <a:pPr marL="363538" indent="-363538" eaLnBrk="1" hangingPunct="1">
              <a:buClr>
                <a:srgbClr val="EC912C"/>
              </a:buClr>
              <a:buFont typeface="Wingdings" panose="05000000000000000000" pitchFamily="2" charset="2"/>
              <a:buNone/>
              <a:defRPr/>
            </a:pPr>
            <a:r>
              <a:rPr lang="en-US" sz="2400" dirty="0">
                <a:solidFill>
                  <a:srgbClr val="C00000"/>
                </a:solidFill>
                <a:latin typeface="Times New Roman" panose="02020603050405020304" pitchFamily="18" charset="0"/>
                <a:cs typeface="Times New Roman" panose="02020603050405020304" pitchFamily="18" charset="0"/>
              </a:rPr>
              <a:t>1) Anterior division:</a:t>
            </a:r>
            <a:br>
              <a:rPr lang="en-US" sz="2400" dirty="0">
                <a:solidFill>
                  <a:srgbClr val="000000"/>
                </a:solidFill>
                <a:latin typeface="Times New Roman" panose="02020603050405020304" pitchFamily="18" charset="0"/>
                <a:cs typeface="Times New Roman" panose="02020603050405020304" pitchFamily="18" charset="0"/>
              </a:rPr>
            </a:br>
            <a:r>
              <a:rPr lang="en-US" sz="2400" u="sng" dirty="0">
                <a:solidFill>
                  <a:srgbClr val="000000"/>
                </a:solidFill>
                <a:latin typeface="Times New Roman" panose="02020603050405020304" pitchFamily="18" charset="0"/>
                <a:cs typeface="Times New Roman" panose="02020603050405020304" pitchFamily="18" charset="0"/>
              </a:rPr>
              <a:t>b) supraoptic group</a:t>
            </a: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Supraoptic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The nucleus is situated at the base of the brain, </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adjacent to the optic chiasm. In humans, the SON</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contains about 3,000 neurons</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000000"/>
                </a:solidFill>
                <a:highlight>
                  <a:srgbClr val="FFFFFF"/>
                </a:highlight>
                <a:latin typeface="Times New Roman" panose="02020603050405020304" pitchFamily="18" charset="0"/>
                <a:cs typeface="Times New Roman" panose="02020603050405020304" pitchFamily="18" charset="0"/>
              </a:rPr>
              <a:t>Its </a:t>
            </a:r>
            <a:r>
              <a:rPr lang="en-GB" sz="1600" dirty="0" err="1">
                <a:solidFill>
                  <a:srgbClr val="000000"/>
                </a:solidFill>
                <a:highlight>
                  <a:srgbClr val="FFFFFF"/>
                </a:highlight>
                <a:latin typeface="Times New Roman" panose="02020603050405020304" pitchFamily="18" charset="0"/>
                <a:cs typeface="Times New Roman" panose="02020603050405020304" pitchFamily="18" charset="0"/>
              </a:rPr>
              <a:t>osmosensitive</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neurons</a:t>
            </a:r>
            <a:r>
              <a:rPr lang="en-GB" sz="1600" dirty="0">
                <a:solidFill>
                  <a:srgbClr val="000000"/>
                </a:solidFill>
                <a:highlight>
                  <a:srgbClr val="FFFFFF"/>
                </a:highlight>
                <a:latin typeface="Times New Roman" panose="02020603050405020304" pitchFamily="18" charset="0"/>
                <a:cs typeface="Times New Roman" panose="02020603050405020304" pitchFamily="18" charset="0"/>
              </a:rPr>
              <a:t> (activated by higher osmolality of</a:t>
            </a:r>
            <a:br>
              <a:rPr lang="en-GB" sz="1600" dirty="0">
                <a:solidFill>
                  <a:srgbClr val="000000"/>
                </a:solidFill>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highlight>
                  <a:srgbClr val="FFFFFF"/>
                </a:highlight>
                <a:latin typeface="Times New Roman" panose="02020603050405020304" pitchFamily="18" charset="0"/>
                <a:cs typeface="Times New Roman" panose="02020603050405020304" pitchFamily="18" charset="0"/>
              </a:rPr>
              <a:t>   the blood)</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synthesize </a:t>
            </a:r>
            <a: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t>vasopressin (antidiuretic hormone (ADH)</a:t>
            </a:r>
            <a:br>
              <a:rPr lang="en-GB" sz="1600" u="sng" dirty="0">
                <a:solidFill>
                  <a:srgbClr val="000000"/>
                </a:solidFill>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highlight>
                  <a:srgbClr val="FFFFFF"/>
                </a:highlight>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which increases water reabsorption by</a:t>
            </a:r>
            <a:r>
              <a:rPr lang="en-US" altLang="en-US" sz="1600" dirty="0">
                <a:solidFill>
                  <a:srgbClr val="000000"/>
                </a:solidFill>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kidney, so maintains</a:t>
            </a:r>
            <a:br>
              <a:rPr lang="en-US" altLang="en-US" sz="1600" dirty="0">
                <a:solidFill>
                  <a:srgbClr val="000000"/>
                </a:solidFill>
                <a:effectLst/>
                <a:latin typeface="Times New Roman" panose="02020603050405020304" pitchFamily="18" charset="0"/>
                <a:cs typeface="Times New Roman" panose="02020603050405020304" pitchFamily="18" charset="0"/>
              </a:rPr>
            </a:br>
            <a:r>
              <a:rPr lang="en-US" altLang="en-US" sz="1600" dirty="0">
                <a:solidFill>
                  <a:srgbClr val="000000"/>
                </a:solidFill>
                <a:effectLst/>
                <a:latin typeface="Times New Roman" panose="02020603050405020304" pitchFamily="18" charset="0"/>
                <a:cs typeface="Times New Roman" panose="02020603050405020304" pitchFamily="18" charset="0"/>
              </a:rPr>
              <a:t>   water homeostasis; its neurons </a:t>
            </a:r>
            <a:r>
              <a:rPr lang="en-US" altLang="en-US" sz="1600" dirty="0" err="1">
                <a:solidFill>
                  <a:srgbClr val="000000"/>
                </a:solidFill>
                <a:effectLst/>
                <a:latin typeface="Times New Roman" panose="02020603050405020304" pitchFamily="18" charset="0"/>
                <a:cs typeface="Times New Roman" panose="02020603050405020304" pitchFamily="18" charset="0"/>
              </a:rPr>
              <a:t>olso</a:t>
            </a:r>
            <a:r>
              <a:rPr lang="en-US" altLang="en-US" sz="1600" dirty="0">
                <a:solidFill>
                  <a:srgbClr val="000000"/>
                </a:solidFill>
                <a:effectLst/>
                <a:latin typeface="Times New Roman" panose="02020603050405020304" pitchFamily="18" charset="0"/>
                <a:cs typeface="Times New Roman" panose="02020603050405020304" pitchFamily="18" charset="0"/>
              </a:rPr>
              <a:t> produce </a:t>
            </a:r>
            <a: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t>oxytocin</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which stimulates  milk production and  uterine contraction.</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These hormones are transported via axons arising from neurons housed </a:t>
            </a:r>
            <a:r>
              <a:rPr lang="en-GB" sz="1600" dirty="0" err="1">
                <a:solidFill>
                  <a:srgbClr val="000000"/>
                </a:solidFill>
                <a:effectLst/>
                <a:latin typeface="Times New Roman" panose="02020603050405020304" pitchFamily="18" charset="0"/>
                <a:cs typeface="Times New Roman" panose="02020603050405020304" pitchFamily="18" charset="0"/>
              </a:rPr>
              <a:t>inthese</a:t>
            </a:r>
            <a:r>
              <a:rPr lang="en-GB" sz="1600" dirty="0">
                <a:solidFill>
                  <a:srgbClr val="000000"/>
                </a:solidFill>
                <a:effectLst/>
                <a:latin typeface="Times New Roman" panose="02020603050405020304" pitchFamily="18" charset="0"/>
                <a:cs typeface="Times New Roman" panose="02020603050405020304" pitchFamily="18" charset="0"/>
              </a:rPr>
              <a:t> nuclei to the posterior</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lobe</a:t>
            </a:r>
            <a:r>
              <a:rPr lang="en-GB" sz="1600" dirty="0">
                <a:solidFill>
                  <a:srgbClr val="000000"/>
                </a:solidFill>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(neurohypophysis) of the pituitary gland </a:t>
            </a:r>
            <a:r>
              <a:rPr lang="en-US" sz="1600" dirty="0">
                <a:solidFill>
                  <a:srgbClr val="000000"/>
                </a:solidFill>
                <a:effectLst/>
                <a:latin typeface="Times New Roman" panose="02020603050405020304" pitchFamily="18" charset="0"/>
                <a:cs typeface="Times New Roman" panose="02020603050405020304" pitchFamily="18" charset="0"/>
              </a:rPr>
              <a:t>and released into</a:t>
            </a:r>
            <a:r>
              <a:rPr lang="en-US" sz="1600" dirty="0">
                <a:solidFill>
                  <a:srgbClr val="000000"/>
                </a:solidFill>
                <a:latin typeface="Times New Roman" panose="02020603050405020304" pitchFamily="18" charset="0"/>
                <a:cs typeface="Times New Roman" panose="02020603050405020304" pitchFamily="18" charset="0"/>
              </a:rPr>
              <a:t> </a:t>
            </a:r>
            <a:r>
              <a:rPr lang="en-US" sz="1600" dirty="0">
                <a:solidFill>
                  <a:srgbClr val="000000"/>
                </a:solidFill>
                <a:effectLst/>
                <a:latin typeface="Times New Roman" panose="02020603050405020304" pitchFamily="18" charset="0"/>
                <a:cs typeface="Times New Roman" panose="02020603050405020304" pitchFamily="18" charset="0"/>
              </a:rPr>
              <a:t> the capillary bed of neurohypophysis.</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cs typeface="Times New Roman" panose="02020603050405020304" pitchFamily="18" charset="0"/>
              </a:rPr>
              <a:t>- </a:t>
            </a:r>
            <a:r>
              <a:rPr lang="en-US" altLang="en-US" sz="1600" dirty="0">
                <a:solidFill>
                  <a:srgbClr val="000000"/>
                </a:solidFill>
              </a:rPr>
              <a:t>It has autonomic parasympathetic function.</a:t>
            </a:r>
            <a:br>
              <a:rPr lang="en-US" altLang="en-US" sz="1600" dirty="0">
                <a:solidFill>
                  <a:srgbClr val="000000"/>
                </a:solidFill>
              </a:rPr>
            </a:br>
            <a:endParaRPr lang="en-US" sz="1600" dirty="0">
              <a:solidFill>
                <a:srgbClr val="000000"/>
              </a:solidFill>
              <a:effectLst/>
              <a:cs typeface="Times New Roman" panose="02020603050405020304" pitchFamily="18" charset="0"/>
            </a:endParaRP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Suprachiasmatic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is a small nucleus located next to the midline, dorsal to</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optic chiasma, adjacent to the third ventricle.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This nucleus receives visual information via axons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arising from the retina as they course through the optic</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chiasma. The neurons in this nucleus are light detectors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that respond to the onset and offset of light. This nucleus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functions in the control of circadian rhythms and is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referred to as the “master clock” of the body (sleep /</a:t>
            </a:r>
            <a:r>
              <a:rPr lang="en-GB" sz="1600" dirty="0">
                <a:solidFill>
                  <a:srgbClr val="000000"/>
                </a:solidFill>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awake cycle)</a:t>
            </a:r>
            <a:endParaRPr lang="en-US" sz="1600" dirty="0">
              <a:solidFill>
                <a:srgbClr val="000000"/>
              </a:solidFill>
              <a:effectLst/>
              <a:latin typeface="Times New Roman" panose="02020603050405020304" pitchFamily="18" charset="0"/>
              <a:cs typeface="Times New Roman" panose="02020603050405020304" pitchFamily="18" charset="0"/>
            </a:endParaRPr>
          </a:p>
        </p:txBody>
      </p:sp>
      <p:pic>
        <p:nvPicPr>
          <p:cNvPr id="30725" name="Picture 4" descr="C:\Documents and Settings\user\My Documents\My Pictures\mmm.jpg">
            <a:extLst>
              <a:ext uri="{FF2B5EF4-FFF2-40B4-BE49-F238E27FC236}">
                <a16:creationId xmlns:a16="http://schemas.microsoft.com/office/drawing/2014/main" id="{2ADAA28B-E469-A243-DDDB-7E731B53EC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141" b="6824"/>
          <a:stretch>
            <a:fillRect/>
          </a:stretch>
        </p:blipFill>
        <p:spPr bwMode="auto">
          <a:xfrm>
            <a:off x="6248400" y="116840"/>
            <a:ext cx="2624138"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1746" name="Picture 6" descr="C:\Documents and Settings\user\My Documents\My Pictures\bnn.jpg">
            <a:extLst>
              <a:ext uri="{FF2B5EF4-FFF2-40B4-BE49-F238E27FC236}">
                <a16:creationId xmlns:a16="http://schemas.microsoft.com/office/drawing/2014/main" id="{BEF5280D-03DD-5B55-AF4B-9A770FF0B0A8}"/>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76850" y="669925"/>
            <a:ext cx="3867150" cy="2954338"/>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E201CA82-DD52-6791-3A59-863767CF4753}"/>
              </a:ext>
            </a:extLst>
          </p:cNvPr>
          <p:cNvSpPr>
            <a:spLocks noGrp="1" noChangeArrowheads="1"/>
          </p:cNvSpPr>
          <p:nvPr>
            <p:ph type="title"/>
          </p:nvPr>
        </p:nvSpPr>
        <p:spPr>
          <a:xfrm>
            <a:off x="492125" y="0"/>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2E922CBC-F1A1-B02D-5349-8F84AB68521E}"/>
              </a:ext>
            </a:extLst>
          </p:cNvPr>
          <p:cNvSpPr>
            <a:spLocks noGrp="1" noChangeArrowheads="1"/>
          </p:cNvSpPr>
          <p:nvPr>
            <p:ph type="body" sz="half" idx="1"/>
          </p:nvPr>
        </p:nvSpPr>
        <p:spPr>
          <a:xfrm>
            <a:off x="0" y="390698"/>
            <a:ext cx="9144000" cy="6467302"/>
          </a:xfrm>
        </p:spPr>
        <p:txBody>
          <a:bodyPr/>
          <a:lstStyle/>
          <a:p>
            <a:pPr marL="363538" indent="-363538" eaLnBrk="1" hangingPunct="1">
              <a:buClr>
                <a:srgbClr val="EC912C"/>
              </a:buClr>
              <a:buFont typeface="Wingdings" panose="05000000000000000000" pitchFamily="2" charset="2"/>
              <a:buNone/>
              <a:defRPr/>
            </a:pPr>
            <a:r>
              <a:rPr lang="en-US" sz="2400" dirty="0">
                <a:solidFill>
                  <a:srgbClr val="C00000"/>
                </a:solidFill>
                <a:latin typeface="Times New Roman" panose="02020603050405020304" pitchFamily="18" charset="0"/>
                <a:cs typeface="Times New Roman" panose="02020603050405020304" pitchFamily="18" charset="0"/>
              </a:rPr>
              <a:t>1) Anterior division:</a:t>
            </a:r>
            <a:br>
              <a:rPr lang="en-US" sz="2400" dirty="0">
                <a:solidFill>
                  <a:srgbClr val="000000"/>
                </a:solidFill>
                <a:latin typeface="Times New Roman" panose="02020603050405020304" pitchFamily="18" charset="0"/>
                <a:cs typeface="Times New Roman" panose="02020603050405020304" pitchFamily="18" charset="0"/>
              </a:rPr>
            </a:br>
            <a:r>
              <a:rPr lang="en-US" sz="2400" u="sng" dirty="0">
                <a:solidFill>
                  <a:srgbClr val="000000"/>
                </a:solidFill>
                <a:latin typeface="Times New Roman" panose="02020603050405020304" pitchFamily="18" charset="0"/>
                <a:cs typeface="Times New Roman" panose="02020603050405020304" pitchFamily="18" charset="0"/>
              </a:rPr>
              <a:t>b) supraoptic group</a:t>
            </a: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Paraventricular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These neurons synthesize </a:t>
            </a:r>
            <a: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t>vasopressin (antidiuretic</a:t>
            </a:r>
            <a:b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t>hormone (ADH)</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which increases water reabsorption by</a:t>
            </a:r>
            <a:br>
              <a:rPr lang="en-US" altLang="en-US" sz="1600" dirty="0">
                <a:solidFill>
                  <a:srgbClr val="000000"/>
                </a:solidFill>
                <a:effectLst/>
                <a:latin typeface="Times New Roman" panose="02020603050405020304" pitchFamily="18" charset="0"/>
                <a:cs typeface="Times New Roman" panose="02020603050405020304" pitchFamily="18" charset="0"/>
              </a:rPr>
            </a:br>
            <a:r>
              <a:rPr lang="en-US" altLang="en-US" sz="1600" dirty="0">
                <a:solidFill>
                  <a:srgbClr val="000000"/>
                </a:solidFill>
                <a:effectLst/>
                <a:latin typeface="Times New Roman" panose="02020603050405020304" pitchFamily="18" charset="0"/>
                <a:cs typeface="Times New Roman" panose="02020603050405020304" pitchFamily="18" charset="0"/>
              </a:rPr>
              <a:t>  kidney, so maintains water homeostasis</a:t>
            </a:r>
            <a:r>
              <a:rPr lang="en-US" altLang="en-US" sz="1600" dirty="0">
                <a:latin typeface="Times New Roman" panose="02020603050405020304" pitchFamily="18" charset="0"/>
                <a:cs typeface="Times New Roman" panose="02020603050405020304" pitchFamily="18" charset="0"/>
              </a:rPr>
              <a:t>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and </a:t>
            </a:r>
            <a:r>
              <a:rPr lang="en-GB" sz="1600" u="sng" dirty="0">
                <a:solidFill>
                  <a:srgbClr val="000000"/>
                </a:solidFill>
                <a:effectLst/>
                <a:highlight>
                  <a:srgbClr val="FFFFFF"/>
                </a:highlight>
                <a:latin typeface="Times New Roman" panose="02020603050405020304" pitchFamily="18" charset="0"/>
                <a:cs typeface="Times New Roman" panose="02020603050405020304" pitchFamily="18" charset="0"/>
              </a:rPr>
              <a:t>oxytocin</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which stimulates  milk production and  uterine contraction.</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These hormones are transported via axons arising from</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neurons housed in these nuclei to the posterior lobe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(neurohypophysis) of the pituitary gland </a:t>
            </a:r>
            <a:r>
              <a:rPr lang="en-US" sz="1600" dirty="0">
                <a:solidFill>
                  <a:srgbClr val="000000"/>
                </a:solidFill>
                <a:effectLst/>
                <a:latin typeface="Times New Roman" panose="02020603050405020304" pitchFamily="18" charset="0"/>
                <a:cs typeface="Times New Roman" panose="02020603050405020304" pitchFamily="18" charset="0"/>
              </a:rPr>
              <a:t>and released into</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the capillary bed of neurohypophysis.</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T</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he nucleus also secretes </a:t>
            </a:r>
            <a:r>
              <a:rPr lang="en-GB" sz="1600" dirty="0">
                <a:solidFill>
                  <a:srgbClr val="3366CC"/>
                </a:solidFill>
                <a:effectLst/>
                <a:highlight>
                  <a:srgbClr val="FFFFFF"/>
                </a:highlight>
                <a:latin typeface="Times New Roman" panose="02020603050405020304" pitchFamily="18" charset="0"/>
                <a:cs typeface="Times New Roman" panose="02020603050405020304" pitchFamily="18" charset="0"/>
              </a:rPr>
              <a:t>corticotropin-releasing hormone</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 (CRH) and </a:t>
            </a:r>
            <a:r>
              <a:rPr lang="en-GB" sz="1600" dirty="0">
                <a:solidFill>
                  <a:srgbClr val="3366CC"/>
                </a:solidFill>
                <a:effectLst/>
                <a:highlight>
                  <a:srgbClr val="FFFFFF"/>
                </a:highlight>
                <a:latin typeface="Times New Roman" panose="02020603050405020304" pitchFamily="18" charset="0"/>
                <a:cs typeface="Times New Roman" panose="02020603050405020304" pitchFamily="18" charset="0"/>
              </a:rPr>
              <a:t>thyrotropin-releasing</a:t>
            </a:r>
            <a:br>
              <a:rPr lang="en-GB" sz="1600" dirty="0">
                <a:solidFill>
                  <a:srgbClr val="3366CC"/>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3366CC"/>
                </a:solidFill>
                <a:effectLst/>
                <a:highlight>
                  <a:srgbClr val="FFFFFF"/>
                </a:highlight>
                <a:latin typeface="Times New Roman" panose="02020603050405020304" pitchFamily="18" charset="0"/>
                <a:cs typeface="Times New Roman" panose="02020603050405020304" pitchFamily="18" charset="0"/>
              </a:rPr>
              <a:t>   hormone</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 (TRH).</a:t>
            </a:r>
            <a:r>
              <a:rPr lang="en-GB" sz="1600" baseline="30000" dirty="0">
                <a:solidFill>
                  <a:srgbClr val="3366CC"/>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CRH and TRH are secreted into the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hypophyseal portal system </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and act on different</a:t>
            </a:r>
            <a:b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   targets neurons in the</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anterior pituitary. It is the part of stress-axis (HPA axis).</a:t>
            </a:r>
            <a:endParaRPr lang="en-US" sz="1600" dirty="0">
              <a:solidFill>
                <a:srgbClr val="EC912C"/>
              </a:solidFill>
              <a:latin typeface="Times New Roman" panose="02020603050405020304" pitchFamily="18" charset="0"/>
              <a:cs typeface="Times New Roman" panose="02020603050405020304" pitchFamily="18" charset="0"/>
            </a:endParaRP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Anterior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It </a:t>
            </a:r>
            <a:r>
              <a:rPr lang="en-GB" sz="1600" dirty="0">
                <a:solidFill>
                  <a:srgbClr val="000000"/>
                </a:solidFill>
                <a:effectLst/>
                <a:latin typeface="Times New Roman" panose="02020603050405020304" pitchFamily="18" charset="0"/>
                <a:cs typeface="Times New Roman" panose="02020603050405020304" pitchFamily="18" charset="0"/>
              </a:rPr>
              <a:t>is located dorsal to the supraoptic nucleus and is involved in temperature regulation.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Damage or</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destruction of this nucleus causes hyperthermia.</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preoptic region and anterior hypothalamic nuclei contain temperature-sensitive (thermo-sensitive)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neurons that detect and respond to slight temperature changes in the core temperature of the body,</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with input from peripheral thermo-sensitive neurons located in the skin. Both nuclei are believed to</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initiate heat loss via mechanisms such as increasing blood flow into the skin, activating sweat glands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and inhibiting heat-generating mechanisms by the posterior hypothalamus in order to maintain body</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temperature during temperature elevations.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202122"/>
                </a:solidFill>
                <a:effectLst/>
                <a:highlight>
                  <a:srgbClr val="FFFFFF"/>
                </a:highlight>
                <a:latin typeface="Times New Roman" panose="02020603050405020304" pitchFamily="18" charset="0"/>
                <a:cs typeface="Times New Roman" panose="02020603050405020304" pitchFamily="18" charset="0"/>
              </a:rPr>
              <a:t>The anterior hypothalamic nucleus also plays a role in regulating of sleep.</a:t>
            </a:r>
            <a:endParaRPr lang="en-US" sz="160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2770" name="Picture 6" descr="C:\Documents and Settings\user\My Documents\My Pictures\bnn.jpg">
            <a:extLst>
              <a:ext uri="{FF2B5EF4-FFF2-40B4-BE49-F238E27FC236}">
                <a16:creationId xmlns:a16="http://schemas.microsoft.com/office/drawing/2014/main" id="{4766468C-9150-BBE1-A168-25A624F4C5B3}"/>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76850" y="2438400"/>
            <a:ext cx="3867150" cy="2954338"/>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2C53CA46-5275-63FD-C413-26F1A347FC6F}"/>
              </a:ext>
            </a:extLst>
          </p:cNvPr>
          <p:cNvSpPr>
            <a:spLocks noGrp="1" noChangeArrowheads="1"/>
          </p:cNvSpPr>
          <p:nvPr>
            <p:ph type="title"/>
          </p:nvPr>
        </p:nvSpPr>
        <p:spPr>
          <a:xfrm>
            <a:off x="492125" y="0"/>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0E014731-8E20-849C-7584-8F526A978E51}"/>
              </a:ext>
            </a:extLst>
          </p:cNvPr>
          <p:cNvSpPr>
            <a:spLocks noGrp="1" noChangeArrowheads="1"/>
          </p:cNvSpPr>
          <p:nvPr>
            <p:ph type="body" sz="half" idx="1"/>
          </p:nvPr>
        </p:nvSpPr>
        <p:spPr>
          <a:xfrm>
            <a:off x="0" y="533400"/>
            <a:ext cx="8915400" cy="6172200"/>
          </a:xfrm>
        </p:spPr>
        <p:txBody>
          <a:bodyPr/>
          <a:lstStyle/>
          <a:p>
            <a:pPr marL="363538" indent="-363538" eaLnBrk="1" hangingPunct="1">
              <a:buClr>
                <a:srgbClr val="EC912C"/>
              </a:buClr>
              <a:buFont typeface="Wingdings" panose="05000000000000000000" pitchFamily="2" charset="2"/>
              <a:buNone/>
              <a:defRPr/>
            </a:pPr>
            <a:r>
              <a:rPr lang="en-US" sz="2400" dirty="0">
                <a:solidFill>
                  <a:srgbClr val="C00000"/>
                </a:solidFill>
                <a:latin typeface="Times New Roman" panose="02020603050405020304" pitchFamily="18" charset="0"/>
                <a:cs typeface="Times New Roman" panose="02020603050405020304" pitchFamily="18" charset="0"/>
              </a:rPr>
              <a:t>2) Middle, tuberoinfundibular division</a:t>
            </a: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Ventromedial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The ventromedial nucleus is one of the largest nuclei of the hypothalamus. It is mainly involved in</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feeding </a:t>
            </a:r>
            <a:r>
              <a:rPr lang="en-GB" sz="1600" dirty="0" err="1">
                <a:solidFill>
                  <a:srgbClr val="000000"/>
                </a:solidFill>
                <a:effectLst/>
                <a:highlight>
                  <a:srgbClr val="FFFFFF"/>
                </a:highlight>
                <a:latin typeface="Times New Roman" panose="02020603050405020304" pitchFamily="18" charset="0"/>
                <a:cs typeface="Times New Roman" panose="02020603050405020304" pitchFamily="18" charset="0"/>
              </a:rPr>
              <a:t>behavior</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and is said to be a </a:t>
            </a:r>
            <a:r>
              <a:rPr lang="en-GB" sz="1600" dirty="0">
                <a:solidFill>
                  <a:schemeClr val="bg2">
                    <a:lumMod val="75000"/>
                  </a:schemeClr>
                </a:solidFill>
                <a:effectLst/>
                <a:highlight>
                  <a:srgbClr val="FFFFFF"/>
                </a:highlight>
                <a:latin typeface="Times New Roman" panose="02020603050405020304" pitchFamily="18" charset="0"/>
                <a:cs typeface="Times New Roman" panose="02020603050405020304" pitchFamily="18" charset="0"/>
              </a:rPr>
              <a:t>“satiety </a:t>
            </a:r>
            <a:r>
              <a:rPr lang="en-GB" sz="1600" dirty="0" err="1">
                <a:solidFill>
                  <a:schemeClr val="bg2">
                    <a:lumMod val="75000"/>
                  </a:schemeClr>
                </a:solidFill>
                <a:effectLst/>
                <a:highlight>
                  <a:srgbClr val="FFFFFF"/>
                </a:highlight>
                <a:latin typeface="Times New Roman" panose="02020603050405020304" pitchFamily="18" charset="0"/>
                <a:cs typeface="Times New Roman" panose="02020603050405020304" pitchFamily="18" charset="0"/>
              </a:rPr>
              <a:t>center</a:t>
            </a:r>
            <a:r>
              <a:rPr lang="en-GB" sz="1600" dirty="0">
                <a:solidFill>
                  <a:schemeClr val="bg2">
                    <a:lumMod val="75000"/>
                  </a:schemeClr>
                </a:solidFill>
                <a:effectLst/>
                <a:highlight>
                  <a:srgbClr val="FFFFFF"/>
                </a:highlight>
                <a:latin typeface="Times New Roman" panose="02020603050405020304" pitchFamily="18" charset="0"/>
                <a:cs typeface="Times New Roman" panose="02020603050405020304" pitchFamily="18" charset="0"/>
              </a:rPr>
              <a:t>”</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This nucleus contains cells that are sensitive to blood glucose levels and which are believed to</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monitor caloric intake. Stimulation of this nucleus influences metabolic processes by facilitating the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release of glucagon and elevates glycogenolysis, gluconeogenesis, and lipolysis.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This nucleus receives visceral afferents from the solitary nucleus. </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US" sz="1600" dirty="0">
                <a:solidFill>
                  <a:srgbClr val="000000"/>
                </a:solidFill>
                <a:effectLst/>
                <a:latin typeface="Times New Roman" panose="02020603050405020304" pitchFamily="18" charset="0"/>
                <a:cs typeface="Times New Roman" panose="02020603050405020304" pitchFamily="18" charset="0"/>
              </a:rPr>
              <a:t>Lesions cause </a:t>
            </a:r>
            <a:r>
              <a:rPr lang="en-US" sz="1600" dirty="0">
                <a:solidFill>
                  <a:schemeClr val="bg2">
                    <a:lumMod val="75000"/>
                  </a:schemeClr>
                </a:solidFill>
                <a:effectLst/>
                <a:latin typeface="Times New Roman" panose="02020603050405020304" pitchFamily="18" charset="0"/>
                <a:cs typeface="Times New Roman" panose="02020603050405020304" pitchFamily="18" charset="0"/>
              </a:rPr>
              <a:t>polyphagia, polydipsia</a:t>
            </a: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Dorsomedial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T</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he dorsomedial nucleus, which sits just posterior to the</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ventromedial nucleus, integrates feeding </a:t>
            </a:r>
            <a:r>
              <a:rPr lang="en-GB" sz="1600" dirty="0" err="1">
                <a:solidFill>
                  <a:srgbClr val="000000"/>
                </a:solidFill>
                <a:effectLst/>
                <a:highlight>
                  <a:srgbClr val="FFFFFF"/>
                </a:highlight>
                <a:latin typeface="Times New Roman" panose="02020603050405020304" pitchFamily="18" charset="0"/>
                <a:cs typeface="Times New Roman" panose="02020603050405020304" pitchFamily="18" charset="0"/>
              </a:rPr>
              <a:t>behavior</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with</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circadian activity and has been implicated in aggressive</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emotional </a:t>
            </a:r>
            <a:r>
              <a:rPr lang="en-GB" sz="1600" dirty="0" err="1">
                <a:solidFill>
                  <a:srgbClr val="000000"/>
                </a:solidFill>
                <a:effectLst/>
                <a:highlight>
                  <a:srgbClr val="FFFFFF"/>
                </a:highlight>
                <a:latin typeface="Times New Roman" panose="02020603050405020304" pitchFamily="18" charset="0"/>
                <a:cs typeface="Times New Roman" panose="02020603050405020304" pitchFamily="18" charset="0"/>
              </a:rPr>
              <a:t>behavior</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p>
          <a:p>
            <a:pPr marL="446088" lvl="1" indent="11113" eaLnBrk="1" hangingPunct="1">
              <a:buFontTx/>
              <a:buChar char="•"/>
              <a:defRPr/>
            </a:pP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when stimulated, produces aggressive </a:t>
            </a:r>
            <a:r>
              <a:rPr lang="en-GB" sz="1600" dirty="0" err="1">
                <a:solidFill>
                  <a:srgbClr val="000000"/>
                </a:solidFill>
                <a:effectLst/>
                <a:latin typeface="Times New Roman" panose="02020603050405020304" pitchFamily="18" charset="0"/>
                <a:cs typeface="Times New Roman" panose="02020603050405020304" pitchFamily="18" charset="0"/>
              </a:rPr>
              <a:t>behavior</a:t>
            </a:r>
            <a:r>
              <a:rPr lang="en-GB" sz="1600" dirty="0">
                <a:solidFill>
                  <a:srgbClr val="000000"/>
                </a:solidFill>
                <a:effectLst/>
                <a:latin typeface="Times New Roman" panose="02020603050405020304" pitchFamily="18" charset="0"/>
                <a:cs typeface="Times New Roman" panose="02020603050405020304" pitchFamily="18" charset="0"/>
              </a:rPr>
              <a:t> in animals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and is believed to be involved in emotional </a:t>
            </a:r>
            <a:r>
              <a:rPr lang="en-GB" sz="1600" dirty="0" err="1">
                <a:solidFill>
                  <a:srgbClr val="000000"/>
                </a:solidFill>
                <a:effectLst/>
                <a:latin typeface="Times New Roman" panose="02020603050405020304" pitchFamily="18" charset="0"/>
                <a:cs typeface="Times New Roman" panose="02020603050405020304" pitchFamily="18" charset="0"/>
              </a:rPr>
              <a:t>behavior</a:t>
            </a:r>
            <a:r>
              <a:rPr lang="en-GB" sz="1600" dirty="0">
                <a:solidFill>
                  <a:srgbClr val="000000"/>
                </a:solidFill>
                <a:effectLst/>
                <a:latin typeface="Times New Roman" panose="02020603050405020304" pitchFamily="18" charset="0"/>
                <a:cs typeface="Times New Roman" panose="02020603050405020304" pitchFamily="18" charset="0"/>
              </a:rPr>
              <a:t>.</a:t>
            </a:r>
            <a:endParaRPr lang="en-US" sz="1600" dirty="0">
              <a:solidFill>
                <a:srgbClr val="000000"/>
              </a:solidFill>
              <a:effectLst/>
              <a:latin typeface="Times New Roman" panose="02020603050405020304" pitchFamily="18" charset="0"/>
              <a:cs typeface="Times New Roman" panose="02020603050405020304" pitchFamily="18" charset="0"/>
            </a:endParaRPr>
          </a:p>
          <a:p>
            <a:pPr marL="446088" lvl="1" indent="11113"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Infundibular nucleus (arcuate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It is located in the periventricular zone, in the tuber cinereum, arching under the ventral aspect of</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third ventricle. The cells of this nucleus </a:t>
            </a:r>
            <a:r>
              <a:rPr lang="en-GB" sz="1600" u="sng" dirty="0">
                <a:solidFill>
                  <a:srgbClr val="000000"/>
                </a:solidFill>
                <a:effectLst/>
                <a:latin typeface="Times New Roman" panose="02020603050405020304" pitchFamily="18" charset="0"/>
                <a:cs typeface="Times New Roman" panose="02020603050405020304" pitchFamily="18" charset="0"/>
              </a:rPr>
              <a:t>produce hypothalamic-releasing hormones</a:t>
            </a:r>
            <a:r>
              <a:rPr lang="en-GB" sz="1600" dirty="0">
                <a:solidFill>
                  <a:srgbClr val="000000"/>
                </a:solidFill>
                <a:effectLst/>
                <a:latin typeface="Times New Roman" panose="02020603050405020304" pitchFamily="18" charset="0"/>
                <a:cs typeface="Times New Roman" panose="02020603050405020304" pitchFamily="18" charset="0"/>
              </a:rPr>
              <a:t> and their</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axons form the </a:t>
            </a:r>
            <a:r>
              <a:rPr lang="en-GB" sz="1600" dirty="0" err="1">
                <a:solidFill>
                  <a:srgbClr val="000000"/>
                </a:solidFill>
                <a:effectLst/>
                <a:latin typeface="Times New Roman" panose="02020603050405020304" pitchFamily="18" charset="0"/>
                <a:cs typeface="Times New Roman" panose="02020603050405020304" pitchFamily="18" charset="0"/>
              </a:rPr>
              <a:t>tuberohypophyseal</a:t>
            </a:r>
            <a:r>
              <a:rPr lang="en-GB" sz="1600" dirty="0">
                <a:solidFill>
                  <a:srgbClr val="000000"/>
                </a:solidFill>
                <a:effectLst/>
                <a:latin typeface="Times New Roman" panose="02020603050405020304" pitchFamily="18" charset="0"/>
                <a:cs typeface="Times New Roman" panose="02020603050405020304" pitchFamily="18" charset="0"/>
              </a:rPr>
              <a:t> (tuberoinfundibular) tract that caries these hormones to the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infundibulum, where they pass into the hypophyseal portal system.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hypophyseal portal system in turn controls anterior pituitary gland (</a:t>
            </a:r>
            <a:r>
              <a:rPr lang="en-GB" sz="1600" dirty="0" err="1">
                <a:solidFill>
                  <a:srgbClr val="000000"/>
                </a:solidFill>
                <a:effectLst/>
                <a:latin typeface="Times New Roman" panose="02020603050405020304" pitchFamily="18" charset="0"/>
                <a:cs typeface="Times New Roman" panose="02020603050405020304" pitchFamily="18" charset="0"/>
              </a:rPr>
              <a:t>adenohypophyseal</a:t>
            </a:r>
            <a:r>
              <a:rPr lang="en-GB" sz="1600" dirty="0">
                <a:solidFill>
                  <a:srgbClr val="000000"/>
                </a:solidFill>
                <a:effectLst/>
                <a:latin typeface="Times New Roman" panose="02020603050405020304" pitchFamily="18" charset="0"/>
                <a:cs typeface="Times New Roman" panose="02020603050405020304" pitchFamily="18" charset="0"/>
              </a:rPr>
              <a:t>)</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hormone release into the general circulation.</a:t>
            </a:r>
            <a:endParaRPr lang="en-US" sz="160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3794" name="Picture 6" descr="C:\Documents and Settings\user\My Documents\My Pictures\bnn.jpg">
            <a:extLst>
              <a:ext uri="{FF2B5EF4-FFF2-40B4-BE49-F238E27FC236}">
                <a16:creationId xmlns:a16="http://schemas.microsoft.com/office/drawing/2014/main" id="{46131F94-06F4-4DE5-AC4E-D51330A224AA}"/>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76850" y="3810000"/>
            <a:ext cx="3867150" cy="2954338"/>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F126D228-80E2-5A14-BC01-21C17798E7FA}"/>
              </a:ext>
            </a:extLst>
          </p:cNvPr>
          <p:cNvSpPr>
            <a:spLocks noGrp="1" noChangeArrowheads="1"/>
          </p:cNvSpPr>
          <p:nvPr>
            <p:ph type="title"/>
          </p:nvPr>
        </p:nvSpPr>
        <p:spPr>
          <a:xfrm>
            <a:off x="457200" y="-68263"/>
            <a:ext cx="8229600" cy="560388"/>
          </a:xfrm>
        </p:spPr>
        <p:txBody>
          <a:bodyPr/>
          <a:lstStyle/>
          <a:p>
            <a:pPr eaLnBrk="1" hangingPunct="1">
              <a:defRPr/>
            </a:pPr>
            <a:r>
              <a:rPr lang="en-US" sz="4000" dirty="0">
                <a:solidFill>
                  <a:srgbClr val="EC912C"/>
                </a:solidFill>
                <a:latin typeface="Arial Rounded MT Bold" pitchFamily="34" charset="0"/>
              </a:rPr>
              <a:t>Medial part</a:t>
            </a:r>
          </a:p>
        </p:txBody>
      </p:sp>
      <p:sp>
        <p:nvSpPr>
          <p:cNvPr id="26627" name="Rectangle 3">
            <a:extLst>
              <a:ext uri="{FF2B5EF4-FFF2-40B4-BE49-F238E27FC236}">
                <a16:creationId xmlns:a16="http://schemas.microsoft.com/office/drawing/2014/main" id="{F3C63B78-0454-C298-11E7-30B1DA900314}"/>
              </a:ext>
            </a:extLst>
          </p:cNvPr>
          <p:cNvSpPr>
            <a:spLocks noGrp="1" noChangeArrowheads="1"/>
          </p:cNvSpPr>
          <p:nvPr>
            <p:ph type="body" sz="half" idx="1"/>
          </p:nvPr>
        </p:nvSpPr>
        <p:spPr>
          <a:xfrm>
            <a:off x="0" y="108772"/>
            <a:ext cx="8763000" cy="6655120"/>
          </a:xfrm>
        </p:spPr>
        <p:txBody>
          <a:bodyPr/>
          <a:lstStyle/>
          <a:p>
            <a:pPr marL="0" indent="0" eaLnBrk="1" hangingPunct="1">
              <a:buClr>
                <a:srgbClr val="EC912C"/>
              </a:buClr>
              <a:buFont typeface="Wingdings" panose="05000000000000000000" pitchFamily="2" charset="2"/>
              <a:buNone/>
              <a:defRPr/>
            </a:pPr>
            <a:br>
              <a:rPr lang="en-US" sz="900" dirty="0">
                <a:solidFill>
                  <a:srgbClr val="000000"/>
                </a:solidFill>
                <a:latin typeface="Times New Roman" panose="02020603050405020304" pitchFamily="18" charset="0"/>
                <a:cs typeface="Times New Roman" panose="02020603050405020304" pitchFamily="18" charset="0"/>
              </a:rPr>
            </a:br>
            <a:r>
              <a:rPr lang="en-US" sz="2400" dirty="0">
                <a:solidFill>
                  <a:srgbClr val="C00000"/>
                </a:solidFill>
                <a:latin typeface="Times New Roman" panose="02020603050405020304" pitchFamily="18" charset="0"/>
                <a:cs typeface="Times New Roman" panose="02020603050405020304" pitchFamily="18" charset="0"/>
              </a:rPr>
              <a:t>3) Posterior division:</a:t>
            </a:r>
            <a:endParaRPr lang="en-US" sz="2400" u="sng" dirty="0">
              <a:solidFill>
                <a:srgbClr val="000000"/>
              </a:solidFill>
              <a:latin typeface="Times New Roman" panose="02020603050405020304" pitchFamily="18" charset="0"/>
              <a:cs typeface="Times New Roman" panose="02020603050405020304" pitchFamily="18" charset="0"/>
            </a:endParaRPr>
          </a:p>
          <a:p>
            <a:pPr lvl="1" eaLnBrk="1" hangingPunct="1">
              <a:buFontTx/>
              <a:buChar char="•"/>
              <a:defRPr/>
            </a:pPr>
            <a:r>
              <a:rPr lang="en-US" sz="2000" dirty="0">
                <a:solidFill>
                  <a:srgbClr val="EC912C"/>
                </a:solidFill>
                <a:latin typeface="Times New Roman" panose="02020603050405020304" pitchFamily="18" charset="0"/>
                <a:cs typeface="Times New Roman" panose="02020603050405020304" pitchFamily="18" charset="0"/>
              </a:rPr>
              <a:t>Posterior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The posterior hypothalamic nucleus contains cells that are sensitive to a decrease in the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temperature of the blood.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This nucleus serves as a “thermostat” and regulates body temperature by conserving heat and</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stimulating heat production. Heat is conserved by vasoconstriction of cutaneous vessels,</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whereas heat is produced by an increase in thyroid activity and shivering</a:t>
            </a:r>
            <a:r>
              <a:rPr lang="en-GB" sz="1400" dirty="0"/>
              <a:t>.</a:t>
            </a:r>
            <a:br>
              <a:rPr lang="en-GB" sz="1400" dirty="0"/>
            </a:br>
            <a:r>
              <a:rPr lang="en-GB" sz="1600" dirty="0">
                <a:solidFill>
                  <a:srgbClr val="000000"/>
                </a:solidFill>
                <a:latin typeface="Times New Roman" panose="02020603050405020304" pitchFamily="18" charset="0"/>
                <a:cs typeface="Times New Roman" panose="02020603050405020304" pitchFamily="18" charset="0"/>
              </a:rPr>
              <a:t>- </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The posterior hypothalamic nucleus is closely related to the midbrain periaqueductal </a:t>
            </a:r>
            <a:r>
              <a:rPr lang="en-GB" sz="1600" dirty="0" err="1">
                <a:solidFill>
                  <a:srgbClr val="000000"/>
                </a:solidFill>
                <a:effectLst/>
                <a:highlight>
                  <a:srgbClr val="FFFFFF"/>
                </a:highlight>
                <a:latin typeface="Times New Roman" panose="02020603050405020304" pitchFamily="18" charset="0"/>
                <a:cs typeface="Times New Roman" panose="02020603050405020304" pitchFamily="18" charset="0"/>
              </a:rPr>
              <a:t>gray</a:t>
            </a: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and</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as such plays a similar role as this midbrain region in the modulation of emotion,</a:t>
            </a:r>
            <a:b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600" dirty="0">
                <a:solidFill>
                  <a:srgbClr val="000000"/>
                </a:solidFill>
                <a:effectLst/>
                <a:highlight>
                  <a:srgbClr val="FFFFFF"/>
                </a:highlight>
                <a:latin typeface="Times New Roman" panose="02020603050405020304" pitchFamily="18" charset="0"/>
                <a:cs typeface="Times New Roman" panose="02020603050405020304" pitchFamily="18" charset="0"/>
              </a:rPr>
              <a:t>   cardiovascular function and pain modulation.</a:t>
            </a:r>
            <a:endParaRPr lang="en-US" sz="1600" dirty="0">
              <a:solidFill>
                <a:srgbClr val="000000"/>
              </a:solidFill>
              <a:latin typeface="Times New Roman" panose="02020603050405020304" pitchFamily="18" charset="0"/>
              <a:cs typeface="Times New Roman" panose="02020603050405020304" pitchFamily="18" charset="0"/>
            </a:endParaRPr>
          </a:p>
          <a:p>
            <a:pPr eaLnBrk="1" hangingPunct="1">
              <a:buFontTx/>
              <a:buChar char="•"/>
              <a:defRPr/>
            </a:pPr>
            <a:r>
              <a:rPr lang="en-US" sz="2000" dirty="0" err="1">
                <a:solidFill>
                  <a:srgbClr val="EC912C"/>
                </a:solidFill>
                <a:latin typeface="Times New Roman" panose="02020603050405020304" pitchFamily="18" charset="0"/>
                <a:cs typeface="Times New Roman" panose="02020603050405020304" pitchFamily="18" charset="0"/>
              </a:rPr>
              <a:t>Mammilary</a:t>
            </a:r>
            <a:r>
              <a:rPr lang="en-US" sz="2000" dirty="0">
                <a:solidFill>
                  <a:srgbClr val="EC912C"/>
                </a:solidFill>
                <a:latin typeface="Times New Roman" panose="02020603050405020304" pitchFamily="18" charset="0"/>
                <a:cs typeface="Times New Roman" panose="02020603050405020304" pitchFamily="18" charset="0"/>
              </a:rPr>
              <a:t> nuclei (medial, intermediate and lateral nucleus)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These nuclei form </a:t>
            </a:r>
            <a:r>
              <a:rPr lang="en-GB" sz="1600" dirty="0">
                <a:solidFill>
                  <a:srgbClr val="000000"/>
                </a:solidFill>
                <a:effectLst/>
                <a:latin typeface="Times New Roman" panose="02020603050405020304" pitchFamily="18" charset="0"/>
                <a:cs typeface="Times New Roman" panose="02020603050405020304" pitchFamily="18" charset="0"/>
              </a:rPr>
              <a:t>the mammillary bodies that appear as two conspicuous elevations on the ventral</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surface of the hypothalamus.</a:t>
            </a:r>
            <a:br>
              <a:rPr lang="en-US" sz="2000" dirty="0">
                <a:solidFill>
                  <a:srgbClr val="EC912C"/>
                </a:solidFill>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Part of the limbic system. </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Receive afferents from the hippocampus through fornix,</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relaying input related to emotion; they are also implicated in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processing of short term memory into long term memory. </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Project to the:</a:t>
            </a:r>
            <a:br>
              <a:rPr lang="en-US" sz="1600" dirty="0">
                <a:solidFill>
                  <a:srgbClr val="000000"/>
                </a:solidFill>
                <a:effectLst/>
                <a:latin typeface="Times New Roman" panose="02020603050405020304" pitchFamily="18" charset="0"/>
                <a:cs typeface="Times New Roman" panose="02020603050405020304" pitchFamily="18" charset="0"/>
              </a:rPr>
            </a:br>
            <a:r>
              <a:rPr lang="en-US" sz="1600" dirty="0">
                <a:solidFill>
                  <a:srgbClr val="000000"/>
                </a:solidFill>
                <a:effectLst/>
                <a:latin typeface="Times New Roman" panose="02020603050405020304" pitchFamily="18" charset="0"/>
                <a:cs typeface="Times New Roman" panose="02020603050405020304" pitchFamily="18" charset="0"/>
              </a:rPr>
              <a:t>     - </a:t>
            </a:r>
            <a:r>
              <a:rPr lang="en-US" sz="1600" dirty="0">
                <a:solidFill>
                  <a:schemeClr val="bg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a:t>
            </a:r>
            <a:r>
              <a:rPr lang="en-US" altLang="en-US" sz="1600" dirty="0">
                <a:solidFill>
                  <a:schemeClr val="bg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terior nuclei </a:t>
            </a:r>
            <a: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thalamus through </a:t>
            </a:r>
            <a:b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1600" u="sng" dirty="0" err="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mammillo</a:t>
            </a:r>
            <a:r>
              <a:rPr lang="en-US" altLang="en-US" sz="1600" u="sng"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-thalamic tract</a:t>
            </a:r>
            <a:b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altLang="en-US" sz="1600" dirty="0">
                <a:solidFill>
                  <a:schemeClr val="bg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brainstem</a:t>
            </a:r>
            <a: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through the </a:t>
            </a:r>
            <a:r>
              <a:rPr lang="en-US" altLang="en-US" sz="1600" u="sng" dirty="0" err="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mamillotegmental</a:t>
            </a:r>
            <a:r>
              <a:rPr lang="en-US" altLang="en-US" sz="1600" dirty="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1600" dirty="0">
                <a:solidFill>
                  <a:srgbClr val="000000"/>
                </a:solidFill>
                <a:effectLst/>
                <a:latin typeface="Times New Roman" panose="02020603050405020304" pitchFamily="18" charset="0"/>
                <a:cs typeface="Times New Roman" panose="02020603050405020304" pitchFamily="18" charset="0"/>
              </a:rPr>
              <a:t>tract</a:t>
            </a:r>
            <a:br>
              <a:rPr lang="en-US" altLang="en-US" sz="1600" dirty="0">
                <a:solidFill>
                  <a:srgbClr val="000000"/>
                </a:solidFill>
                <a:effectLst/>
                <a:latin typeface="Times New Roman" panose="02020603050405020304" pitchFamily="18" charset="0"/>
                <a:cs typeface="Times New Roman" panose="02020603050405020304" pitchFamily="18" charset="0"/>
              </a:rPr>
            </a:br>
            <a:r>
              <a:rPr lang="en-US" altLang="en-US" sz="1600" dirty="0">
                <a:solidFill>
                  <a:srgbClr val="000000"/>
                </a:solidFill>
                <a:effectLst/>
                <a:latin typeface="Times New Roman" panose="02020603050405020304" pitchFamily="18" charset="0"/>
                <a:cs typeface="Times New Roman" panose="02020603050405020304" pitchFamily="18" charset="0"/>
              </a:rPr>
              <a:t>- </a:t>
            </a:r>
            <a:r>
              <a:rPr lang="en-GB" sz="1600" dirty="0">
                <a:solidFill>
                  <a:srgbClr val="000000"/>
                </a:solidFill>
                <a:effectLst/>
                <a:latin typeface="Times New Roman" panose="02020603050405020304" pitchFamily="18" charset="0"/>
                <a:cs typeface="Times New Roman" panose="02020603050405020304" pitchFamily="18" charset="0"/>
              </a:rPr>
              <a:t>A lesion damaging the mammillary nuclei has no effect on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the recall of events that occurred prior to the lesion, but the</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affected individual has difficulty remembering events and </a:t>
            </a:r>
            <a:br>
              <a:rPr lang="en-GB" sz="1600" dirty="0">
                <a:solidFill>
                  <a:srgbClr val="000000"/>
                </a:solidFill>
                <a:effectLst/>
                <a:latin typeface="Times New Roman" panose="02020603050405020304" pitchFamily="18" charset="0"/>
                <a:cs typeface="Times New Roman" panose="02020603050405020304" pitchFamily="18" charset="0"/>
              </a:rPr>
            </a:br>
            <a:r>
              <a:rPr lang="en-GB" sz="1600" dirty="0">
                <a:solidFill>
                  <a:srgbClr val="000000"/>
                </a:solidFill>
                <a:effectLst/>
                <a:latin typeface="Times New Roman" panose="02020603050405020304" pitchFamily="18" charset="0"/>
                <a:cs typeface="Times New Roman" panose="02020603050405020304" pitchFamily="18" charset="0"/>
              </a:rPr>
              <a:t>  information that occurred after the lesion</a:t>
            </a:r>
            <a:r>
              <a:rPr lang="en-US" sz="2000" dirty="0">
                <a:solidFill>
                  <a:srgbClr val="EC912C"/>
                </a:solidFill>
                <a:effectLst/>
                <a:latin typeface="Times New Roman" panose="02020603050405020304" pitchFamily="18" charset="0"/>
                <a:cs typeface="Times New Roman" panose="02020603050405020304" pitchFamily="18" charset="0"/>
              </a:rPr>
              <a:t>.</a:t>
            </a:r>
            <a:endParaRPr lang="en-US" sz="160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31074" name="Rectangle 1026">
            <a:extLst>
              <a:ext uri="{FF2B5EF4-FFF2-40B4-BE49-F238E27FC236}">
                <a16:creationId xmlns:a16="http://schemas.microsoft.com/office/drawing/2014/main" id="{84CD93B2-38F5-8965-DD72-2666CFE7B077}"/>
              </a:ext>
            </a:extLst>
          </p:cNvPr>
          <p:cNvSpPr>
            <a:spLocks noGrp="1" noChangeArrowheads="1"/>
          </p:cNvSpPr>
          <p:nvPr>
            <p:ph type="title"/>
          </p:nvPr>
        </p:nvSpPr>
        <p:spPr>
          <a:xfrm>
            <a:off x="685800" y="609600"/>
            <a:ext cx="7772400" cy="3429000"/>
          </a:xfrm>
        </p:spPr>
        <p:txBody>
          <a:bodyPr/>
          <a:lstStyle/>
          <a:p>
            <a:pPr eaLnBrk="1" hangingPunct="1">
              <a:defRPr/>
            </a:pPr>
            <a:r>
              <a:rPr lang="en-US" sz="5400" dirty="0">
                <a:solidFill>
                  <a:schemeClr val="bg2">
                    <a:lumMod val="95000"/>
                    <a:lumOff val="5000"/>
                  </a:schemeClr>
                </a:solidFill>
                <a:latin typeface="Arial Rounded MT Bold" pitchFamily="34" charset="0"/>
              </a:rPr>
              <a:t>EPITHALAMUS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3794" name="Picture 6" descr="C:\Documents and Settings\user\My Documents\My Pictures\bnn.jpg">
            <a:extLst>
              <a:ext uri="{FF2B5EF4-FFF2-40B4-BE49-F238E27FC236}">
                <a16:creationId xmlns:a16="http://schemas.microsoft.com/office/drawing/2014/main" id="{46131F94-06F4-4DE5-AC4E-D51330A224AA}"/>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276850" y="3200400"/>
            <a:ext cx="3867150" cy="2954338"/>
          </a:xfrm>
          <a:noFill/>
          <a:extLst>
            <a:ext uri="{909E8E84-426E-40DD-AFC4-6F175D3DCCD1}">
              <a14:hiddenFill xmlns:a14="http://schemas.microsoft.com/office/drawing/2010/main">
                <a:solidFill>
                  <a:srgbClr val="FFFFFF"/>
                </a:solidFill>
              </a14:hiddenFill>
            </a:ext>
          </a:extLst>
        </p:spPr>
      </p:pic>
      <p:sp>
        <p:nvSpPr>
          <p:cNvPr id="26626" name="Rectangle 2">
            <a:extLst>
              <a:ext uri="{FF2B5EF4-FFF2-40B4-BE49-F238E27FC236}">
                <a16:creationId xmlns:a16="http://schemas.microsoft.com/office/drawing/2014/main" id="{F126D228-80E2-5A14-BC01-21C17798E7FA}"/>
              </a:ext>
            </a:extLst>
          </p:cNvPr>
          <p:cNvSpPr>
            <a:spLocks noGrp="1" noChangeArrowheads="1"/>
          </p:cNvSpPr>
          <p:nvPr>
            <p:ph type="title"/>
          </p:nvPr>
        </p:nvSpPr>
        <p:spPr>
          <a:xfrm>
            <a:off x="457200" y="-68263"/>
            <a:ext cx="8229600" cy="560388"/>
          </a:xfrm>
        </p:spPr>
        <p:txBody>
          <a:bodyPr/>
          <a:lstStyle/>
          <a:p>
            <a:pPr eaLnBrk="1" hangingPunct="1">
              <a:defRPr/>
            </a:pPr>
            <a:r>
              <a:rPr lang="en-US" sz="4000" dirty="0">
                <a:solidFill>
                  <a:srgbClr val="EC912C"/>
                </a:solidFill>
                <a:latin typeface="Arial Rounded MT Bold" pitchFamily="34" charset="0"/>
              </a:rPr>
              <a:t>Lateral part</a:t>
            </a:r>
          </a:p>
        </p:txBody>
      </p:sp>
      <p:sp>
        <p:nvSpPr>
          <p:cNvPr id="2" name="TextBox 1">
            <a:extLst>
              <a:ext uri="{FF2B5EF4-FFF2-40B4-BE49-F238E27FC236}">
                <a16:creationId xmlns:a16="http://schemas.microsoft.com/office/drawing/2014/main" id="{EA64C6D9-079F-A1DB-8FB6-83A4931B7C60}"/>
              </a:ext>
            </a:extLst>
          </p:cNvPr>
          <p:cNvSpPr txBox="1"/>
          <p:nvPr/>
        </p:nvSpPr>
        <p:spPr>
          <a:xfrm>
            <a:off x="0" y="236696"/>
            <a:ext cx="9144000" cy="6617196"/>
          </a:xfrm>
          <a:prstGeom prst="rect">
            <a:avLst/>
          </a:prstGeom>
          <a:noFill/>
        </p:spPr>
        <p:txBody>
          <a:bodyPr wrap="square">
            <a:spAutoFit/>
          </a:bodyPr>
          <a:lstStyle/>
          <a:p>
            <a:pPr algn="l"/>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1" i="0" dirty="0">
                <a:solidFill>
                  <a:srgbClr val="000000"/>
                </a:solidFill>
                <a:effectLst/>
                <a:latin typeface="Times New Roman" panose="02020603050405020304" pitchFamily="18" charset="0"/>
                <a:cs typeface="Times New Roman" panose="02020603050405020304" pitchFamily="18" charset="0"/>
              </a:rPr>
              <a:t>The lateral zone </a:t>
            </a:r>
            <a:r>
              <a:rPr lang="en-GB" sz="1800" b="0" i="0" dirty="0">
                <a:solidFill>
                  <a:srgbClr val="000000"/>
                </a:solidFill>
                <a:effectLst/>
                <a:latin typeface="Times New Roman" panose="02020603050405020304" pitchFamily="18" charset="0"/>
                <a:cs typeface="Times New Roman" panose="02020603050405020304" pitchFamily="18" charset="0"/>
              </a:rPr>
              <a:t>contains:</a:t>
            </a:r>
            <a:br>
              <a:rPr lang="en-GB" sz="1800" b="0" i="0" dirty="0">
                <a:solidFill>
                  <a:srgbClr val="000000"/>
                </a:solidFill>
                <a:effectLst/>
                <a:latin typeface="Times New Roman" panose="02020603050405020304" pitchFamily="18" charset="0"/>
                <a:cs typeface="Times New Roman" panose="02020603050405020304" pitchFamily="18" charset="0"/>
              </a:rPr>
            </a:br>
            <a:br>
              <a:rPr lang="en-GB" sz="10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a) </a:t>
            </a:r>
            <a:r>
              <a:rPr lang="en-GB" sz="1800" b="1" i="0" dirty="0">
                <a:solidFill>
                  <a:srgbClr val="C00000"/>
                </a:solidFill>
                <a:effectLst/>
                <a:latin typeface="Times New Roman" panose="02020603050405020304" pitchFamily="18" charset="0"/>
                <a:cs typeface="Times New Roman" panose="02020603050405020304" pitchFamily="18" charset="0"/>
              </a:rPr>
              <a:t>The lateral preoptic nucleus </a:t>
            </a:r>
            <a:r>
              <a:rPr lang="en-GB" sz="1800" b="0" i="0" dirty="0">
                <a:solidFill>
                  <a:srgbClr val="000000"/>
                </a:solidFill>
                <a:effectLst/>
                <a:latin typeface="Times New Roman" panose="02020603050405020304" pitchFamily="18" charset="0"/>
                <a:cs typeface="Times New Roman" panose="02020603050405020304" pitchFamily="18" charset="0"/>
              </a:rPr>
              <a:t>is said to play a role in promoting sleep via</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connections with the reticular activating system and the orexin neuronal system.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dirty="0">
                <a:solidFill>
                  <a:srgbClr val="000000"/>
                </a:solidFill>
                <a:latin typeface="Times New Roman" panose="02020603050405020304" pitchFamily="18" charset="0"/>
                <a:cs typeface="Times New Roman" panose="02020603050405020304" pitchFamily="18" charset="0"/>
              </a:rPr>
              <a:t>b</a:t>
            </a:r>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1" i="0" dirty="0">
                <a:solidFill>
                  <a:srgbClr val="C00000"/>
                </a:solidFill>
                <a:effectLst/>
                <a:latin typeface="Times New Roman" panose="02020603050405020304" pitchFamily="18" charset="0"/>
                <a:cs typeface="Times New Roman" panose="02020603050405020304" pitchFamily="18" charset="0"/>
              </a:rPr>
              <a:t>The lateral hypothalamic area </a:t>
            </a:r>
            <a:r>
              <a:rPr lang="en-GB" sz="1800" b="0" i="0" dirty="0">
                <a:solidFill>
                  <a:srgbClr val="000000"/>
                </a:solidFill>
                <a:effectLst/>
                <a:latin typeface="Times New Roman" panose="02020603050405020304" pitchFamily="18" charset="0"/>
                <a:cs typeface="Times New Roman" panose="02020603050405020304" pitchFamily="18" charset="0"/>
              </a:rPr>
              <a:t>is formed by a diffuse group of neurons. Within the</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anterior aspect of this area are smaller condensations of neuronal cells which form</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the lateral hypothalamic nucleus and the lateral </a:t>
            </a:r>
            <a:r>
              <a:rPr lang="en-GB" sz="1800" b="0" i="0" dirty="0" err="1">
                <a:solidFill>
                  <a:srgbClr val="000000"/>
                </a:solidFill>
                <a:effectLst/>
                <a:latin typeface="Times New Roman" panose="02020603050405020304" pitchFamily="18" charset="0"/>
                <a:cs typeface="Times New Roman" panose="02020603050405020304" pitchFamily="18" charset="0"/>
              </a:rPr>
              <a:t>tuberal</a:t>
            </a:r>
            <a:r>
              <a:rPr lang="en-GB" sz="1800" b="0" i="0" dirty="0">
                <a:solidFill>
                  <a:srgbClr val="000000"/>
                </a:solidFill>
                <a:effectLst/>
                <a:latin typeface="Times New Roman" panose="02020603050405020304" pitchFamily="18" charset="0"/>
                <a:cs typeface="Times New Roman" panose="02020603050405020304" pitchFamily="18" charset="0"/>
              </a:rPr>
              <a:t> nuclei.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0" i="0" dirty="0">
                <a:solidFill>
                  <a:srgbClr val="EC912C"/>
                </a:solidFill>
                <a:effectLst/>
                <a:latin typeface="Times New Roman" panose="02020603050405020304" pitchFamily="18" charset="0"/>
                <a:cs typeface="Times New Roman" panose="02020603050405020304" pitchFamily="18" charset="0"/>
              </a:rPr>
              <a:t>The lateral hypothalamic nucleus </a:t>
            </a:r>
            <a:r>
              <a:rPr lang="en-GB" sz="1800" b="0" i="0" dirty="0">
                <a:solidFill>
                  <a:srgbClr val="000000"/>
                </a:solidFill>
                <a:effectLst/>
                <a:latin typeface="Times New Roman" panose="02020603050405020304" pitchFamily="18" charset="0"/>
                <a:cs typeface="Times New Roman" panose="02020603050405020304" pitchFamily="18" charset="0"/>
              </a:rPr>
              <a:t>serves as a </a:t>
            </a:r>
            <a:r>
              <a:rPr lang="en-GB" sz="1800" b="1" i="0" dirty="0">
                <a:solidFill>
                  <a:srgbClr val="000000"/>
                </a:solidFill>
                <a:effectLst/>
                <a:latin typeface="Times New Roman" panose="02020603050405020304" pitchFamily="18" charset="0"/>
                <a:cs typeface="Times New Roman" panose="02020603050405020304" pitchFamily="18" charset="0"/>
              </a:rPr>
              <a:t>“feeding </a:t>
            </a:r>
            <a:r>
              <a:rPr lang="en-GB" sz="1800" b="1" i="0" dirty="0" err="1">
                <a:solidFill>
                  <a:srgbClr val="000000"/>
                </a:solidFill>
                <a:effectLst/>
                <a:latin typeface="Times New Roman" panose="02020603050405020304" pitchFamily="18" charset="0"/>
                <a:cs typeface="Times New Roman" panose="02020603050405020304" pitchFamily="18" charset="0"/>
              </a:rPr>
              <a:t>center</a:t>
            </a:r>
            <a:r>
              <a:rPr lang="en-GB" sz="1800" b="1" i="0" dirty="0">
                <a:solidFill>
                  <a:srgbClr val="000000"/>
                </a:solidFill>
                <a:effectLst/>
                <a:latin typeface="Times New Roman" panose="02020603050405020304" pitchFamily="18" charset="0"/>
                <a:cs typeface="Times New Roman" panose="02020603050405020304" pitchFamily="18" charset="0"/>
              </a:rPr>
              <a:t>” </a:t>
            </a:r>
            <a:r>
              <a:rPr lang="en-GB" sz="1800" b="0" i="0" dirty="0">
                <a:solidFill>
                  <a:srgbClr val="000000"/>
                </a:solidFill>
                <a:effectLst/>
                <a:latin typeface="Times New Roman" panose="02020603050405020304" pitchFamily="18" charset="0"/>
                <a:cs typeface="Times New Roman" panose="02020603050405020304" pitchFamily="18" charset="0"/>
              </a:rPr>
              <a:t>and </a:t>
            </a:r>
            <a:r>
              <a:rPr lang="en-GB" sz="1800" b="0" i="0" u="sng" dirty="0">
                <a:solidFill>
                  <a:srgbClr val="000000"/>
                </a:solidFill>
                <a:effectLst/>
                <a:latin typeface="Times New Roman" panose="02020603050405020304" pitchFamily="18" charset="0"/>
                <a:cs typeface="Times New Roman" panose="02020603050405020304" pitchFamily="18" charset="0"/>
              </a:rPr>
              <a:t>is involved in</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0" i="0" u="sng" dirty="0">
                <a:solidFill>
                  <a:srgbClr val="000000"/>
                </a:solidFill>
                <a:effectLst/>
                <a:latin typeface="Times New Roman" panose="02020603050405020304" pitchFamily="18" charset="0"/>
                <a:cs typeface="Times New Roman" panose="02020603050405020304" pitchFamily="18" charset="0"/>
              </a:rPr>
              <a:t>modulating feeding </a:t>
            </a:r>
            <a:r>
              <a:rPr lang="en-GB" sz="1800" b="0" i="0" u="sng" dirty="0" err="1">
                <a:solidFill>
                  <a:srgbClr val="000000"/>
                </a:solidFill>
                <a:effectLst/>
                <a:latin typeface="Times New Roman" panose="02020603050405020304" pitchFamily="18" charset="0"/>
                <a:cs typeface="Times New Roman" panose="02020603050405020304" pitchFamily="18" charset="0"/>
              </a:rPr>
              <a:t>behavior</a:t>
            </a:r>
            <a:r>
              <a:rPr lang="en-GB" sz="1800" b="0" i="0" dirty="0">
                <a:solidFill>
                  <a:srgbClr val="000000"/>
                </a:solidFill>
                <a:effectLst/>
                <a:latin typeface="Times New Roman" panose="02020603050405020304" pitchFamily="18" charset="0"/>
                <a:cs typeface="Times New Roman" panose="02020603050405020304" pitchFamily="18" charset="0"/>
              </a:rPr>
              <a:t>. </a:t>
            </a:r>
          </a:p>
          <a:p>
            <a:pPr algn="l"/>
            <a:r>
              <a:rPr lang="en-US" altLang="en-US" sz="1800" dirty="0">
                <a:solidFill>
                  <a:srgbClr val="000000"/>
                </a:solidFill>
              </a:rPr>
              <a:t>   - it initiates eating &amp; drinking, it is defined as feeding (hunger </a:t>
            </a:r>
            <a:r>
              <a:rPr lang="en-US" altLang="en-US" sz="1800" dirty="0" err="1">
                <a:solidFill>
                  <a:srgbClr val="000000"/>
                </a:solidFill>
              </a:rPr>
              <a:t>centre</a:t>
            </a:r>
            <a:r>
              <a:rPr lang="en-US" altLang="en-US" sz="1800" dirty="0">
                <a:solidFill>
                  <a:srgbClr val="000000"/>
                </a:solidFill>
              </a:rPr>
              <a:t>) &amp;  thirst </a:t>
            </a:r>
            <a:r>
              <a:rPr lang="en-US" altLang="en-US" sz="1800" dirty="0" err="1">
                <a:solidFill>
                  <a:srgbClr val="000000"/>
                </a:solidFill>
              </a:rPr>
              <a:t>centre</a:t>
            </a:r>
            <a:r>
              <a:rPr lang="en-US" altLang="en-US" sz="1800" dirty="0">
                <a:solidFill>
                  <a:srgbClr val="000000"/>
                </a:solidFill>
              </a:rPr>
              <a:t>;</a:t>
            </a:r>
            <a:br>
              <a:rPr lang="en-US" altLang="en-US" sz="1800" dirty="0">
                <a:solidFill>
                  <a:srgbClr val="000000"/>
                </a:solidFill>
              </a:rPr>
            </a:br>
            <a:r>
              <a:rPr lang="en-US" altLang="en-US" sz="1800" dirty="0">
                <a:solidFill>
                  <a:srgbClr val="000000"/>
                </a:solidFill>
              </a:rPr>
              <a:t>     its </a:t>
            </a:r>
            <a:r>
              <a:rPr lang="en-US" altLang="en-US" sz="1800" u="sng" dirty="0">
                <a:solidFill>
                  <a:srgbClr val="000000"/>
                </a:solidFill>
              </a:rPr>
              <a:t>lesion leads to aphagia &amp; adipsia</a:t>
            </a:r>
            <a:r>
              <a:rPr lang="en-US" altLang="en-US" sz="1800" dirty="0">
                <a:solidFill>
                  <a:srgbClr val="000000"/>
                </a:solidFill>
              </a:rPr>
              <a:t>.</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0" i="0" dirty="0">
                <a:solidFill>
                  <a:srgbClr val="EC912C"/>
                </a:solidFill>
                <a:effectLst/>
                <a:latin typeface="Times New Roman" panose="02020603050405020304" pitchFamily="18" charset="0"/>
                <a:cs typeface="Times New Roman" panose="02020603050405020304" pitchFamily="18" charset="0"/>
              </a:rPr>
              <a:t>The neurons of the </a:t>
            </a:r>
            <a:r>
              <a:rPr lang="en-GB" sz="1800" b="0" i="0" dirty="0" err="1">
                <a:solidFill>
                  <a:srgbClr val="EC912C"/>
                </a:solidFill>
                <a:effectLst/>
                <a:latin typeface="Times New Roman" panose="02020603050405020304" pitchFamily="18" charset="0"/>
                <a:cs typeface="Times New Roman" panose="02020603050405020304" pitchFamily="18" charset="0"/>
              </a:rPr>
              <a:t>tuberal</a:t>
            </a:r>
            <a:r>
              <a:rPr lang="en-GB" sz="1800" b="0" i="0" dirty="0">
                <a:solidFill>
                  <a:srgbClr val="EC912C"/>
                </a:solidFill>
                <a:effectLst/>
                <a:latin typeface="Times New Roman" panose="02020603050405020304" pitchFamily="18" charset="0"/>
                <a:cs typeface="Times New Roman" panose="02020603050405020304" pitchFamily="18" charset="0"/>
              </a:rPr>
              <a:t> nuclei</a:t>
            </a:r>
            <a:r>
              <a:rPr lang="en-GB" sz="1800" b="0" i="0" dirty="0">
                <a:solidFill>
                  <a:srgbClr val="000000"/>
                </a:solidFill>
                <a:effectLst/>
                <a:latin typeface="Times New Roman" panose="02020603050405020304" pitchFamily="18" charset="0"/>
                <a:cs typeface="Times New Roman" panose="02020603050405020304" pitchFamily="18" charset="0"/>
              </a:rPr>
              <a:t>, on the other hand,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either project to the tuberoinfundibular tract</a:t>
            </a:r>
            <a:r>
              <a:rPr lang="en-GB" sz="1800" dirty="0">
                <a:solidFill>
                  <a:srgbClr val="000000"/>
                </a:solidFill>
                <a:latin typeface="Times New Roman" panose="02020603050405020304" pitchFamily="18" charset="0"/>
                <a:cs typeface="Times New Roman" panose="02020603050405020304" pitchFamily="18" charset="0"/>
              </a:rPr>
              <a:t> </a:t>
            </a:r>
            <a:r>
              <a:rPr lang="en-GB" sz="1800" b="0" i="0" dirty="0">
                <a:solidFill>
                  <a:srgbClr val="000000"/>
                </a:solidFill>
                <a:effectLst/>
                <a:latin typeface="Times New Roman" panose="02020603050405020304" pitchFamily="18" charset="0"/>
                <a:cs typeface="Times New Roman" panose="02020603050405020304" pitchFamily="18" charset="0"/>
              </a:rPr>
              <a:t>and are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thus involved in the transmission of releasing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hormones to the hypophyseal portal system, or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may play a role in the regulation of motor activity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through connections with the cerebellum.</a:t>
            </a:r>
          </a:p>
          <a:p>
            <a:pPr algn="l"/>
            <a:r>
              <a:rPr lang="en-GB" sz="1800" dirty="0">
                <a:solidFill>
                  <a:srgbClr val="000000"/>
                </a:solidFill>
              </a:rPr>
              <a:t>* The neurons of lateral zone also have </a:t>
            </a:r>
            <a:r>
              <a:rPr lang="en-US" altLang="en-US" sz="1800" dirty="0">
                <a:solidFill>
                  <a:srgbClr val="000000"/>
                </a:solidFill>
              </a:rPr>
              <a:t>also sympathetic</a:t>
            </a:r>
            <a:br>
              <a:rPr lang="en-US" altLang="en-US" sz="1800" dirty="0">
                <a:solidFill>
                  <a:srgbClr val="000000"/>
                </a:solidFill>
              </a:rPr>
            </a:br>
            <a:r>
              <a:rPr lang="en-US" altLang="en-US" sz="1800" dirty="0">
                <a:solidFill>
                  <a:srgbClr val="000000"/>
                </a:solidFill>
              </a:rPr>
              <a:t>   function</a:t>
            </a:r>
            <a:endParaRPr lang="en-GB" sz="1800" b="0" i="0" dirty="0">
              <a:solidFill>
                <a:srgbClr val="000000"/>
              </a:solidFill>
              <a:effectLst/>
              <a:latin typeface="Times New Roman" panose="02020603050405020304" pitchFamily="18" charset="0"/>
              <a:cs typeface="Times New Roman" panose="02020603050405020304" pitchFamily="18" charset="0"/>
            </a:endParaRPr>
          </a:p>
          <a:p>
            <a:pPr algn="l"/>
            <a:r>
              <a:rPr lang="en-GB" sz="1800" b="0" i="0" dirty="0">
                <a:solidFill>
                  <a:srgbClr val="000000"/>
                </a:solidFill>
                <a:effectLst/>
                <a:latin typeface="Times New Roman" panose="02020603050405020304" pitchFamily="18" charset="0"/>
                <a:cs typeface="Times New Roman" panose="02020603050405020304" pitchFamily="18" charset="0"/>
              </a:rPr>
              <a:t>* The lateral zone also contains a large bundle of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longitudinally oriented </a:t>
            </a:r>
            <a:r>
              <a:rPr lang="en-GB" sz="1800" b="0" i="0" dirty="0" err="1">
                <a:solidFill>
                  <a:srgbClr val="000000"/>
                </a:solidFill>
                <a:effectLst/>
                <a:latin typeface="Times New Roman" panose="02020603050405020304" pitchFamily="18" charset="0"/>
                <a:cs typeface="Times New Roman" panose="02020603050405020304" pitchFamily="18" charset="0"/>
              </a:rPr>
              <a:t>fibers</a:t>
            </a:r>
            <a:r>
              <a:rPr lang="en-GB" sz="1800" b="0" i="0" dirty="0">
                <a:solidFill>
                  <a:srgbClr val="000000"/>
                </a:solidFill>
                <a:effectLst/>
                <a:latin typeface="Times New Roman" panose="02020603050405020304" pitchFamily="18" charset="0"/>
                <a:cs typeface="Times New Roman" panose="02020603050405020304" pitchFamily="18" charset="0"/>
              </a:rPr>
              <a:t> called the </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a:t>
            </a:r>
            <a:r>
              <a:rPr lang="en-GB" sz="1800" b="1" i="0" dirty="0">
                <a:solidFill>
                  <a:schemeClr val="bg1">
                    <a:lumMod val="75000"/>
                  </a:schemeClr>
                </a:solidFill>
                <a:effectLst/>
                <a:latin typeface="Times New Roman" panose="02020603050405020304" pitchFamily="18" charset="0"/>
                <a:cs typeface="Times New Roman" panose="02020603050405020304" pitchFamily="18" charset="0"/>
              </a:rPr>
              <a:t>medial forebrain bundle</a:t>
            </a:r>
            <a:r>
              <a:rPr lang="en-GB" sz="1800" b="0" i="0" dirty="0">
                <a:solidFill>
                  <a:srgbClr val="000000"/>
                </a:solidFill>
                <a:effectLst/>
                <a:latin typeface="Times New Roman" panose="02020603050405020304" pitchFamily="18" charset="0"/>
                <a:cs typeface="Times New Roman" panose="02020603050405020304" pitchFamily="18" charset="0"/>
              </a:rPr>
              <a:t>. This neural pathway connects the hypothalamus with</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rostral regions such as the septal nuclei and with brainstem areas, such as the ventral</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b="0" i="0" dirty="0">
                <a:solidFill>
                  <a:srgbClr val="000000"/>
                </a:solidFill>
                <a:effectLst/>
                <a:latin typeface="Times New Roman" panose="02020603050405020304" pitchFamily="18" charset="0"/>
                <a:cs typeface="Times New Roman" panose="02020603050405020304" pitchFamily="18" charset="0"/>
              </a:rPr>
              <a:t>   tegmental area and reticular formation.</a:t>
            </a:r>
          </a:p>
        </p:txBody>
      </p:sp>
    </p:spTree>
    <p:extLst>
      <p:ext uri="{BB962C8B-B14F-4D97-AF65-F5344CB8AC3E}">
        <p14:creationId xmlns:p14="http://schemas.microsoft.com/office/powerpoint/2010/main" val="7052184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4818" name="Content Placeholder 2">
            <a:extLst>
              <a:ext uri="{FF2B5EF4-FFF2-40B4-BE49-F238E27FC236}">
                <a16:creationId xmlns:a16="http://schemas.microsoft.com/office/drawing/2014/main" id="{E8983524-9615-B8F1-1277-FBE940435CCA}"/>
              </a:ext>
            </a:extLst>
          </p:cNvPr>
          <p:cNvSpPr>
            <a:spLocks noGrp="1" noChangeArrowheads="1"/>
          </p:cNvSpPr>
          <p:nvPr>
            <p:ph sz="half" idx="4294967295"/>
          </p:nvPr>
        </p:nvSpPr>
        <p:spPr>
          <a:xfrm>
            <a:off x="533400" y="990600"/>
            <a:ext cx="4114800"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Optic tract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Mamillary body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Column of fornix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Thalamus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Superior &amp; inferior colliculi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Caudate nucleus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Anterior commissure </a:t>
            </a:r>
          </a:p>
          <a:p>
            <a:pPr marL="514350" indent="-514350">
              <a:buClr>
                <a:srgbClr val="000000"/>
              </a:buClr>
              <a:buFont typeface="Arial" panose="020B0604020202020204" pitchFamily="34" charset="0"/>
              <a:buAutoNum type="arabicPeriod"/>
            </a:pPr>
            <a:r>
              <a:rPr lang="en-US" altLang="en-US" sz="2400">
                <a:solidFill>
                  <a:srgbClr val="000000"/>
                </a:solidFill>
                <a:effectLst/>
                <a:latin typeface="Times New Roman" panose="02020603050405020304" pitchFamily="18" charset="0"/>
                <a:cs typeface="Times New Roman" panose="02020603050405020304" pitchFamily="18" charset="0"/>
              </a:rPr>
              <a:t>Mamillothalamic tract </a:t>
            </a:r>
          </a:p>
        </p:txBody>
      </p:sp>
      <p:pic>
        <p:nvPicPr>
          <p:cNvPr id="34819" name="Picture 2" descr="C:\Documents and Settings\Free User\My Documents\My Pictures\n1a8p3.gif">
            <a:extLst>
              <a:ext uri="{FF2B5EF4-FFF2-40B4-BE49-F238E27FC236}">
                <a16:creationId xmlns:a16="http://schemas.microsoft.com/office/drawing/2014/main" id="{CE77252A-7206-C9C0-88B1-666391D5A5A5}"/>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648200" y="1143000"/>
            <a:ext cx="4038600" cy="40386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35848" name="Rectangle 8">
            <a:extLst>
              <a:ext uri="{FF2B5EF4-FFF2-40B4-BE49-F238E27FC236}">
                <a16:creationId xmlns:a16="http://schemas.microsoft.com/office/drawing/2014/main" id="{6277CC03-831D-F55A-7868-F642DFA49316}"/>
              </a:ext>
            </a:extLst>
          </p:cNvPr>
          <p:cNvSpPr>
            <a:spLocks noGrp="1" noChangeArrowheads="1"/>
          </p:cNvSpPr>
          <p:nvPr>
            <p:ph type="body" sz="half" idx="4294967295"/>
          </p:nvPr>
        </p:nvSpPr>
        <p:spPr>
          <a:xfrm>
            <a:off x="152400" y="304800"/>
            <a:ext cx="8839200" cy="2438400"/>
          </a:xfrm>
        </p:spPr>
        <p:txBody>
          <a:bodyPr/>
          <a:lstStyle/>
          <a:p>
            <a:pPr eaLnBrk="1" hangingPunct="1">
              <a:lnSpc>
                <a:spcPct val="90000"/>
              </a:lnSpc>
              <a:buClr>
                <a:srgbClr val="000000"/>
              </a:buClr>
              <a:defRPr/>
            </a:pPr>
            <a:r>
              <a:rPr lang="en-US" sz="2400" dirty="0">
                <a:solidFill>
                  <a:srgbClr val="000000"/>
                </a:solidFill>
                <a:effectLst/>
                <a:latin typeface="Times New Roman" panose="02020603050405020304" pitchFamily="18" charset="0"/>
                <a:cs typeface="Times New Roman" panose="02020603050405020304" pitchFamily="18" charset="0"/>
              </a:rPr>
              <a:t>Hypothalamus synthesizes releasing factors &amp; release-inhibiting factors, that control the release of hormones by the </a:t>
            </a:r>
            <a:r>
              <a:rPr lang="en-US" sz="2400" dirty="0">
                <a:solidFill>
                  <a:srgbClr val="EC912C"/>
                </a:solidFill>
                <a:effectLst/>
                <a:latin typeface="Times New Roman" panose="02020603050405020304" pitchFamily="18" charset="0"/>
                <a:cs typeface="Times New Roman" panose="02020603050405020304" pitchFamily="18" charset="0"/>
              </a:rPr>
              <a:t>adenohypophysis</a:t>
            </a:r>
          </a:p>
          <a:p>
            <a:pPr eaLnBrk="1" hangingPunct="1">
              <a:lnSpc>
                <a:spcPct val="90000"/>
              </a:lnSpc>
              <a:buClr>
                <a:srgbClr val="000000"/>
              </a:buClr>
              <a:defRPr/>
            </a:pPr>
            <a:r>
              <a:rPr lang="en-US" sz="2400" dirty="0">
                <a:solidFill>
                  <a:srgbClr val="000000"/>
                </a:solidFill>
                <a:effectLst/>
                <a:latin typeface="Times New Roman" panose="02020603050405020304" pitchFamily="18" charset="0"/>
                <a:cs typeface="Times New Roman" panose="02020603050405020304" pitchFamily="18" charset="0"/>
              </a:rPr>
              <a:t>These factors are released from the terminals of hypothalamic </a:t>
            </a:r>
            <a:r>
              <a:rPr lang="en-US" sz="2400" dirty="0" err="1">
                <a:solidFill>
                  <a:srgbClr val="000000"/>
                </a:solidFill>
                <a:effectLst/>
                <a:latin typeface="Times New Roman" panose="02020603050405020304" pitchFamily="18" charset="0"/>
                <a:cs typeface="Times New Roman" panose="02020603050405020304" pitchFamily="18" charset="0"/>
              </a:rPr>
              <a:t>neurones</a:t>
            </a:r>
            <a:r>
              <a:rPr lang="en-US" sz="2400" dirty="0">
                <a:solidFill>
                  <a:srgbClr val="000000"/>
                </a:solidFill>
                <a:effectLst/>
                <a:latin typeface="Times New Roman" panose="02020603050405020304" pitchFamily="18" charset="0"/>
                <a:cs typeface="Times New Roman" panose="02020603050405020304" pitchFamily="18" charset="0"/>
              </a:rPr>
              <a:t> into the capillary bed of the pituitary portal system, which conveys the release agents to the anterior pituitary</a:t>
            </a:r>
          </a:p>
          <a:p>
            <a:pPr eaLnBrk="1" hangingPunct="1">
              <a:lnSpc>
                <a:spcPct val="90000"/>
              </a:lnSpc>
              <a:defRPr/>
            </a:pPr>
            <a:endParaRPr lang="en-US" sz="2800" dirty="0"/>
          </a:p>
        </p:txBody>
      </p:sp>
      <p:pic>
        <p:nvPicPr>
          <p:cNvPr id="35843" name="Picture 5" descr="hormones">
            <a:extLst>
              <a:ext uri="{FF2B5EF4-FFF2-40B4-BE49-F238E27FC236}">
                <a16:creationId xmlns:a16="http://schemas.microsoft.com/office/drawing/2014/main" id="{B0837099-CEAD-5725-4A4B-0DE0A90B22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97" t="2174" r="2612" b="4349"/>
          <a:stretch>
            <a:fillRect/>
          </a:stretch>
        </p:blipFill>
        <p:spPr bwMode="auto">
          <a:xfrm>
            <a:off x="1295400" y="2819400"/>
            <a:ext cx="668813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E93FEFC-7332-DA50-BB31-E0FD8753B346}"/>
              </a:ext>
            </a:extLst>
          </p:cNvPr>
          <p:cNvSpPr>
            <a:spLocks noGrp="1" noChangeArrowheads="1"/>
          </p:cNvSpPr>
          <p:nvPr>
            <p:ph type="title"/>
          </p:nvPr>
        </p:nvSpPr>
        <p:spPr>
          <a:xfrm>
            <a:off x="457200" y="277813"/>
            <a:ext cx="8229600" cy="560387"/>
          </a:xfrm>
        </p:spPr>
        <p:txBody>
          <a:bodyPr/>
          <a:lstStyle/>
          <a:p>
            <a:pPr eaLnBrk="1" hangingPunct="1"/>
            <a:r>
              <a:rPr lang="en-US" altLang="en-US" sz="3600" b="1">
                <a:solidFill>
                  <a:srgbClr val="000000"/>
                </a:solidFill>
                <a:effectLst/>
                <a:latin typeface="Arial Rounded MT Bold" panose="020F0704030504030204" pitchFamily="34" charset="0"/>
              </a:rPr>
              <a:t>Functions of hypothalamus</a:t>
            </a:r>
          </a:p>
        </p:txBody>
      </p:sp>
      <p:sp useBgFill="1">
        <p:nvSpPr>
          <p:cNvPr id="34819" name="Rectangle 3">
            <a:extLst>
              <a:ext uri="{FF2B5EF4-FFF2-40B4-BE49-F238E27FC236}">
                <a16:creationId xmlns:a16="http://schemas.microsoft.com/office/drawing/2014/main" id="{B7CAC541-0D22-08BD-3A79-CABE888BB2DD}"/>
              </a:ext>
            </a:extLst>
          </p:cNvPr>
          <p:cNvSpPr>
            <a:spLocks noGrp="1" noChangeArrowheads="1"/>
          </p:cNvSpPr>
          <p:nvPr>
            <p:ph type="body" idx="1"/>
          </p:nvPr>
        </p:nvSpPr>
        <p:spPr>
          <a:xfrm>
            <a:off x="0" y="914400"/>
            <a:ext cx="9144000" cy="5562600"/>
          </a:xfrm>
        </p:spPr>
        <p:txBody>
          <a:bodyPr/>
          <a:lstStyle/>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Co-ordination of homeostatic mechanism</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Controls the release of hormones from the pituitary gland.</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Center for regulation of autonomic activity --- controls medulla oblongata nuclei for cardiovascular, respiration</a:t>
            </a:r>
          </a:p>
          <a:p>
            <a:pPr marL="914400" lvl="1" indent="-514350" eaLnBrk="1" hangingPunct="1">
              <a:buClr>
                <a:srgbClr val="000000"/>
              </a:buClr>
              <a:buFont typeface="Wingdings" panose="05000000000000000000" pitchFamily="2" charset="2"/>
              <a:buChar char="q"/>
              <a:defRPr/>
            </a:pPr>
            <a:r>
              <a:rPr lang="en-US" sz="2000" dirty="0">
                <a:solidFill>
                  <a:srgbClr val="000000"/>
                </a:solidFill>
                <a:effectLst/>
                <a:latin typeface="Times New Roman" panose="02020603050405020304" pitchFamily="18" charset="0"/>
                <a:cs typeface="Times New Roman" panose="02020603050405020304" pitchFamily="18" charset="0"/>
              </a:rPr>
              <a:t>Activation of </a:t>
            </a:r>
            <a:r>
              <a:rPr lang="en-US" sz="2000" dirty="0">
                <a:solidFill>
                  <a:srgbClr val="EC912C"/>
                </a:solidFill>
                <a:effectLst/>
                <a:latin typeface="Times New Roman" panose="02020603050405020304" pitchFamily="18" charset="0"/>
                <a:cs typeface="Times New Roman" panose="02020603050405020304" pitchFamily="18" charset="0"/>
              </a:rPr>
              <a:t>posterior region </a:t>
            </a:r>
            <a:r>
              <a:rPr lang="en-US" sz="2000" dirty="0">
                <a:solidFill>
                  <a:srgbClr val="000000"/>
                </a:solidFill>
                <a:effectLst/>
                <a:latin typeface="Times New Roman" panose="02020603050405020304" pitchFamily="18" charset="0"/>
                <a:cs typeface="Times New Roman" panose="02020603050405020304" pitchFamily="18" charset="0"/>
              </a:rPr>
              <a:t>associated with </a:t>
            </a:r>
            <a:r>
              <a:rPr lang="en-US" sz="2000" dirty="0">
                <a:solidFill>
                  <a:srgbClr val="EC912C"/>
                </a:solidFill>
                <a:effectLst/>
                <a:latin typeface="Times New Roman" panose="02020603050405020304" pitchFamily="18" charset="0"/>
                <a:cs typeface="Times New Roman" panose="02020603050405020304" pitchFamily="18" charset="0"/>
              </a:rPr>
              <a:t>sympathetic</a:t>
            </a:r>
            <a:r>
              <a:rPr lang="en-US" sz="2000" dirty="0">
                <a:solidFill>
                  <a:srgbClr val="DA0ADA"/>
                </a:solidFill>
                <a:effectLst/>
                <a:latin typeface="Times New Roman" panose="02020603050405020304" pitchFamily="18" charset="0"/>
                <a:cs typeface="Times New Roman" panose="02020603050405020304" pitchFamily="18" charset="0"/>
              </a:rPr>
              <a:t> </a:t>
            </a:r>
            <a:r>
              <a:rPr lang="en-US" sz="2000" dirty="0">
                <a:solidFill>
                  <a:srgbClr val="000000"/>
                </a:solidFill>
                <a:effectLst/>
                <a:latin typeface="Times New Roman" panose="02020603050405020304" pitchFamily="18" charset="0"/>
                <a:cs typeface="Times New Roman" panose="02020603050405020304" pitchFamily="18" charset="0"/>
              </a:rPr>
              <a:t>responses</a:t>
            </a:r>
          </a:p>
          <a:p>
            <a:pPr marL="914400" lvl="1" indent="-514350" eaLnBrk="1" hangingPunct="1">
              <a:buClr>
                <a:srgbClr val="000000"/>
              </a:buClr>
              <a:buFont typeface="Wingdings" panose="05000000000000000000" pitchFamily="2" charset="2"/>
              <a:buChar char="q"/>
              <a:defRPr/>
            </a:pPr>
            <a:r>
              <a:rPr lang="en-US" sz="2000" dirty="0">
                <a:solidFill>
                  <a:srgbClr val="000000"/>
                </a:solidFill>
                <a:effectLst/>
                <a:latin typeface="Times New Roman" panose="02020603050405020304" pitchFamily="18" charset="0"/>
                <a:cs typeface="Times New Roman" panose="02020603050405020304" pitchFamily="18" charset="0"/>
              </a:rPr>
              <a:t>Activation of </a:t>
            </a:r>
            <a:r>
              <a:rPr lang="en-US" sz="2000" dirty="0">
                <a:solidFill>
                  <a:srgbClr val="EC912C"/>
                </a:solidFill>
                <a:effectLst/>
                <a:latin typeface="Times New Roman" panose="02020603050405020304" pitchFamily="18" charset="0"/>
                <a:cs typeface="Times New Roman" panose="02020603050405020304" pitchFamily="18" charset="0"/>
              </a:rPr>
              <a:t>anterior region </a:t>
            </a:r>
            <a:r>
              <a:rPr lang="en-US" sz="2000" dirty="0">
                <a:solidFill>
                  <a:srgbClr val="000000"/>
                </a:solidFill>
                <a:effectLst/>
                <a:latin typeface="Times New Roman" panose="02020603050405020304" pitchFamily="18" charset="0"/>
                <a:cs typeface="Times New Roman" panose="02020603050405020304" pitchFamily="18" charset="0"/>
              </a:rPr>
              <a:t>associated with </a:t>
            </a:r>
            <a:r>
              <a:rPr lang="en-US" sz="2000" dirty="0">
                <a:solidFill>
                  <a:srgbClr val="EC912C"/>
                </a:solidFill>
                <a:effectLst/>
                <a:latin typeface="Times New Roman" panose="02020603050405020304" pitchFamily="18" charset="0"/>
                <a:cs typeface="Times New Roman" panose="02020603050405020304" pitchFamily="18" charset="0"/>
              </a:rPr>
              <a:t>parasympathetic</a:t>
            </a:r>
            <a:r>
              <a:rPr lang="en-US" sz="2000" dirty="0">
                <a:effectLst/>
                <a:latin typeface="Times New Roman" panose="02020603050405020304" pitchFamily="18" charset="0"/>
                <a:cs typeface="Times New Roman" panose="02020603050405020304" pitchFamily="18" charset="0"/>
              </a:rPr>
              <a:t> </a:t>
            </a:r>
            <a:r>
              <a:rPr lang="en-US" sz="2000" dirty="0">
                <a:solidFill>
                  <a:srgbClr val="000000"/>
                </a:solidFill>
                <a:effectLst/>
                <a:latin typeface="Times New Roman" panose="02020603050405020304" pitchFamily="18" charset="0"/>
                <a:cs typeface="Times New Roman" panose="02020603050405020304" pitchFamily="18" charset="0"/>
              </a:rPr>
              <a:t>responses</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The </a:t>
            </a:r>
            <a:r>
              <a:rPr lang="en-US" sz="2000" dirty="0" err="1">
                <a:solidFill>
                  <a:srgbClr val="EC912C"/>
                </a:solidFill>
                <a:effectLst/>
                <a:latin typeface="Times New Roman" panose="02020603050405020304" pitchFamily="18" charset="0"/>
                <a:cs typeface="Times New Roman" panose="02020603050405020304" pitchFamily="18" charset="0"/>
              </a:rPr>
              <a:t>mammillary</a:t>
            </a:r>
            <a:r>
              <a:rPr lang="en-US" sz="2000" dirty="0">
                <a:solidFill>
                  <a:srgbClr val="EC912C"/>
                </a:solidFill>
                <a:effectLst/>
                <a:latin typeface="Times New Roman" panose="02020603050405020304" pitchFamily="18" charset="0"/>
                <a:cs typeface="Times New Roman" panose="02020603050405020304" pitchFamily="18" charset="0"/>
              </a:rPr>
              <a:t> nuclei </a:t>
            </a:r>
            <a:r>
              <a:rPr lang="en-US" sz="2000" dirty="0">
                <a:solidFill>
                  <a:srgbClr val="000000"/>
                </a:solidFill>
                <a:effectLst/>
                <a:latin typeface="Times New Roman" panose="02020603050405020304" pitchFamily="18" charset="0"/>
                <a:cs typeface="Times New Roman" panose="02020603050405020304" pitchFamily="18" charset="0"/>
              </a:rPr>
              <a:t>are associated with the </a:t>
            </a:r>
            <a:r>
              <a:rPr lang="en-US" sz="2000" dirty="0">
                <a:solidFill>
                  <a:srgbClr val="EC912C"/>
                </a:solidFill>
                <a:effectLst/>
                <a:latin typeface="Times New Roman" panose="02020603050405020304" pitchFamily="18" charset="0"/>
                <a:cs typeface="Times New Roman" panose="02020603050405020304" pitchFamily="18" charset="0"/>
              </a:rPr>
              <a:t>emotional </a:t>
            </a:r>
            <a:r>
              <a:rPr lang="en-US" sz="2000" dirty="0" err="1">
                <a:solidFill>
                  <a:srgbClr val="EC912C"/>
                </a:solidFill>
                <a:effectLst/>
                <a:latin typeface="Times New Roman" panose="02020603050405020304" pitchFamily="18" charset="0"/>
                <a:cs typeface="Times New Roman" panose="02020603050405020304" pitchFamily="18" charset="0"/>
              </a:rPr>
              <a:t>behaviour</a:t>
            </a:r>
            <a:r>
              <a:rPr lang="en-US" sz="2000" dirty="0">
                <a:solidFill>
                  <a:srgbClr val="EC912C"/>
                </a:solidFill>
                <a:effectLst/>
                <a:latin typeface="Times New Roman" panose="02020603050405020304" pitchFamily="18" charset="0"/>
                <a:cs typeface="Times New Roman" panose="02020603050405020304" pitchFamily="18" charset="0"/>
              </a:rPr>
              <a:t> and memory</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The</a:t>
            </a:r>
            <a:r>
              <a:rPr lang="en-US" sz="2000" dirty="0">
                <a:solidFill>
                  <a:schemeClr val="bg1">
                    <a:lumMod val="50000"/>
                  </a:schemeClr>
                </a:solidFill>
                <a:effectLst/>
                <a:latin typeface="Times New Roman" panose="02020603050405020304" pitchFamily="18" charset="0"/>
                <a:cs typeface="Times New Roman" panose="02020603050405020304" pitchFamily="18" charset="0"/>
              </a:rPr>
              <a:t> </a:t>
            </a:r>
            <a:r>
              <a:rPr lang="en-US" sz="2000" dirty="0" err="1">
                <a:solidFill>
                  <a:srgbClr val="EC912C"/>
                </a:solidFill>
                <a:effectLst/>
                <a:latin typeface="Times New Roman" panose="02020603050405020304" pitchFamily="18" charset="0"/>
                <a:cs typeface="Times New Roman" panose="02020603050405020304" pitchFamily="18" charset="0"/>
              </a:rPr>
              <a:t>suprachiasmatic</a:t>
            </a:r>
            <a:r>
              <a:rPr lang="en-US" sz="2000" dirty="0">
                <a:solidFill>
                  <a:srgbClr val="EC912C"/>
                </a:solidFill>
                <a:effectLst/>
                <a:latin typeface="Times New Roman" panose="02020603050405020304" pitchFamily="18" charset="0"/>
                <a:cs typeface="Times New Roman" panose="02020603050405020304" pitchFamily="18" charset="0"/>
              </a:rPr>
              <a:t> nucleus </a:t>
            </a:r>
            <a:r>
              <a:rPr lang="en-US" sz="2000" dirty="0">
                <a:solidFill>
                  <a:srgbClr val="000000"/>
                </a:solidFill>
                <a:effectLst/>
                <a:latin typeface="Times New Roman" panose="02020603050405020304" pitchFamily="18" charset="0"/>
                <a:cs typeface="Times New Roman" panose="02020603050405020304" pitchFamily="18" charset="0"/>
              </a:rPr>
              <a:t>is concerned with </a:t>
            </a:r>
            <a:r>
              <a:rPr lang="en-US" sz="2000" dirty="0">
                <a:solidFill>
                  <a:srgbClr val="EC912C"/>
                </a:solidFill>
                <a:effectLst/>
                <a:latin typeface="Times New Roman" panose="02020603050405020304" pitchFamily="18" charset="0"/>
                <a:cs typeface="Times New Roman" panose="02020603050405020304" pitchFamily="18" charset="0"/>
              </a:rPr>
              <a:t>diurnal rhythm &amp; sleep/waking cycle</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The</a:t>
            </a:r>
            <a:r>
              <a:rPr lang="en-US" sz="2000" dirty="0">
                <a:effectLst/>
                <a:latin typeface="Times New Roman" panose="02020603050405020304" pitchFamily="18" charset="0"/>
                <a:cs typeface="Times New Roman" panose="02020603050405020304" pitchFamily="18" charset="0"/>
              </a:rPr>
              <a:t> </a:t>
            </a:r>
            <a:r>
              <a:rPr lang="en-US" sz="2000" dirty="0">
                <a:solidFill>
                  <a:srgbClr val="EC912C"/>
                </a:solidFill>
                <a:effectLst/>
                <a:latin typeface="Times New Roman" panose="02020603050405020304" pitchFamily="18" charset="0"/>
                <a:cs typeface="Times New Roman" panose="02020603050405020304" pitchFamily="18" charset="0"/>
              </a:rPr>
              <a:t>lateral hypothalamus </a:t>
            </a:r>
            <a:r>
              <a:rPr lang="en-US" sz="2000" dirty="0">
                <a:solidFill>
                  <a:srgbClr val="000000"/>
                </a:solidFill>
                <a:effectLst/>
                <a:latin typeface="Times New Roman" panose="02020603050405020304" pitchFamily="18" charset="0"/>
                <a:cs typeface="Times New Roman" panose="02020603050405020304" pitchFamily="18" charset="0"/>
              </a:rPr>
              <a:t>&amp; the </a:t>
            </a:r>
            <a:r>
              <a:rPr lang="en-US" sz="2000" dirty="0" err="1">
                <a:solidFill>
                  <a:srgbClr val="EC912C"/>
                </a:solidFill>
                <a:effectLst/>
                <a:latin typeface="Times New Roman" panose="02020603050405020304" pitchFamily="18" charset="0"/>
                <a:cs typeface="Times New Roman" panose="02020603050405020304" pitchFamily="18" charset="0"/>
              </a:rPr>
              <a:t>ventromedial</a:t>
            </a:r>
            <a:r>
              <a:rPr lang="en-US" sz="2000" dirty="0">
                <a:solidFill>
                  <a:srgbClr val="EC912C"/>
                </a:solidFill>
                <a:effectLst/>
                <a:latin typeface="Times New Roman" panose="02020603050405020304" pitchFamily="18" charset="0"/>
                <a:cs typeface="Times New Roman" panose="02020603050405020304" pitchFamily="18" charset="0"/>
              </a:rPr>
              <a:t> nucleus</a:t>
            </a:r>
            <a:r>
              <a:rPr lang="en-US" sz="2000" dirty="0">
                <a:solidFill>
                  <a:srgbClr val="FF66FF"/>
                </a:solidFill>
                <a:effectLst/>
                <a:latin typeface="Times New Roman" panose="02020603050405020304" pitchFamily="18" charset="0"/>
                <a:cs typeface="Times New Roman" panose="02020603050405020304" pitchFamily="18" charset="0"/>
              </a:rPr>
              <a:t> </a:t>
            </a:r>
            <a:r>
              <a:rPr lang="en-US" sz="2000" dirty="0">
                <a:solidFill>
                  <a:srgbClr val="FFC000"/>
                </a:solidFill>
                <a:effectLst/>
                <a:latin typeface="Times New Roman" panose="02020603050405020304" pitchFamily="18" charset="0"/>
                <a:cs typeface="Times New Roman" panose="02020603050405020304" pitchFamily="18" charset="0"/>
              </a:rPr>
              <a:t>regulate feeding and drinking</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Center for Feeding reflexes—licking, swallowing, etc.</a:t>
            </a:r>
          </a:p>
          <a:p>
            <a:pPr marL="514350" indent="-514350" eaLnBrk="1" hangingPunct="1">
              <a:buClr>
                <a:srgbClr val="000000"/>
              </a:buClr>
              <a:buFont typeface="+mj-lt"/>
              <a:buAutoNum type="arabicPeriod"/>
              <a:defRPr/>
            </a:pPr>
            <a:r>
              <a:rPr lang="en-US" sz="2000" dirty="0">
                <a:solidFill>
                  <a:srgbClr val="000000"/>
                </a:solidFill>
                <a:effectLst/>
                <a:latin typeface="Times New Roman" panose="02020603050405020304" pitchFamily="18" charset="0"/>
                <a:cs typeface="Times New Roman" panose="02020603050405020304" pitchFamily="18" charset="0"/>
              </a:rPr>
              <a:t>Controls </a:t>
            </a:r>
            <a:r>
              <a:rPr lang="en-US" sz="2000" dirty="0">
                <a:solidFill>
                  <a:srgbClr val="EC912C"/>
                </a:solidFill>
                <a:effectLst/>
                <a:latin typeface="Times New Roman" panose="02020603050405020304" pitchFamily="18" charset="0"/>
                <a:cs typeface="Times New Roman" panose="02020603050405020304" pitchFamily="18" charset="0"/>
              </a:rPr>
              <a:t>subconscious skeletal muscle movements</a:t>
            </a:r>
            <a:r>
              <a:rPr lang="en-US" sz="2000" dirty="0">
                <a:solidFill>
                  <a:srgbClr val="000000"/>
                </a:solidFill>
                <a:effectLst/>
                <a:latin typeface="Times New Roman" panose="02020603050405020304" pitchFamily="18" charset="0"/>
                <a:cs typeface="Times New Roman" panose="02020603050405020304" pitchFamily="18" charset="0"/>
              </a:rPr>
              <a:t>—facial expressions, sexual movements</a:t>
            </a:r>
          </a:p>
          <a:p>
            <a:pPr marL="514350" indent="-514350" eaLnBrk="1" hangingPunct="1">
              <a:buClr>
                <a:srgbClr val="000000"/>
              </a:buClr>
              <a:buFont typeface="+mj-lt"/>
              <a:buAutoNum type="arabicPeriod"/>
              <a:defRPr/>
            </a:pPr>
            <a:r>
              <a:rPr lang="en-US" sz="2000" dirty="0">
                <a:solidFill>
                  <a:srgbClr val="EC912C"/>
                </a:solidFill>
                <a:effectLst/>
                <a:latin typeface="Times New Roman" panose="02020603050405020304" pitchFamily="18" charset="0"/>
                <a:cs typeface="Times New Roman" panose="02020603050405020304" pitchFamily="18" charset="0"/>
              </a:rPr>
              <a:t>Coordinates autonomic response to conscious input</a:t>
            </a:r>
            <a:r>
              <a:rPr lang="en-US" sz="2000" dirty="0">
                <a:solidFill>
                  <a:srgbClr val="000000"/>
                </a:solidFill>
                <a:effectLst/>
                <a:latin typeface="Times New Roman" panose="02020603050405020304" pitchFamily="18" charset="0"/>
                <a:cs typeface="Times New Roman" panose="02020603050405020304" pitchFamily="18" charset="0"/>
              </a:rPr>
              <a:t>—thought of fear produces accelerated heart rate, etc.</a:t>
            </a:r>
          </a:p>
          <a:p>
            <a:pPr marL="514350" indent="-514350" eaLnBrk="1" hangingPunct="1">
              <a:buFont typeface="+mj-lt"/>
              <a:buAutoNum type="arabicPeriod"/>
              <a:defRPr/>
            </a:pPr>
            <a:endParaRPr lang="en-US" sz="2000" dirty="0">
              <a:latin typeface="Times New Roman" panose="02020603050405020304" pitchFamily="18" charset="0"/>
              <a:cs typeface="Times New Roman" panose="02020603050405020304" pitchFamily="18" charset="0"/>
            </a:endParaRPr>
          </a:p>
          <a:p>
            <a:pPr marL="514350" indent="-514350" eaLnBrk="1" hangingPunct="1">
              <a:buFont typeface="+mj-lt"/>
              <a:buAutoNum type="arabicPeriod"/>
              <a:defRPr/>
            </a:pPr>
            <a:endParaRPr lang="en-US" sz="2400" dirty="0">
              <a:solidFill>
                <a:srgbClr val="FFFF00"/>
              </a:solidFill>
            </a:endParaRPr>
          </a:p>
          <a:p>
            <a:pPr marL="514350" indent="-514350" eaLnBrk="1" hangingPunct="1">
              <a:buFont typeface="+mj-lt"/>
              <a:buAutoNum type="arabicPeriod"/>
              <a:defRPr/>
            </a:pPr>
            <a:endParaRPr lang="en-US" sz="2400" dirty="0"/>
          </a:p>
          <a:p>
            <a:pPr marL="514350" indent="-514350" eaLnBrk="1" hangingPunct="1">
              <a:buFont typeface="+mj-lt"/>
              <a:buAutoNum type="arabicPeriod"/>
              <a:defRPr/>
            </a:pPr>
            <a:endParaRPr lang="en-US" sz="2400" dirty="0"/>
          </a:p>
          <a:p>
            <a:pPr eaLnBrk="1" hangingPunct="1">
              <a:buFont typeface="+mj-lt"/>
              <a:buAutoNum type="arabicPeriod"/>
              <a:defRPr/>
            </a:pPr>
            <a:endParaRPr lang="en-US" sz="24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B90A211-B694-37B6-8559-6CEBA794C0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88"/>
            <a:ext cx="8978900"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28599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9798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rgbClr val="C00000"/>
                </a:solidFill>
                <a:latin typeface="Arial Rounded MT Bold" pitchFamily="34" charset="0"/>
              </a:rPr>
              <a:t>Connections of the hypothalamus</a:t>
            </a:r>
          </a:p>
        </p:txBody>
      </p:sp>
      <p:sp>
        <p:nvSpPr>
          <p:cNvPr id="4" name="TextBox 3">
            <a:extLst>
              <a:ext uri="{FF2B5EF4-FFF2-40B4-BE49-F238E27FC236}">
                <a16:creationId xmlns:a16="http://schemas.microsoft.com/office/drawing/2014/main" id="{CECF23F7-9860-A4B7-193D-83D69C582BF5}"/>
              </a:ext>
            </a:extLst>
          </p:cNvPr>
          <p:cNvSpPr txBox="1"/>
          <p:nvPr/>
        </p:nvSpPr>
        <p:spPr>
          <a:xfrm>
            <a:off x="38100" y="838200"/>
            <a:ext cx="9067800" cy="3041858"/>
          </a:xfrm>
          <a:prstGeom prst="rect">
            <a:avLst/>
          </a:prstGeom>
          <a:noFill/>
        </p:spPr>
        <p:txBody>
          <a:bodyPr wrap="square">
            <a:spAutoFit/>
          </a:bodyPr>
          <a:lstStyle/>
          <a:p>
            <a:pPr>
              <a:lnSpc>
                <a:spcPts val="1950"/>
              </a:lnSpc>
              <a:spcAft>
                <a:spcPts val="1500"/>
              </a:spcAft>
            </a:pPr>
            <a:r>
              <a:rPr lang="en-GB" sz="2000" kern="0" spc="-10" dirty="0">
                <a:solidFill>
                  <a:srgbClr val="495354"/>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hypothalamus has extensive afferent and efferent connections to several areas of</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 nervous system and the rest of the body through two major routes: </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kern="0" spc="-10" dirty="0">
                <a:solidFill>
                  <a:srgbClr val="C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neural</a:t>
            </a:r>
            <a:r>
              <a:rPr lang="en-GB" sz="2000" kern="0" spc="-10" dirty="0">
                <a:solidFill>
                  <a:srgbClr val="C00000"/>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kern="0" spc="-10" dirty="0">
                <a:solidFill>
                  <a:srgbClr val="C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connections and via the bloodstream</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kern="100" dirty="0">
              <a:solidFill>
                <a:schemeClr val="bg2"/>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950"/>
              </a:lnSpc>
              <a:spcAft>
                <a:spcPts val="1500"/>
              </a:spcAft>
            </a:pP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 hypothalamus </a:t>
            </a:r>
            <a:r>
              <a:rPr lang="en-GB" sz="2000" u="sng"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receives neural input </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from several structures including the </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b="1"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limbic</a:t>
            </a:r>
            <a:r>
              <a:rPr lang="en-GB" sz="2000" b="1" kern="0" spc="-10" dirty="0">
                <a:solidFill>
                  <a:schemeClr val="bg2"/>
                </a:solidFill>
                <a:highlight>
                  <a:srgbClr val="FFFFFF"/>
                </a:highlight>
                <a:ea typeface="Times New Roman" panose="02020603050405020304" pitchFamily="18" charset="0"/>
              </a:rPr>
              <a:t> </a:t>
            </a:r>
            <a:r>
              <a:rPr lang="en-GB" sz="2000" b="1"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system, sensory and motor nuclei of the brainstem and spinal cord</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GB" sz="2000" kern="100" dirty="0">
              <a:solidFill>
                <a:schemeClr val="bg2"/>
              </a:solidFill>
              <a:effectLst/>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a:lnSpc>
                <a:spcPts val="1950"/>
              </a:lnSpc>
              <a:spcAft>
                <a:spcPts val="1500"/>
              </a:spcAft>
            </a:pP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u="sng"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It also contains neurons with specific receptors that sense and receive non-neural input</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2000" b="1"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such as changes in temperature, osmotic pressure, and hormone levels of</a:t>
            </a:r>
            <a:br>
              <a:rPr lang="en-GB" sz="2000" b="1"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b="1"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circulating blood</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 hypothalamus in turn sends both neural and non-neural outputs</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throughout</a:t>
            </a:r>
            <a:r>
              <a:rPr lang="en-GB" sz="2000" kern="0" spc="-10" dirty="0">
                <a:solidFill>
                  <a:schemeClr val="bg2"/>
                </a:solidFill>
                <a:highlight>
                  <a:srgbClr val="FFFFFF"/>
                </a:highlight>
                <a:ea typeface="Times New Roman" panose="02020603050405020304" pitchFamily="18" charset="0"/>
              </a:rPr>
              <a:t> </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body through its influence on other endocrine glands and the autonomic</a:t>
            </a:r>
            <a:b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nervous</a:t>
            </a:r>
            <a:r>
              <a:rPr lang="en-GB" sz="2000" kern="0" spc="-10" dirty="0">
                <a:solidFill>
                  <a:schemeClr val="bg2"/>
                </a:solidFill>
                <a:highlight>
                  <a:srgbClr val="FFFFFF"/>
                </a:highlight>
                <a:ea typeface="Times New Roman" panose="02020603050405020304" pitchFamily="18" charset="0"/>
              </a:rPr>
              <a:t> </a:t>
            </a:r>
            <a:r>
              <a:rPr lang="en-GB" sz="2000" kern="0" spc="-10" dirty="0">
                <a:solidFill>
                  <a:schemeClr val="bg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system.</a:t>
            </a:r>
            <a:endParaRPr lang="en-GB" sz="2000" kern="100" dirty="0">
              <a:solidFill>
                <a:schemeClr val="bg2"/>
              </a:solidFill>
              <a:effectLst/>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411ECED7-6371-6504-7D77-770F105C4D0A}"/>
              </a:ext>
            </a:extLst>
          </p:cNvPr>
          <p:cNvPicPr>
            <a:picLocks noChangeAspect="1"/>
          </p:cNvPicPr>
          <p:nvPr/>
        </p:nvPicPr>
        <p:blipFill>
          <a:blip r:embed="rId2"/>
          <a:stretch>
            <a:fillRect/>
          </a:stretch>
        </p:blipFill>
        <p:spPr>
          <a:xfrm>
            <a:off x="2137759" y="3677525"/>
            <a:ext cx="4872641" cy="3118055"/>
          </a:xfrm>
          <a:prstGeom prst="rect">
            <a:avLst/>
          </a:prstGeom>
        </p:spPr>
      </p:pic>
    </p:spTree>
    <p:extLst>
      <p:ext uri="{BB962C8B-B14F-4D97-AF65-F5344CB8AC3E}">
        <p14:creationId xmlns:p14="http://schemas.microsoft.com/office/powerpoint/2010/main" val="38756209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rgbClr val="C00000"/>
                </a:solidFill>
                <a:latin typeface="Arial Rounded MT Bold" pitchFamily="34" charset="0"/>
              </a:rPr>
              <a:t>Afferent hypothalamic pathways:</a:t>
            </a:r>
          </a:p>
        </p:txBody>
      </p:sp>
      <p:sp>
        <p:nvSpPr>
          <p:cNvPr id="4" name="TextBox 3">
            <a:extLst>
              <a:ext uri="{FF2B5EF4-FFF2-40B4-BE49-F238E27FC236}">
                <a16:creationId xmlns:a16="http://schemas.microsoft.com/office/drawing/2014/main" id="{CECF23F7-9860-A4B7-193D-83D69C582BF5}"/>
              </a:ext>
            </a:extLst>
          </p:cNvPr>
          <p:cNvSpPr txBox="1"/>
          <p:nvPr/>
        </p:nvSpPr>
        <p:spPr>
          <a:xfrm>
            <a:off x="76200" y="1066800"/>
            <a:ext cx="9067800" cy="3554819"/>
          </a:xfrm>
          <a:prstGeom prst="rect">
            <a:avLst/>
          </a:prstGeom>
          <a:noFill/>
        </p:spPr>
        <p:txBody>
          <a:bodyPr wrap="square">
            <a:spAutoFit/>
          </a:bodyPr>
          <a:lstStyle/>
          <a:p>
            <a:pPr>
              <a:lnSpc>
                <a:spcPts val="1950"/>
              </a:lnSpc>
              <a:spcAft>
                <a:spcPts val="1500"/>
              </a:spcAft>
            </a:pPr>
            <a:r>
              <a:rPr lang="en-GB" sz="2000" kern="0" spc="-10" dirty="0">
                <a:solidFill>
                  <a:srgbClr val="495354"/>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The hypothalamus receives the majority of its neural inputs (afferent tracts) mainly from</a:t>
            </a:r>
            <a:b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various structures of the limbic system, as well as the brainstem and spinal cord.</a:t>
            </a:r>
          </a:p>
          <a:p>
            <a:pPr>
              <a:lnSpc>
                <a:spcPts val="1950"/>
              </a:lnSpc>
              <a:spcAft>
                <a:spcPts val="1500"/>
              </a:spcAft>
            </a:pPr>
            <a:r>
              <a:rPr lang="en-GB" dirty="0">
                <a:solidFill>
                  <a:srgbClr val="000000"/>
                </a:solidFill>
                <a:latin typeface="Times New Roman" panose="02020603050405020304" pitchFamily="18" charset="0"/>
                <a:ea typeface="Aptos" panose="020B0004020202020204" pitchFamily="34" charset="0"/>
                <a:cs typeface="Times New Roman" panose="02020603050405020304" pitchFamily="18" charset="0"/>
              </a:rPr>
              <a:t>   *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Inputs from the </a:t>
            </a:r>
            <a:r>
              <a:rPr lang="en-GB" sz="1800" b="1" dirty="0">
                <a:solidFill>
                  <a:srgbClr val="C00000"/>
                </a:solidFill>
                <a:effectLst/>
                <a:latin typeface="Times New Roman" panose="02020603050405020304" pitchFamily="18" charset="0"/>
                <a:ea typeface="Aptos" panose="020B0004020202020204" pitchFamily="34" charset="0"/>
                <a:cs typeface="Times New Roman" panose="02020603050405020304" pitchFamily="18" charset="0"/>
              </a:rPr>
              <a:t>limbic system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carry information relating to the function of the</a:t>
            </a:r>
            <a:b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hypothalamus</a:t>
            </a:r>
            <a:r>
              <a:rPr lang="en-GB" sz="1800" dirty="0">
                <a:solidFill>
                  <a:srgbClr val="000000"/>
                </a:solidFill>
                <a:effectLst/>
                <a:ea typeface="Aptos" panose="020B0004020202020204" pitchFamily="34" charset="0"/>
              </a:rPr>
              <a:t>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in modulating autonomic and somatic aspects of emotional states</a:t>
            </a:r>
            <a:r>
              <a:rPr lang="en-GB" sz="1800" dirty="0">
                <a:solidFill>
                  <a:srgbClr val="495354"/>
                </a:solidFill>
                <a:effectLst/>
                <a:latin typeface="Times New Roman" panose="02020603050405020304" pitchFamily="18" charset="0"/>
                <a:ea typeface="Aptos" panose="020B0004020202020204" pitchFamily="34" charset="0"/>
                <a:cs typeface="Times New Roman" panose="02020603050405020304" pitchFamily="18" charset="0"/>
              </a:rPr>
              <a:t>.  </a:t>
            </a:r>
            <a:br>
              <a:rPr lang="en-GB" sz="2000" kern="100" dirty="0">
                <a:solidFill>
                  <a:srgbClr val="495354"/>
                </a:solidFill>
                <a:highlight>
                  <a:srgbClr val="FFFFFF"/>
                </a:highlight>
                <a:latin typeface="Times New Roman" panose="02020603050405020304" pitchFamily="18" charset="0"/>
                <a:ea typeface="Aptos" panose="020B0004020202020204" pitchFamily="34" charset="0"/>
                <a:cs typeface="Times New Roman" panose="02020603050405020304" pitchFamily="18" charset="0"/>
              </a:rPr>
            </a:br>
            <a:r>
              <a:rPr lang="en-GB" sz="2000" kern="100" dirty="0">
                <a:solidFill>
                  <a:srgbClr val="495354"/>
                </a:solidFill>
                <a:highlight>
                  <a:srgbClr val="FFFFFF"/>
                </a:highlight>
                <a:latin typeface="Times New Roman" panose="02020603050405020304" pitchFamily="18" charset="0"/>
                <a:ea typeface="Aptos" panose="020B0004020202020204" pitchFamily="34" charset="0"/>
                <a:cs typeface="Times New Roman" panose="02020603050405020304" pitchFamily="18" charset="0"/>
              </a:rPr>
              <a:t>  *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Afferent </a:t>
            </a:r>
            <a:r>
              <a:rPr lang="en-GB" sz="1800" dirty="0" err="1">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fibers</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from the </a:t>
            </a:r>
            <a:r>
              <a:rPr lang="en-GB" sz="1800" b="1" dirty="0">
                <a:solidFill>
                  <a:srgbClr val="C00000"/>
                </a:solidFill>
                <a:effectLst/>
                <a:latin typeface="Times New Roman" panose="02020603050405020304" pitchFamily="18" charset="0"/>
                <a:ea typeface="Aptos" panose="020B0004020202020204" pitchFamily="34" charset="0"/>
                <a:cs typeface="Times New Roman" panose="02020603050405020304" pitchFamily="18" charset="0"/>
              </a:rPr>
              <a:t>brainstem and spinal cord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on the other hand convey ascending</a:t>
            </a:r>
            <a:b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visceral, gustatory and somatic sensory information.</a:t>
            </a:r>
          </a:p>
          <a:p>
            <a:pPr>
              <a:lnSpc>
                <a:spcPts val="1950"/>
              </a:lnSpc>
              <a:spcAft>
                <a:spcPts val="1500"/>
              </a:spcAft>
            </a:pPr>
            <a:r>
              <a:rPr lang="en-GB" dirty="0">
                <a:solidFill>
                  <a:srgbClr val="000000"/>
                </a:solidFill>
                <a:latin typeface="Times New Roman" panose="02020603050405020304" pitchFamily="18" charset="0"/>
                <a:ea typeface="Aptos" panose="020B0004020202020204" pitchFamily="34" charset="0"/>
                <a:cs typeface="Times New Roman" panose="02020603050405020304" pitchFamily="18" charset="0"/>
              </a:rPr>
              <a:t>- </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The principal afferent tracts of the hypothalamus are the:</a:t>
            </a:r>
            <a:b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 </a:t>
            </a:r>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fornix</a:t>
            </a: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medial forebrain bundle</a:t>
            </a: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stria terminalis</a:t>
            </a: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a:t>
            </a:r>
            <a:b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 </a:t>
            </a:r>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ventral </a:t>
            </a:r>
            <a:r>
              <a:rPr lang="en-GB"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amygdalofugal</a:t>
            </a:r>
            <a:r>
              <a:rPr lang="en-GB"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tract</a:t>
            </a: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079223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rgbClr val="C00000"/>
                </a:solidFill>
                <a:latin typeface="Arial Rounded MT Bold" pitchFamily="34" charset="0"/>
              </a:rPr>
              <a:t>Afferent hypothalamic pathways:</a:t>
            </a:r>
          </a:p>
        </p:txBody>
      </p:sp>
      <p:sp>
        <p:nvSpPr>
          <p:cNvPr id="4" name="TextBox 3">
            <a:extLst>
              <a:ext uri="{FF2B5EF4-FFF2-40B4-BE49-F238E27FC236}">
                <a16:creationId xmlns:a16="http://schemas.microsoft.com/office/drawing/2014/main" id="{CECF23F7-9860-A4B7-193D-83D69C582BF5}"/>
              </a:ext>
            </a:extLst>
          </p:cNvPr>
          <p:cNvSpPr txBox="1"/>
          <p:nvPr/>
        </p:nvSpPr>
        <p:spPr>
          <a:xfrm>
            <a:off x="76200" y="1066800"/>
            <a:ext cx="9067800" cy="2593018"/>
          </a:xfrm>
          <a:prstGeom prst="rect">
            <a:avLst/>
          </a:prstGeom>
          <a:noFill/>
        </p:spPr>
        <p:txBody>
          <a:bodyPr wrap="square">
            <a:spAutoFit/>
          </a:bodyPr>
          <a:lstStyle/>
          <a:p>
            <a:pPr>
              <a:lnSpc>
                <a:spcPts val="1950"/>
              </a:lnSpc>
              <a:spcAft>
                <a:spcPts val="1500"/>
              </a:spcAft>
            </a:pPr>
            <a:r>
              <a:rPr lang="en-GB"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PRINCIPAL AFFERENT PATHWAYS:</a:t>
            </a: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1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fornix</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is the largest and most prominent single neural input to the hypothalamus. It is a</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myelinated tract originating from two regions of the hippocampal complex (subiculum and</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hippocampus) of the limbic system.</a:t>
            </a:r>
            <a:endParaRPr lang="en-GB" sz="1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950"/>
              </a:lnSpc>
              <a:spcAft>
                <a:spcPts val="1500"/>
              </a:spcAf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The </a:t>
            </a:r>
            <a:r>
              <a:rPr lang="en-GB" sz="1800" b="1"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medial forebrain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bundle consist of group of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that typically course longitudinally</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through the lateral hypothalamic zone. It contains ascending and descending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that</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connect autonomic and limbic structures of the forebrain with the hypothalamus and</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brainstem.</a:t>
            </a:r>
          </a:p>
        </p:txBody>
      </p:sp>
      <p:pic>
        <p:nvPicPr>
          <p:cNvPr id="1026" name="Picture 2" descr="Limbic System: Hippocampus (Section 4, Chapter 5) Neuroscience Online: An  Electronic Textbook for the Neurosciences | Department of Neurobiology and  Anatomy - The University of Texas Medical School at Houston">
            <a:extLst>
              <a:ext uri="{FF2B5EF4-FFF2-40B4-BE49-F238E27FC236}">
                <a16:creationId xmlns:a16="http://schemas.microsoft.com/office/drawing/2014/main" id="{F5590FF3-8634-62FF-A665-299F309734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 y="3810000"/>
            <a:ext cx="3800475" cy="27365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
            <a:extLst>
              <a:ext uri="{FF2B5EF4-FFF2-40B4-BE49-F238E27FC236}">
                <a16:creationId xmlns:a16="http://schemas.microsoft.com/office/drawing/2014/main" id="{5FF76A0B-9988-EB32-4F5C-5014FE32B4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8339" t="63623" r="34315" b="7977"/>
          <a:stretch/>
        </p:blipFill>
        <p:spPr bwMode="auto">
          <a:xfrm>
            <a:off x="3801110" y="4267200"/>
            <a:ext cx="2667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Dopamine Reward System | Pathway, Simulation &amp; Effects | Study.com">
            <a:extLst>
              <a:ext uri="{FF2B5EF4-FFF2-40B4-BE49-F238E27FC236}">
                <a16:creationId xmlns:a16="http://schemas.microsoft.com/office/drawing/2014/main" id="{7C19B976-1558-BFD3-6DBC-0ED4D45098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8110" y="4302760"/>
            <a:ext cx="2650435"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8803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rgbClr val="C00000"/>
                </a:solidFill>
                <a:latin typeface="Arial Rounded MT Bold" pitchFamily="34" charset="0"/>
              </a:rPr>
              <a:t>Afferent hypothalamic pathways:</a:t>
            </a:r>
          </a:p>
        </p:txBody>
      </p:sp>
      <p:sp>
        <p:nvSpPr>
          <p:cNvPr id="4" name="TextBox 3">
            <a:extLst>
              <a:ext uri="{FF2B5EF4-FFF2-40B4-BE49-F238E27FC236}">
                <a16:creationId xmlns:a16="http://schemas.microsoft.com/office/drawing/2014/main" id="{CECF23F7-9860-A4B7-193D-83D69C582BF5}"/>
              </a:ext>
            </a:extLst>
          </p:cNvPr>
          <p:cNvSpPr txBox="1"/>
          <p:nvPr/>
        </p:nvSpPr>
        <p:spPr>
          <a:xfrm>
            <a:off x="76200" y="1066800"/>
            <a:ext cx="9067800" cy="2785378"/>
          </a:xfrm>
          <a:prstGeom prst="rect">
            <a:avLst/>
          </a:prstGeom>
          <a:noFill/>
        </p:spPr>
        <p:txBody>
          <a:bodyPr wrap="square">
            <a:spAutoFit/>
          </a:bodyPr>
          <a:lstStyle/>
          <a:p>
            <a:pPr>
              <a:lnSpc>
                <a:spcPts val="1950"/>
              </a:lnSpc>
              <a:spcAft>
                <a:spcPts val="1500"/>
              </a:spcAft>
            </a:pPr>
            <a:r>
              <a:rPr lang="en-GB"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PRINCIPAL AFFERENT PATHWAYS:</a:t>
            </a:r>
            <a:br>
              <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endParaRPr lang="en-GB"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950"/>
              </a:lnSpc>
              <a:spcAft>
                <a:spcPts val="1500"/>
              </a:spcAft>
            </a:pPr>
            <a:r>
              <a:rPr lang="en-GB" sz="1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stria terminalis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is a long, curved bundle of nerve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It relays olfactory information</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thought to be related to reproductive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behavior</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as well as autonomic and neuroendocrine</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information from the amygdaloid nuclear complex to the medial preoptic area and the anterior</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nucleus of the hypothalamus.</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a:lnSpc>
                <a:spcPts val="1950"/>
              </a:lnSpc>
              <a:spcAft>
                <a:spcPts val="1500"/>
              </a:spcAf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The </a:t>
            </a:r>
            <a:r>
              <a:rPr lang="en-GB" sz="1800" b="1"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ventral </a:t>
            </a:r>
            <a:r>
              <a:rPr lang="en-GB" sz="1800" b="1"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amygdalofugal</a:t>
            </a:r>
            <a:r>
              <a:rPr lang="en-GB" sz="1800" b="1"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tracts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 from the amygdaloid nuclear complex and terminate</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mainly in the lateral hypothalamic zone and the septal and preoptic nuclei to influence the</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activities of the autonomic nervous system.</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p:txBody>
      </p:sp>
      <p:pic>
        <p:nvPicPr>
          <p:cNvPr id="3" name="Picture 2" descr="Limbic System: Hippocampus (Section 4, Chapter 5) Neuroscience Online: An  Electronic Textbook for the Neurosciences | Department of Neurobiology and  Anatomy - The University of Texas Medical School at Houston">
            <a:extLst>
              <a:ext uri="{FF2B5EF4-FFF2-40B4-BE49-F238E27FC236}">
                <a16:creationId xmlns:a16="http://schemas.microsoft.com/office/drawing/2014/main" id="{5E5A3B20-C5DC-AD7C-87D4-70BD74FBBC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949983"/>
            <a:ext cx="4038600" cy="290801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Limbic System: Amygdala Flashcards | Quizlet">
            <a:extLst>
              <a:ext uri="{FF2B5EF4-FFF2-40B4-BE49-F238E27FC236}">
                <a16:creationId xmlns:a16="http://schemas.microsoft.com/office/drawing/2014/main" id="{B8A703BD-80DD-CDD5-37D9-260B3E91C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852178"/>
            <a:ext cx="4077851" cy="2878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3261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CF23F7-9860-A4B7-193D-83D69C582BF5}"/>
              </a:ext>
            </a:extLst>
          </p:cNvPr>
          <p:cNvSpPr txBox="1"/>
          <p:nvPr/>
        </p:nvSpPr>
        <p:spPr>
          <a:xfrm>
            <a:off x="76200" y="28774"/>
            <a:ext cx="9067800" cy="6800451"/>
          </a:xfrm>
          <a:prstGeom prst="rect">
            <a:avLst/>
          </a:prstGeom>
          <a:noFill/>
        </p:spPr>
        <p:txBody>
          <a:bodyPr wrap="square">
            <a:spAutoFit/>
          </a:bodyPr>
          <a:lstStyle/>
          <a:p>
            <a:pPr lvl="0">
              <a:lnSpc>
                <a:spcPct val="115000"/>
              </a:lnSpc>
              <a:spcAft>
                <a:spcPts val="375"/>
              </a:spcAft>
              <a:buSzPts val="1000"/>
              <a:tabLst>
                <a:tab pos="457200" algn="l"/>
              </a:tabLst>
            </a:pPr>
            <a:r>
              <a:rPr lang="en-GB"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*ADDITIONAL AFFERENT PATHWAYS:</a:t>
            </a:r>
            <a:br>
              <a:rPr lang="en-GB"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mammillary peduncle</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thalamohypothalamic</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tract</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corticohypothalamic</a:t>
            </a:r>
            <a:b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retinohypothalamic</a:t>
            </a:r>
            <a:b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spinohypothalamic</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285750" lvl="0" indent="-285750">
              <a:lnSpc>
                <a:spcPct val="115000"/>
              </a:lnSpc>
              <a:spcAft>
                <a:spcPts val="375"/>
              </a:spcAft>
              <a:buSzPts val="1000"/>
              <a:buFont typeface="Arial" panose="020B0604020202020204" pitchFamily="34" charset="0"/>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mammillary peduncle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arises from the midbrain reticular formation and terminates in the lateral mammillary nucleus. This tract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relays sensory input from sensory pathways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thalamohypothalamic</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tract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conveys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from the thalamus (dorsomedial nucleus and paraventricular nuclei) to the lateral preoptic area of the hypothalamus.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Important for </a:t>
            </a:r>
            <a:r>
              <a:rPr lang="en-GB" sz="1800" b="1" i="0" dirty="0">
                <a:solidFill>
                  <a:srgbClr val="0D0D0D"/>
                </a:solidFill>
                <a:effectLst/>
                <a:highlight>
                  <a:srgbClr val="FFFFFF"/>
                </a:highlight>
                <a:latin typeface="+mn-lt"/>
              </a:rPr>
              <a:t>integration of sensory information with autonomic and endocrine functions</a:t>
            </a:r>
            <a:r>
              <a:rPr lang="en-GB" sz="1800" b="0" i="0" dirty="0">
                <a:solidFill>
                  <a:srgbClr val="0D0D0D"/>
                </a:solidFill>
                <a:effectLst/>
                <a:highlight>
                  <a:srgbClr val="FFFFFF"/>
                </a:highlight>
                <a:latin typeface="+mn-lt"/>
              </a:rPr>
              <a:t>.</a:t>
            </a:r>
            <a:endParaRPr lang="en-GB" sz="1800" kern="100" dirty="0">
              <a:solidFill>
                <a:srgbClr val="000000"/>
              </a:solidFill>
              <a:effectLst/>
              <a:latin typeface="+mn-lt"/>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corticohypothalamic</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tract</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arises from the prefrontal cortex as the only direct neocortical connection to the hypothalamus and terminates in the lateral hypothalamic area. Important for control of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autonomic nervous system and emotional reactions</a:t>
            </a:r>
            <a:endParaRPr lang="en-GB" sz="1800" b="1"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retinohypothalamic</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tract</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originates from the retina and ends in the suprachiasmatic nucleus. This tract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plays a role in the control of circadian rhythms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spinohypothalamic</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 from the spinal cord and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relay nociceptive (pain) information to the autonomic control </a:t>
            </a:r>
            <a:r>
              <a:rPr lang="en-GB" sz="1800" b="1"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centers</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of the hypothalamus.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It is involved in neuroendocrine and cardiovascular responses to painful stimuli.</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13879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6044B41-E697-6359-D48D-B874BC2A56DB}"/>
              </a:ext>
            </a:extLst>
          </p:cNvPr>
          <p:cNvSpPr>
            <a:spLocks noGrp="1" noChangeArrowheads="1"/>
          </p:cNvSpPr>
          <p:nvPr>
            <p:ph type="title"/>
          </p:nvPr>
        </p:nvSpPr>
        <p:spPr>
          <a:xfrm>
            <a:off x="533400" y="381000"/>
            <a:ext cx="7772400" cy="685800"/>
          </a:xfrm>
        </p:spPr>
        <p:txBody>
          <a:bodyPr/>
          <a:lstStyle/>
          <a:p>
            <a:pPr eaLnBrk="1" hangingPunct="1">
              <a:defRPr/>
            </a:pPr>
            <a:r>
              <a:rPr lang="en-US" sz="4000" dirty="0" err="1">
                <a:solidFill>
                  <a:srgbClr val="C00000"/>
                </a:solidFill>
                <a:latin typeface="Arial Rounded MT Bold" pitchFamily="34" charset="0"/>
              </a:rPr>
              <a:t>Epithalamus</a:t>
            </a:r>
            <a:endParaRPr lang="en-US" sz="4000" dirty="0">
              <a:solidFill>
                <a:srgbClr val="C00000"/>
              </a:solidFill>
              <a:latin typeface="Arial Rounded MT Bold" pitchFamily="34" charset="0"/>
            </a:endParaRPr>
          </a:p>
        </p:txBody>
      </p:sp>
      <p:sp>
        <p:nvSpPr>
          <p:cNvPr id="11267" name="Rectangle 3">
            <a:extLst>
              <a:ext uri="{FF2B5EF4-FFF2-40B4-BE49-F238E27FC236}">
                <a16:creationId xmlns:a16="http://schemas.microsoft.com/office/drawing/2014/main" id="{7A440051-781A-6242-3B98-8B4CFD1F1EE5}"/>
              </a:ext>
            </a:extLst>
          </p:cNvPr>
          <p:cNvSpPr>
            <a:spLocks noGrp="1" noChangeArrowheads="1"/>
          </p:cNvSpPr>
          <p:nvPr>
            <p:ph type="body" sz="half" idx="1"/>
          </p:nvPr>
        </p:nvSpPr>
        <p:spPr>
          <a:xfrm>
            <a:off x="228600" y="1143000"/>
            <a:ext cx="3810000" cy="4876800"/>
          </a:xfrm>
        </p:spPr>
        <p:txBody>
          <a:bodyPr/>
          <a:lstStyle/>
          <a:p>
            <a:pPr eaLnBrk="1" hangingPunct="1">
              <a:lnSpc>
                <a:spcPct val="80000"/>
              </a:lnSpc>
              <a:buClr>
                <a:schemeClr val="bg2"/>
              </a:buClr>
              <a:defRPr/>
            </a:pPr>
            <a:r>
              <a:rPr lang="en-US" altLang="en-US" sz="2800" dirty="0">
                <a:solidFill>
                  <a:schemeClr val="bg2">
                    <a:lumMod val="95000"/>
                    <a:lumOff val="5000"/>
                  </a:schemeClr>
                </a:solidFill>
              </a:rPr>
              <a:t>Relatively small part, located in most caudal and dorsomedial region of </a:t>
            </a:r>
            <a:br>
              <a:rPr lang="en-US" altLang="en-US" sz="2800" dirty="0">
                <a:solidFill>
                  <a:schemeClr val="bg2">
                    <a:lumMod val="95000"/>
                    <a:lumOff val="5000"/>
                  </a:schemeClr>
                </a:solidFill>
              </a:rPr>
            </a:br>
            <a:r>
              <a:rPr lang="en-US" altLang="en-US" sz="2800" dirty="0">
                <a:solidFill>
                  <a:schemeClr val="bg2">
                    <a:lumMod val="95000"/>
                    <a:lumOff val="5000"/>
                  </a:schemeClr>
                </a:solidFill>
              </a:rPr>
              <a:t>diencephalon</a:t>
            </a:r>
          </a:p>
          <a:p>
            <a:pPr eaLnBrk="1" hangingPunct="1">
              <a:lnSpc>
                <a:spcPct val="80000"/>
              </a:lnSpc>
              <a:buClr>
                <a:schemeClr val="bg2"/>
              </a:buClr>
              <a:defRPr/>
            </a:pPr>
            <a:r>
              <a:rPr lang="en-US" altLang="en-US" sz="2800" dirty="0">
                <a:solidFill>
                  <a:schemeClr val="bg2">
                    <a:lumMod val="95000"/>
                    <a:lumOff val="5000"/>
                  </a:schemeClr>
                </a:solidFill>
              </a:rPr>
              <a:t>Lies immediately rostral to superior colliculus</a:t>
            </a:r>
          </a:p>
          <a:p>
            <a:pPr eaLnBrk="1" hangingPunct="1">
              <a:lnSpc>
                <a:spcPct val="80000"/>
              </a:lnSpc>
              <a:buClr>
                <a:schemeClr val="bg2"/>
              </a:buClr>
              <a:defRPr/>
            </a:pPr>
            <a:r>
              <a:rPr lang="en-US" altLang="en-US" sz="2800" dirty="0">
                <a:solidFill>
                  <a:schemeClr val="bg2">
                    <a:lumMod val="95000"/>
                    <a:lumOff val="5000"/>
                  </a:schemeClr>
                </a:solidFill>
              </a:rPr>
              <a:t>Consists of:</a:t>
            </a:r>
          </a:p>
          <a:p>
            <a:pPr lvl="1" eaLnBrk="1" hangingPunct="1">
              <a:lnSpc>
                <a:spcPct val="80000"/>
              </a:lnSpc>
              <a:buClr>
                <a:schemeClr val="bg2"/>
              </a:buClr>
              <a:buFont typeface="Wingdings" panose="05000000000000000000" pitchFamily="2" charset="2"/>
              <a:buChar char="§"/>
              <a:defRPr/>
            </a:pPr>
            <a:r>
              <a:rPr lang="en-US" altLang="en-US" dirty="0">
                <a:solidFill>
                  <a:schemeClr val="hlink"/>
                </a:solidFill>
              </a:rPr>
              <a:t>Pineal gland</a:t>
            </a:r>
            <a:r>
              <a:rPr lang="en-US" altLang="en-US" dirty="0"/>
              <a:t> </a:t>
            </a:r>
            <a:r>
              <a:rPr lang="en-US" altLang="en-US" dirty="0">
                <a:solidFill>
                  <a:schemeClr val="bg2">
                    <a:lumMod val="95000"/>
                    <a:lumOff val="5000"/>
                  </a:schemeClr>
                </a:solidFill>
              </a:rPr>
              <a:t>&amp;</a:t>
            </a:r>
          </a:p>
          <a:p>
            <a:pPr lvl="1" eaLnBrk="1" hangingPunct="1">
              <a:lnSpc>
                <a:spcPct val="80000"/>
              </a:lnSpc>
              <a:buClr>
                <a:schemeClr val="bg2"/>
              </a:buClr>
              <a:buFont typeface="Wingdings" panose="05000000000000000000" pitchFamily="2" charset="2"/>
              <a:buChar char="§"/>
              <a:defRPr/>
            </a:pPr>
            <a:r>
              <a:rPr lang="en-US" altLang="en-US" dirty="0">
                <a:solidFill>
                  <a:schemeClr val="hlink"/>
                </a:solidFill>
              </a:rPr>
              <a:t>Habenular nuclei</a:t>
            </a:r>
          </a:p>
          <a:p>
            <a:pPr eaLnBrk="1" hangingPunct="1">
              <a:lnSpc>
                <a:spcPct val="80000"/>
              </a:lnSpc>
              <a:buClr>
                <a:srgbClr val="FFFF00"/>
              </a:buClr>
              <a:buFont typeface="Wingdings" panose="05000000000000000000" pitchFamily="2" charset="2"/>
              <a:buNone/>
              <a:defRPr/>
            </a:pPr>
            <a:endParaRPr lang="en-US" altLang="en-US" dirty="0">
              <a:solidFill>
                <a:schemeClr val="hlink"/>
              </a:solidFill>
            </a:endParaRPr>
          </a:p>
        </p:txBody>
      </p:sp>
      <p:pic>
        <p:nvPicPr>
          <p:cNvPr id="10244" name="Picture 5" descr="C:\Documents and Settings\user\My Documents\My Pictures\Picture1111.jpg">
            <a:extLst>
              <a:ext uri="{FF2B5EF4-FFF2-40B4-BE49-F238E27FC236}">
                <a16:creationId xmlns:a16="http://schemas.microsoft.com/office/drawing/2014/main" id="{E307620E-FEA8-C3C9-B43C-DFE002B2014C}"/>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3435" r="8983" b="8058"/>
          <a:stretch>
            <a:fillRect/>
          </a:stretch>
        </p:blipFill>
        <p:spPr>
          <a:xfrm>
            <a:off x="3886200" y="1371600"/>
            <a:ext cx="4965700" cy="3505200"/>
          </a:xfrm>
          <a:noFill/>
        </p:spPr>
      </p:pic>
      <p:sp>
        <p:nvSpPr>
          <p:cNvPr id="10245" name="Oval 4">
            <a:extLst>
              <a:ext uri="{FF2B5EF4-FFF2-40B4-BE49-F238E27FC236}">
                <a16:creationId xmlns:a16="http://schemas.microsoft.com/office/drawing/2014/main" id="{8FD11E2B-BA73-7087-F98E-FC1598987C2B}"/>
              </a:ext>
            </a:extLst>
          </p:cNvPr>
          <p:cNvSpPr>
            <a:spLocks noChangeArrowheads="1"/>
          </p:cNvSpPr>
          <p:nvPr/>
        </p:nvSpPr>
        <p:spPr bwMode="auto">
          <a:xfrm>
            <a:off x="7162800" y="3429000"/>
            <a:ext cx="457200" cy="3810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chemeClr val="bg2">
                    <a:lumMod val="75000"/>
                  </a:schemeClr>
                </a:solidFill>
                <a:latin typeface="Arial Rounded MT Bold" pitchFamily="34" charset="0"/>
              </a:rPr>
              <a:t>Efferent hypothalamic pathways:</a:t>
            </a:r>
          </a:p>
        </p:txBody>
      </p:sp>
      <p:sp>
        <p:nvSpPr>
          <p:cNvPr id="4" name="TextBox 3">
            <a:extLst>
              <a:ext uri="{FF2B5EF4-FFF2-40B4-BE49-F238E27FC236}">
                <a16:creationId xmlns:a16="http://schemas.microsoft.com/office/drawing/2014/main" id="{CECF23F7-9860-A4B7-193D-83D69C582BF5}"/>
              </a:ext>
            </a:extLst>
          </p:cNvPr>
          <p:cNvSpPr txBox="1"/>
          <p:nvPr/>
        </p:nvSpPr>
        <p:spPr>
          <a:xfrm>
            <a:off x="0" y="1066800"/>
            <a:ext cx="9144000" cy="5295296"/>
          </a:xfrm>
          <a:prstGeom prst="rect">
            <a:avLst/>
          </a:prstGeom>
          <a:noFill/>
        </p:spPr>
        <p:txBody>
          <a:bodyPr wrap="square">
            <a:spAutoFit/>
          </a:bodyPr>
          <a:lstStyle/>
          <a:p>
            <a:pPr>
              <a:lnSpc>
                <a:spcPts val="1950"/>
              </a:lnSpc>
              <a:spcAft>
                <a:spcPts val="1500"/>
              </a:spcAft>
            </a:pPr>
            <a:r>
              <a:rPr lang="en-GB" sz="2000" kern="0" spc="-10" dirty="0">
                <a:solidFill>
                  <a:srgbClr val="495354"/>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majority of efferent pathways are reciprocal input to structures that project afferent </a:t>
            </a:r>
            <a:r>
              <a:rPr lang="en-GB"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ibers</a:t>
            </a:r>
            <a:b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 the hypothalamus. Generally, the hypothalamus sends outputs to the limbic system,</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autonomic and somatic motor neurons, as well as the pituitary gland via neural and</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neurovascular connections.</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For descriptive purposes, the hypothalamic efferent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are grouped into two: ascending and</a:t>
            </a:r>
            <a:b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descending projections</a:t>
            </a:r>
            <a:r>
              <a:rPr lang="en-GB" sz="1800" kern="0" dirty="0">
                <a:solidFill>
                  <a:srgbClr val="495354"/>
                </a:solidFill>
                <a:effectLst/>
                <a:latin typeface="var(--light)"/>
                <a:ea typeface="Times New Roman" panose="02020603050405020304" pitchFamily="18" charset="0"/>
                <a:cs typeface="Times New Roman" panose="02020603050405020304" pitchFamily="18" charset="0"/>
              </a:rPr>
              <a:t>.</a:t>
            </a:r>
            <a:br>
              <a:rPr lang="en-GB" sz="1800" kern="0" dirty="0">
                <a:solidFill>
                  <a:srgbClr val="495354"/>
                </a:solidFill>
                <a:effectLst/>
                <a:latin typeface="var(--light)"/>
                <a:ea typeface="Times New Roman" panose="02020603050405020304" pitchFamily="18" charset="0"/>
                <a:cs typeface="Times New Roman" panose="02020603050405020304" pitchFamily="18" charset="0"/>
              </a:rPr>
            </a:br>
            <a:br>
              <a:rPr lang="en-GB" sz="1800" kern="0" dirty="0">
                <a:solidFill>
                  <a:srgbClr val="495354"/>
                </a:solidFill>
                <a:effectLst/>
                <a:latin typeface="var(--light)"/>
                <a:ea typeface="Times New Roman" panose="02020603050405020304" pitchFamily="18" charset="0"/>
                <a:cs typeface="Times New Roman" panose="02020603050405020304" pitchFamily="18" charset="0"/>
              </a:rPr>
            </a:b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Ascending projections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are those that terminate in forebrain structures and primarily include:</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mammillary fasciculus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arises from the medial mammillary nucleus. This bundle bifurcates along its course into the mammillothalamic tract which terminates in the anterior nucleus of the thalamus and the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mammillotegmental</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tract which projects to midbrain reticular formation. </a:t>
            </a: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hypothalamothalamic</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originate primarily from the lateral preoptic area and terminate in the dorsomedial nucleus of the thalamus.</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hypothalamoamygdaloid</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 from several hypothalamic nuclei and terminate mainly in the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corticomedial</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nuclei of the amygdaloid complex.</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ts val="1950"/>
              </a:lnSpc>
              <a:spcAft>
                <a:spcPts val="1500"/>
              </a:spcAft>
            </a:pP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846181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560388"/>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4000" b="1" kern="0" dirty="0">
                <a:solidFill>
                  <a:schemeClr val="bg2">
                    <a:lumMod val="75000"/>
                  </a:schemeClr>
                </a:solidFill>
                <a:latin typeface="Arial Rounded MT Bold" pitchFamily="34" charset="0"/>
              </a:rPr>
              <a:t>Efferent hypothalamic pathways:</a:t>
            </a:r>
          </a:p>
        </p:txBody>
      </p:sp>
      <p:sp>
        <p:nvSpPr>
          <p:cNvPr id="4" name="TextBox 3">
            <a:extLst>
              <a:ext uri="{FF2B5EF4-FFF2-40B4-BE49-F238E27FC236}">
                <a16:creationId xmlns:a16="http://schemas.microsoft.com/office/drawing/2014/main" id="{CECF23F7-9860-A4B7-193D-83D69C582BF5}"/>
              </a:ext>
            </a:extLst>
          </p:cNvPr>
          <p:cNvSpPr txBox="1"/>
          <p:nvPr/>
        </p:nvSpPr>
        <p:spPr>
          <a:xfrm>
            <a:off x="0" y="829931"/>
            <a:ext cx="9144000" cy="6009337"/>
          </a:xfrm>
          <a:prstGeom prst="rect">
            <a:avLst/>
          </a:prstGeom>
          <a:noFill/>
        </p:spPr>
        <p:txBody>
          <a:bodyPr wrap="square">
            <a:spAutoFit/>
          </a:bodyPr>
          <a:lstStyle/>
          <a:p>
            <a:pPr>
              <a:lnSpc>
                <a:spcPts val="1950"/>
              </a:lnSpc>
              <a:spcAft>
                <a:spcPts val="1500"/>
              </a:spcAf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Descending projections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are those that project to brainstem and spinal cord. They consist of :</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hypothalamospinal</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originate primarily from the paraventricular nucleus of the hypothalamus. They course through the periaqueductal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gray</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and adjacent reticular formation of the brainstem to terminate in the lateral column of the spinal cord. Here, they synapse directly with preganglionic sympathetic and parasympathetic nuclei neurons.</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hypothalamomedullary</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also arise from the paraventricular nucleus and project to several nuclei including the </a:t>
            </a:r>
            <a:r>
              <a:rPr lang="en-GB" sz="1800" u="sng"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solitary nucleus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u="sng"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dorsal vagal motor nucleus, nucleus </a:t>
            </a:r>
            <a:r>
              <a:rPr lang="en-GB" sz="1800" u="sng"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ambiguus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GB" sz="1800" u="sng"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others within the anterolateral medulla</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Together with the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hypothalamospinal</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hypothalamomedullary</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form a direct connection between the hypothalamus and autonomic nuclei of the medulla and spinal cord.</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posterior (dorsal) longitudinal fasciculus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arises from nuclei within the medial hypothalamic zone and projects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to the brainstem (periaqueductal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gray</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reticular formation), and spinal cord autonomic nuclei. This tract is important in the control of chewing, swallowing, and shivering by the hypothalamus.</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mammillotegmental</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tract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originates from the medial mammillary nucleus and forms the descending branch of the mammillary fasciculus. It projects onto neurons of the posterior (dorsal) and anterior (ventral) tegmental nuclei within the periaqueductal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gray</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kern="1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spcAft>
                <a:spcPts val="375"/>
              </a:spcAft>
              <a:buSzPts val="1000"/>
              <a:buFont typeface="Symbol" panose="05050102010706020507" pitchFamily="18" charset="2"/>
              <a:buChar char=""/>
              <a:tabLst>
                <a:tab pos="457200" algn="l"/>
              </a:tabLs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hypothalamocerebellar </a:t>
            </a:r>
            <a:r>
              <a:rPr lang="en-GB" sz="1800" b="1" kern="0" dirty="0" err="1">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fibers</a:t>
            </a:r>
            <a:r>
              <a:rPr lang="en-GB" sz="1800" b="1" kern="0" dirty="0">
                <a:solidFill>
                  <a:schemeClr val="bg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serve as a connection between the principal visceromotor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center</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of the forebrain and the principal hindbrain </a:t>
            </a:r>
            <a:r>
              <a:rPr lang="en-GB" sz="1800" kern="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center</a:t>
            </a: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for the regulation and coordination of somatic motor activity.</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713476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FC3057F-966C-89C8-C6AE-38069F148335}"/>
              </a:ext>
            </a:extLst>
          </p:cNvPr>
          <p:cNvSpPr txBox="1">
            <a:spLocks noChangeArrowheads="1"/>
          </p:cNvSpPr>
          <p:nvPr/>
        </p:nvSpPr>
        <p:spPr>
          <a:xfrm>
            <a:off x="0" y="152400"/>
            <a:ext cx="9144000" cy="609600"/>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US" sz="2800" b="1" kern="0" dirty="0">
                <a:solidFill>
                  <a:srgbClr val="00B050"/>
                </a:solidFill>
                <a:latin typeface="Arial Rounded MT Bold" pitchFamily="34" charset="0"/>
              </a:rPr>
              <a:t>Hypothalamic connections to the pituitary gland:</a:t>
            </a:r>
          </a:p>
        </p:txBody>
      </p:sp>
      <p:sp>
        <p:nvSpPr>
          <p:cNvPr id="4" name="TextBox 3">
            <a:extLst>
              <a:ext uri="{FF2B5EF4-FFF2-40B4-BE49-F238E27FC236}">
                <a16:creationId xmlns:a16="http://schemas.microsoft.com/office/drawing/2014/main" id="{CECF23F7-9860-A4B7-193D-83D69C582BF5}"/>
              </a:ext>
            </a:extLst>
          </p:cNvPr>
          <p:cNvSpPr txBox="1"/>
          <p:nvPr/>
        </p:nvSpPr>
        <p:spPr>
          <a:xfrm>
            <a:off x="0" y="848663"/>
            <a:ext cx="9144000" cy="6176691"/>
          </a:xfrm>
          <a:prstGeom prst="rect">
            <a:avLst/>
          </a:prstGeom>
          <a:solidFill>
            <a:schemeClr val="tx1"/>
          </a:solidFill>
        </p:spPr>
        <p:txBody>
          <a:bodyPr wrap="square">
            <a:spAutoFit/>
          </a:bodyPr>
          <a:lstStyle/>
          <a:p>
            <a:pPr>
              <a:lnSpc>
                <a:spcPts val="1950"/>
              </a:lnSpc>
              <a:spcAft>
                <a:spcPts val="1500"/>
              </a:spcAft>
            </a:pPr>
            <a:r>
              <a:rPr lang="en-GB" sz="1800"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hypothalamus controls both lobes of the pituitary gland via a vascular link with the anterior</a:t>
            </a:r>
            <a:b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pituitary (</a:t>
            </a:r>
            <a:r>
              <a:rPr lang="en-GB" sz="1800" u="sng"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adenohypophysis</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and a neural projection to the posterior pituitary (</a:t>
            </a:r>
            <a:r>
              <a:rPr lang="en-GB" sz="1800" u="sng"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neurohypophysis</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b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There are two main efferent tracts that connect the hypothalamus to the pituitary gland:</a:t>
            </a:r>
            <a:endParaRPr lang="en-GB" sz="1800" kern="100" dirty="0">
              <a:solidFill>
                <a:srgbClr val="000000"/>
              </a:solidFill>
              <a:effectLst/>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spc="-10" dirty="0" err="1">
                <a:solidFill>
                  <a:srgbClr val="00B05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hypothalamohypophyseal</a:t>
            </a:r>
            <a:r>
              <a:rPr lang="en-GB" sz="1800" b="1" kern="0" spc="-10" dirty="0">
                <a:solidFill>
                  <a:srgbClr val="00B05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tract </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r>
              <a:rPr lang="en-GB" sz="1800" kern="0" spc="-1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supraopticohypophyseal</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and </a:t>
            </a:r>
            <a:r>
              <a:rPr lang="en-GB" sz="1800" kern="0" spc="-1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paraventriculohypophyseal</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tracts) is a short tract composed of axons which carry the hormones antidiuretic hormone (ADH, or vasopressin) and oxytocin to the posterior pituitary. Each of these hormones are synthesized by a specific population of large (magnocellular) neurosecretory cells of the supraoptic and paraventricular nuclei. Stimulation of these neurosecretory cells causes release of these hormones at their </a:t>
            </a:r>
            <a:r>
              <a:rPr lang="en-GB" sz="1800" kern="0" spc="-10" dirty="0" err="1">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teminals</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into the adjacent capillary plexus in the posterior pituitary and into general circulation.</a:t>
            </a:r>
            <a:endParaRPr lang="en-GB" sz="1800" kern="100" dirty="0">
              <a:solidFill>
                <a:srgbClr val="000000"/>
              </a:solidFill>
              <a:effectLst/>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marL="342900" lvl="0" indent="-342900">
              <a:lnSpc>
                <a:spcPct val="115000"/>
              </a:lnSpc>
              <a:spcAft>
                <a:spcPts val="375"/>
              </a:spcAft>
              <a:buSzPts val="1000"/>
              <a:buFont typeface="Symbol" panose="05050102010706020507" pitchFamily="18" charset="2"/>
              <a:buChar char=""/>
              <a:tabLst>
                <a:tab pos="457200" algn="l"/>
              </a:tabLst>
            </a:pP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a:t>
            </a:r>
            <a:r>
              <a:rPr lang="en-GB" sz="1800" b="1" kern="0" spc="-10" dirty="0" err="1">
                <a:solidFill>
                  <a:srgbClr val="00B05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tuberohypophyseal</a:t>
            </a:r>
            <a:r>
              <a:rPr lang="en-GB" sz="1800" kern="0" spc="-1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(tuberoinfundibular) tract is a collection of axons mainly from small neurons in the arcuate and periventricular nuclei that convey hypothalamic releasing and inhibiting hormones to the infundibular stalk and ultimately to the anterior pituitary. From the infundibular stalk, these hormones are carried to the adenohypophysis via a vascular connection called the hypophyseal portal system to modulate the production and release of anterior pituitary hormones. The releasing hormones of the hypothalamus include the thyrotropin-releasing hormone, corticotropin-releasing hormone, gonadotropin-releasing hormone, prolactin-releasing hormone, growth hormone-releasing hormone, and growth hormone-inhibiting hormone (somatostatin).</a:t>
            </a:r>
            <a:endParaRPr lang="en-GB" sz="1800" kern="100" dirty="0">
              <a:solidFill>
                <a:srgbClr val="000000"/>
              </a:solidFill>
              <a:effectLst/>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78068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t="4029"/>
          <a:stretch/>
        </p:blipFill>
        <p:spPr>
          <a:xfrm>
            <a:off x="0" y="-76200"/>
            <a:ext cx="9144000" cy="3603626"/>
          </a:xfrm>
          <a:prstGeom prst="rect">
            <a:avLst/>
          </a:prstGeom>
        </p:spPr>
      </p:pic>
      <p:pic>
        <p:nvPicPr>
          <p:cNvPr id="6" name="Picture 5" descr="C:\Users\STOJADINOVIC\Desktop\HIPOFIZA-1.jpg">
            <a:extLst>
              <a:ext uri="{FF2B5EF4-FFF2-40B4-BE49-F238E27FC236}">
                <a16:creationId xmlns:a16="http://schemas.microsoft.com/office/drawing/2014/main" id="{F2F65930-9429-F886-9CE5-1A7395ACE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514600" y="3420291"/>
            <a:ext cx="3810000" cy="3399646"/>
          </a:xfrm>
          <a:prstGeom prst="rect">
            <a:avLst/>
          </a:prstGeom>
          <a:noFill/>
        </p:spPr>
      </p:pic>
    </p:spTree>
    <p:extLst>
      <p:ext uri="{BB962C8B-B14F-4D97-AF65-F5344CB8AC3E}">
        <p14:creationId xmlns:p14="http://schemas.microsoft.com/office/powerpoint/2010/main" val="11214039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5" name="Picture 4">
            <a:extLst>
              <a:ext uri="{FF2B5EF4-FFF2-40B4-BE49-F238E27FC236}">
                <a16:creationId xmlns:a16="http://schemas.microsoft.com/office/drawing/2014/main" id="{AECAB0D9-FA6A-1741-FB2E-A31FBA0BFFB8}"/>
              </a:ext>
            </a:extLst>
          </p:cNvPr>
          <p:cNvPicPr>
            <a:picLocks noChangeAspect="1"/>
          </p:cNvPicPr>
          <p:nvPr/>
        </p:nvPicPr>
        <p:blipFill>
          <a:blip r:embed="rId3"/>
          <a:stretch>
            <a:fillRect/>
          </a:stretch>
        </p:blipFill>
        <p:spPr>
          <a:xfrm>
            <a:off x="-15240" y="883738"/>
            <a:ext cx="9144000" cy="4526462"/>
          </a:xfrm>
          <a:prstGeom prst="rect">
            <a:avLst/>
          </a:prstGeom>
        </p:spPr>
      </p:pic>
    </p:spTree>
    <p:extLst>
      <p:ext uri="{BB962C8B-B14F-4D97-AF65-F5344CB8AC3E}">
        <p14:creationId xmlns:p14="http://schemas.microsoft.com/office/powerpoint/2010/main" val="33946926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19D7D7E5-7348-1849-0F08-9ADCB1400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71" r="37537" b="37401"/>
          <a:stretch>
            <a:fillRect/>
          </a:stretch>
        </p:blipFill>
        <p:spPr bwMode="auto">
          <a:xfrm>
            <a:off x="684213" y="26988"/>
            <a:ext cx="7970837" cy="683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2723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CE356-D27B-FF90-C893-590D0217F0C2}"/>
              </a:ext>
            </a:extLst>
          </p:cNvPr>
          <p:cNvSpPr>
            <a:spLocks noGrp="1"/>
          </p:cNvSpPr>
          <p:nvPr>
            <p:ph type="title"/>
          </p:nvPr>
        </p:nvSpPr>
        <p:spPr>
          <a:xfrm>
            <a:off x="457200" y="273050"/>
            <a:ext cx="7924800" cy="641350"/>
          </a:xfrm>
          <a:noFill/>
        </p:spPr>
        <p:txBody>
          <a:bodyPr>
            <a:normAutofit/>
          </a:bodyPr>
          <a:lstStyle/>
          <a:p>
            <a:pPr algn="ctr" eaLnBrk="1" fontAlgn="auto" hangingPunct="1">
              <a:spcAft>
                <a:spcPts val="0"/>
              </a:spcAft>
              <a:defRPr/>
            </a:pPr>
            <a:r>
              <a:rPr lang="en-US" b="1" dirty="0">
                <a:solidFill>
                  <a:srgbClr val="000000"/>
                </a:solidFill>
                <a:effectLst>
                  <a:outerShdw blurRad="38100" dist="38100" dir="2700000" algn="tl">
                    <a:srgbClr val="000000">
                      <a:alpha val="43137"/>
                    </a:srgbClr>
                  </a:outerShdw>
                </a:effectLst>
              </a:rPr>
              <a:t>IMPORTANT RELATIONS</a:t>
            </a:r>
          </a:p>
        </p:txBody>
      </p:sp>
      <p:sp>
        <p:nvSpPr>
          <p:cNvPr id="3" name="Text Placeholder 2">
            <a:extLst>
              <a:ext uri="{FF2B5EF4-FFF2-40B4-BE49-F238E27FC236}">
                <a16:creationId xmlns:a16="http://schemas.microsoft.com/office/drawing/2014/main" id="{C1EC6950-7D9C-885D-CA71-89F00AA73763}"/>
              </a:ext>
            </a:extLst>
          </p:cNvPr>
          <p:cNvSpPr>
            <a:spLocks noGrp="1"/>
          </p:cNvSpPr>
          <p:nvPr>
            <p:ph type="body" idx="2"/>
          </p:nvPr>
        </p:nvSpPr>
        <p:spPr>
          <a:xfrm>
            <a:off x="685800" y="5257800"/>
            <a:ext cx="7696200" cy="1371600"/>
          </a:xfrm>
          <a:noFill/>
          <a:ln/>
        </p:spPr>
        <p:txBody>
          <a:bodyPr>
            <a:normAutofit fontScale="32500" lnSpcReduction="20000"/>
          </a:bodyPr>
          <a:lstStyle/>
          <a:p>
            <a:pPr eaLnBrk="1" fontAlgn="auto" hangingPunct="1">
              <a:buFont typeface="Wingdings" panose="05000000000000000000" pitchFamily="2" charset="2"/>
              <a:buChar char="q"/>
              <a:defRPr/>
            </a:pPr>
            <a:r>
              <a:rPr lang="en-US" sz="8000" b="1" dirty="0">
                <a:solidFill>
                  <a:srgbClr val="000000"/>
                </a:solidFill>
                <a:effectLst>
                  <a:outerShdw blurRad="38100" dist="38100" dir="2700000" algn="tl">
                    <a:srgbClr val="000000">
                      <a:alpha val="43137"/>
                    </a:srgbClr>
                  </a:outerShdw>
                </a:effectLst>
                <a:latin typeface="Arial" pitchFamily="34" charset="0"/>
                <a:cs typeface="Arial" pitchFamily="34" charset="0"/>
              </a:rPr>
              <a:t>SUPERIOR: </a:t>
            </a:r>
            <a:r>
              <a:rPr lang="en-US" sz="8000" b="1" dirty="0" err="1">
                <a:solidFill>
                  <a:srgbClr val="000000"/>
                </a:solidFill>
                <a:latin typeface="Arial" pitchFamily="34" charset="0"/>
                <a:cs typeface="Arial" pitchFamily="34" charset="0"/>
              </a:rPr>
              <a:t>Diaphragma</a:t>
            </a:r>
            <a:r>
              <a:rPr lang="en-US" sz="8000" b="1" dirty="0">
                <a:solidFill>
                  <a:srgbClr val="000000"/>
                </a:solidFill>
                <a:latin typeface="Arial" pitchFamily="34" charset="0"/>
                <a:cs typeface="Arial" pitchFamily="34" charset="0"/>
              </a:rPr>
              <a:t> </a:t>
            </a:r>
            <a:r>
              <a:rPr lang="en-US" sz="8000" b="1" dirty="0" err="1">
                <a:solidFill>
                  <a:srgbClr val="000000"/>
                </a:solidFill>
                <a:latin typeface="Arial" pitchFamily="34" charset="0"/>
                <a:cs typeface="Arial" pitchFamily="34" charset="0"/>
              </a:rPr>
              <a:t>sellae</a:t>
            </a:r>
            <a:endParaRPr lang="en-US" sz="8000" b="1" dirty="0">
              <a:solidFill>
                <a:srgbClr val="000000"/>
              </a:solidFill>
              <a:effectLst>
                <a:outerShdw blurRad="38100" dist="38100" dir="2700000" algn="tl">
                  <a:srgbClr val="000000">
                    <a:alpha val="43137"/>
                  </a:srgbClr>
                </a:outerShdw>
              </a:effectLst>
              <a:latin typeface="Arial" pitchFamily="34" charset="0"/>
              <a:cs typeface="Arial" pitchFamily="34" charset="0"/>
            </a:endParaRPr>
          </a:p>
          <a:p>
            <a:pPr eaLnBrk="1" fontAlgn="auto" hangingPunct="1">
              <a:buFont typeface="Wingdings" panose="05000000000000000000" pitchFamily="2" charset="2"/>
              <a:buChar char="q"/>
              <a:defRPr/>
            </a:pPr>
            <a:r>
              <a:rPr lang="en-US" sz="8000" b="1" dirty="0">
                <a:solidFill>
                  <a:srgbClr val="000000"/>
                </a:solidFill>
                <a:effectLst>
                  <a:outerShdw blurRad="38100" dist="38100" dir="2700000" algn="tl">
                    <a:srgbClr val="000000">
                      <a:alpha val="43137"/>
                    </a:srgbClr>
                  </a:outerShdw>
                </a:effectLst>
                <a:latin typeface="Arial" pitchFamily="34" charset="0"/>
                <a:cs typeface="Arial" pitchFamily="34" charset="0"/>
              </a:rPr>
              <a:t>INFERIOR: </a:t>
            </a:r>
            <a:r>
              <a:rPr lang="en-US" sz="8000" b="1" dirty="0">
                <a:solidFill>
                  <a:srgbClr val="000000"/>
                </a:solidFill>
                <a:latin typeface="Arial" pitchFamily="34" charset="0"/>
                <a:cs typeface="Arial" pitchFamily="34" charset="0"/>
              </a:rPr>
              <a:t>Sphenoidal </a:t>
            </a:r>
            <a:r>
              <a:rPr lang="en-US" sz="8000" b="1" dirty="0" err="1">
                <a:solidFill>
                  <a:srgbClr val="000000"/>
                </a:solidFill>
                <a:latin typeface="Arial" pitchFamily="34" charset="0"/>
                <a:cs typeface="Arial" pitchFamily="34" charset="0"/>
              </a:rPr>
              <a:t>paranasalsinuses</a:t>
            </a:r>
            <a:endParaRPr lang="en-US" sz="8000" b="1" dirty="0">
              <a:solidFill>
                <a:srgbClr val="000000"/>
              </a:solidFill>
              <a:latin typeface="Arial" pitchFamily="34" charset="0"/>
              <a:cs typeface="Arial" pitchFamily="34" charset="0"/>
            </a:endParaRPr>
          </a:p>
          <a:p>
            <a:pPr eaLnBrk="1" fontAlgn="auto" hangingPunct="1">
              <a:buFont typeface="Wingdings" panose="05000000000000000000" pitchFamily="2" charset="2"/>
              <a:buChar char="q"/>
              <a:defRPr/>
            </a:pPr>
            <a:r>
              <a:rPr lang="en-US" sz="8000" b="1" dirty="0">
                <a:solidFill>
                  <a:srgbClr val="000000"/>
                </a:solidFill>
                <a:effectLst>
                  <a:outerShdw blurRad="38100" dist="38100" dir="2700000" algn="tl">
                    <a:srgbClr val="000000">
                      <a:alpha val="43137"/>
                    </a:srgbClr>
                  </a:outerShdw>
                </a:effectLst>
                <a:latin typeface="Arial" pitchFamily="34" charset="0"/>
                <a:cs typeface="Arial" pitchFamily="34" charset="0"/>
              </a:rPr>
              <a:t>LATERAL: </a:t>
            </a:r>
            <a:r>
              <a:rPr lang="en-US" sz="8000" b="1" dirty="0">
                <a:solidFill>
                  <a:srgbClr val="000000"/>
                </a:solidFill>
                <a:latin typeface="Arial" pitchFamily="34" charset="0"/>
                <a:cs typeface="Arial" pitchFamily="34" charset="0"/>
              </a:rPr>
              <a:t>Cavernous sinuses</a:t>
            </a:r>
          </a:p>
          <a:p>
            <a:pPr eaLnBrk="1" fontAlgn="auto" hangingPunct="1">
              <a:buFont typeface="Wingdings" panose="05000000000000000000" pitchFamily="2" charset="2"/>
              <a:buChar char="§"/>
              <a:defRPr/>
            </a:pPr>
            <a:endParaRPr lang="en-US" sz="2000" b="1" dirty="0">
              <a:latin typeface="Arial" pitchFamily="34" charset="0"/>
              <a:cs typeface="Arial" pitchFamily="34" charset="0"/>
            </a:endParaRPr>
          </a:p>
        </p:txBody>
      </p:sp>
      <p:pic>
        <p:nvPicPr>
          <p:cNvPr id="5" name="Content Placeholder 8" descr="pituitary 6.jpg">
            <a:extLst>
              <a:ext uri="{FF2B5EF4-FFF2-40B4-BE49-F238E27FC236}">
                <a16:creationId xmlns:a16="http://schemas.microsoft.com/office/drawing/2014/main" id="{46F16A5F-67FE-78AC-1FED-2A18BFE522EE}"/>
              </a:ext>
            </a:extLst>
          </p:cNvPr>
          <p:cNvPicPr>
            <a:picLocks noGrp="1" noChangeAspect="1"/>
          </p:cNvPicPr>
          <p:nvPr>
            <p:ph sz="quarter" idx="1"/>
          </p:nvPr>
        </p:nvPicPr>
        <p:blipFill>
          <a:blip r:embed="rId2"/>
          <a:stretch>
            <a:fillRect/>
          </a:stretch>
        </p:blipFill>
        <p:spPr>
          <a:xfrm>
            <a:off x="2133600" y="1676400"/>
            <a:ext cx="5151438" cy="3394075"/>
          </a:xfrm>
          <a:ln w="38100" cap="sq">
            <a:solidFill>
              <a:srgbClr val="000000"/>
            </a:solidFill>
          </a:ln>
          <a:effectLst>
            <a:outerShdw blurRad="50800" dist="38100" dir="2700000" algn="tl" rotWithShape="0">
              <a:srgbClr val="000000">
                <a:alpha val="43000"/>
              </a:srgbClr>
            </a:outerShdw>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4" name="Picture 3">
            <a:extLst>
              <a:ext uri="{FF2B5EF4-FFF2-40B4-BE49-F238E27FC236}">
                <a16:creationId xmlns:a16="http://schemas.microsoft.com/office/drawing/2014/main" id="{86A9F6D8-1155-4F87-2A12-EEDFBE5A353D}"/>
              </a:ext>
            </a:extLst>
          </p:cNvPr>
          <p:cNvPicPr>
            <a:picLocks noChangeAspect="1"/>
          </p:cNvPicPr>
          <p:nvPr/>
        </p:nvPicPr>
        <p:blipFill>
          <a:blip r:embed="rId3"/>
          <a:stretch>
            <a:fillRect/>
          </a:stretch>
        </p:blipFill>
        <p:spPr>
          <a:xfrm>
            <a:off x="0" y="1081216"/>
            <a:ext cx="9144000" cy="4695568"/>
          </a:xfrm>
          <a:prstGeom prst="rect">
            <a:avLst/>
          </a:prstGeom>
        </p:spPr>
      </p:pic>
    </p:spTree>
    <p:extLst>
      <p:ext uri="{BB962C8B-B14F-4D97-AF65-F5344CB8AC3E}">
        <p14:creationId xmlns:p14="http://schemas.microsoft.com/office/powerpoint/2010/main" val="105251338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5" name="Picture 4">
            <a:extLst>
              <a:ext uri="{FF2B5EF4-FFF2-40B4-BE49-F238E27FC236}">
                <a16:creationId xmlns:a16="http://schemas.microsoft.com/office/drawing/2014/main" id="{90AAA8E9-89E2-BED4-E7CC-9FF3055F64A0}"/>
              </a:ext>
            </a:extLst>
          </p:cNvPr>
          <p:cNvPicPr>
            <a:picLocks noChangeAspect="1"/>
          </p:cNvPicPr>
          <p:nvPr/>
        </p:nvPicPr>
        <p:blipFill>
          <a:blip r:embed="rId3"/>
          <a:stretch>
            <a:fillRect/>
          </a:stretch>
        </p:blipFill>
        <p:spPr>
          <a:xfrm>
            <a:off x="0" y="959177"/>
            <a:ext cx="9144000" cy="4939645"/>
          </a:xfrm>
          <a:prstGeom prst="rect">
            <a:avLst/>
          </a:prstGeom>
        </p:spPr>
      </p:pic>
    </p:spTree>
    <p:extLst>
      <p:ext uri="{BB962C8B-B14F-4D97-AF65-F5344CB8AC3E}">
        <p14:creationId xmlns:p14="http://schemas.microsoft.com/office/powerpoint/2010/main" val="10163162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4820" name="Picture 5" descr="C:\Users\STOJADINOVIC\Desktop\HIPOFIZA-1.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32222" y="1862228"/>
            <a:ext cx="3511778" cy="3133544"/>
          </a:xfrm>
          <a:noFill/>
        </p:spPr>
      </p:pic>
      <p:sp>
        <p:nvSpPr>
          <p:cNvPr id="34818" name="Title 3"/>
          <p:cNvSpPr>
            <a:spLocks noGrp="1"/>
          </p:cNvSpPr>
          <p:nvPr>
            <p:ph type="title"/>
          </p:nvPr>
        </p:nvSpPr>
        <p:spPr>
          <a:xfrm>
            <a:off x="457200" y="274638"/>
            <a:ext cx="8229600" cy="439737"/>
          </a:xfrm>
        </p:spPr>
        <p:txBody>
          <a:bodyPr/>
          <a:lstStyle/>
          <a:p>
            <a:r>
              <a:rPr lang="en-US" altLang="sr-Latn-RS" sz="3200" b="1" dirty="0">
                <a:solidFill>
                  <a:srgbClr val="000000"/>
                </a:solidFill>
              </a:rPr>
              <a:t>GLANDULA PITUITARIA - HYPOPHYSIS</a:t>
            </a:r>
          </a:p>
        </p:txBody>
      </p:sp>
      <p:sp>
        <p:nvSpPr>
          <p:cNvPr id="34819" name="Content Placeholder 4"/>
          <p:cNvSpPr>
            <a:spLocks noGrp="1"/>
          </p:cNvSpPr>
          <p:nvPr>
            <p:ph sz="half" idx="1"/>
          </p:nvPr>
        </p:nvSpPr>
        <p:spPr>
          <a:xfrm>
            <a:off x="152400" y="914400"/>
            <a:ext cx="7620000" cy="4629763"/>
          </a:xfrm>
        </p:spPr>
        <p:txBody>
          <a:bodyPr/>
          <a:lstStyle/>
          <a:p>
            <a:r>
              <a:rPr lang="en-US" altLang="sr-Latn-RS" sz="1800" dirty="0">
                <a:solidFill>
                  <a:srgbClr val="000000"/>
                </a:solidFill>
                <a:latin typeface="Times New Roman" panose="02020603050405020304" pitchFamily="18" charset="0"/>
                <a:cs typeface="Times New Roman" panose="02020603050405020304" pitchFamily="18" charset="0"/>
              </a:rPr>
              <a:t>Located in F</a:t>
            </a:r>
            <a:r>
              <a:rPr lang="sr-Latn-RS" altLang="sr-Latn-RS" sz="1800" dirty="0" err="1">
                <a:solidFill>
                  <a:srgbClr val="000000"/>
                </a:solidFill>
                <a:latin typeface="Times New Roman" panose="02020603050405020304" pitchFamily="18" charset="0"/>
                <a:cs typeface="Times New Roman" panose="02020603050405020304" pitchFamily="18" charset="0"/>
              </a:rPr>
              <a:t>ossa</a:t>
            </a:r>
            <a:r>
              <a:rPr lang="sr-Latn-RS"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err="1">
                <a:solidFill>
                  <a:srgbClr val="000000"/>
                </a:solidFill>
                <a:latin typeface="Times New Roman" panose="02020603050405020304" pitchFamily="18" charset="0"/>
                <a:cs typeface="Times New Roman" panose="02020603050405020304" pitchFamily="18" charset="0"/>
              </a:rPr>
              <a:t>hypophisialis</a:t>
            </a:r>
            <a:r>
              <a:rPr lang="en-GB" altLang="sr-Latn-RS" sz="1800" dirty="0">
                <a:solidFill>
                  <a:srgbClr val="000000"/>
                </a:solidFill>
                <a:latin typeface="Times New Roman" panose="02020603050405020304" pitchFamily="18" charset="0"/>
                <a:cs typeface="Times New Roman" panose="02020603050405020304" pitchFamily="18" charset="0"/>
              </a:rPr>
              <a:t> of </a:t>
            </a:r>
            <a:r>
              <a:rPr lang="en-GB" altLang="sr-Latn-RS" sz="1800" dirty="0" err="1">
                <a:solidFill>
                  <a:srgbClr val="000000"/>
                </a:solidFill>
                <a:latin typeface="Times New Roman" panose="02020603050405020304" pitchFamily="18" charset="0"/>
                <a:cs typeface="Times New Roman" panose="02020603050405020304" pitchFamily="18" charset="0"/>
              </a:rPr>
              <a:t>sella</a:t>
            </a:r>
            <a:r>
              <a:rPr lang="en-GB" altLang="sr-Latn-RS" sz="1800" dirty="0">
                <a:solidFill>
                  <a:srgbClr val="000000"/>
                </a:solidFill>
                <a:latin typeface="Times New Roman" panose="02020603050405020304" pitchFamily="18" charset="0"/>
                <a:cs typeface="Times New Roman" panose="02020603050405020304" pitchFamily="18" charset="0"/>
              </a:rPr>
              <a:t> Turcica</a:t>
            </a:r>
          </a:p>
          <a:p>
            <a:r>
              <a:rPr lang="en-GB" altLang="sr-Latn-RS" sz="1800" dirty="0">
                <a:solidFill>
                  <a:srgbClr val="000000"/>
                </a:solidFill>
                <a:latin typeface="Times New Roman" panose="02020603050405020304" pitchFamily="18" charset="0"/>
                <a:cs typeface="Times New Roman" panose="02020603050405020304" pitchFamily="18" charset="0"/>
              </a:rPr>
              <a:t>Covered by </a:t>
            </a:r>
            <a:r>
              <a:rPr lang="sr-Latn-RS" altLang="sr-Latn-RS" sz="1800" dirty="0" err="1">
                <a:solidFill>
                  <a:srgbClr val="000000"/>
                </a:solidFill>
                <a:latin typeface="Times New Roman" panose="02020603050405020304" pitchFamily="18" charset="0"/>
                <a:cs typeface="Times New Roman" panose="02020603050405020304" pitchFamily="18" charset="0"/>
              </a:rPr>
              <a:t>diaphragma</a:t>
            </a:r>
            <a:r>
              <a:rPr lang="sr-Latn-RS"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err="1">
                <a:solidFill>
                  <a:srgbClr val="000000"/>
                </a:solidFill>
                <a:latin typeface="Times New Roman" panose="02020603050405020304" pitchFamily="18" charset="0"/>
                <a:cs typeface="Times New Roman" panose="02020603050405020304" pitchFamily="18" charset="0"/>
              </a:rPr>
              <a:t>sellae</a:t>
            </a:r>
            <a:endParaRPr lang="sr-Latn-RS" altLang="sr-Latn-RS" sz="1800" dirty="0">
              <a:solidFill>
                <a:srgbClr val="000000"/>
              </a:solidFill>
              <a:latin typeface="Times New Roman" panose="02020603050405020304" pitchFamily="18" charset="0"/>
              <a:cs typeface="Times New Roman" panose="02020603050405020304" pitchFamily="18" charset="0"/>
            </a:endParaRPr>
          </a:p>
          <a:p>
            <a:r>
              <a:rPr lang="sr-Latn-RS" altLang="sr-Latn-RS" sz="1800" dirty="0" err="1">
                <a:solidFill>
                  <a:srgbClr val="000000"/>
                </a:solidFill>
                <a:latin typeface="Times New Roman" panose="02020603050405020304" pitchFamily="18" charset="0"/>
                <a:cs typeface="Times New Roman" panose="02020603050405020304" pitchFamily="18" charset="0"/>
              </a:rPr>
              <a:t>Infundibulum</a:t>
            </a:r>
            <a:r>
              <a:rPr lang="en-GB" altLang="sr-Latn-RS" sz="1800" dirty="0">
                <a:solidFill>
                  <a:srgbClr val="000000"/>
                </a:solidFill>
                <a:latin typeface="Times New Roman" panose="02020603050405020304" pitchFamily="18" charset="0"/>
                <a:cs typeface="Times New Roman" panose="02020603050405020304" pitchFamily="18" charset="0"/>
              </a:rPr>
              <a:t> </a:t>
            </a:r>
            <a:br>
              <a:rPr lang="en-GB" altLang="sr-Latn-RS" sz="1800" dirty="0">
                <a:solidFill>
                  <a:srgbClr val="000000"/>
                </a:solidFill>
                <a:latin typeface="Times New Roman" panose="02020603050405020304" pitchFamily="18" charset="0"/>
                <a:cs typeface="Times New Roman" panose="02020603050405020304" pitchFamily="18" charset="0"/>
              </a:rPr>
            </a:br>
            <a:r>
              <a:rPr lang="en-GB" altLang="sr-Latn-RS" sz="1800" dirty="0">
                <a:solidFill>
                  <a:srgbClr val="000000"/>
                </a:solidFill>
                <a:latin typeface="Times New Roman" panose="02020603050405020304" pitchFamily="18" charset="0"/>
                <a:cs typeface="Times New Roman" panose="02020603050405020304" pitchFamily="18" charset="0"/>
              </a:rPr>
              <a:t>- </a:t>
            </a: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the stalk-like structure that connects</a:t>
            </a:r>
            <a:r>
              <a:rPr lang="en-GB" sz="1800" kern="100" dirty="0">
                <a:solidFill>
                  <a:srgbClr val="0D0D0D"/>
                </a:solidFill>
                <a:latin typeface="Times New Roman" panose="02020603050405020304" pitchFamily="18" charset="0"/>
                <a:ea typeface="Aptos" panose="020B0004020202020204" pitchFamily="34" charset="0"/>
                <a:cs typeface="Times New Roman" panose="02020603050405020304" pitchFamily="18" charset="0"/>
              </a:rPr>
              <a:t> </a:t>
            </a: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the pituitary gland to </a:t>
            </a:r>
            <a:b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  the hypothalamus;</a:t>
            </a:r>
            <a:r>
              <a:rPr lang="en-GB" sz="1800" kern="100" dirty="0">
                <a:solidFill>
                  <a:srgbClr val="0D0D0D"/>
                </a:solidFill>
                <a:latin typeface="Times New Roman" panose="02020603050405020304" pitchFamily="18" charset="0"/>
                <a:ea typeface="Aptos" panose="020B0004020202020204" pitchFamily="34" charset="0"/>
                <a:cs typeface="Times New Roman" panose="02020603050405020304" pitchFamily="18" charset="0"/>
              </a:rPr>
              <a:t> </a:t>
            </a: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consists of the many axons that form</a:t>
            </a:r>
            <a:b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kern="100" dirty="0" err="1">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hypothalamohypophyseal</a:t>
            </a: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 tracts that serve to transport </a:t>
            </a:r>
            <a:b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  neurohormones from hypothalamic nuclei to</a:t>
            </a:r>
            <a:b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b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  neurohypophysis</a:t>
            </a:r>
          </a:p>
          <a:p>
            <a:r>
              <a:rPr lang="en-GB" altLang="sr-Latn-RS" sz="1800" dirty="0">
                <a:solidFill>
                  <a:srgbClr val="000000"/>
                </a:solidFill>
                <a:latin typeface="Times New Roman" panose="02020603050405020304" pitchFamily="18" charset="0"/>
                <a:cs typeface="Times New Roman" panose="02020603050405020304" pitchFamily="18" charset="0"/>
              </a:rPr>
              <a:t>M</a:t>
            </a:r>
            <a:r>
              <a:rPr lang="sr-Latn-RS" altLang="sr-Latn-RS" sz="1800" dirty="0" err="1">
                <a:solidFill>
                  <a:srgbClr val="000000"/>
                </a:solidFill>
                <a:latin typeface="Times New Roman" panose="02020603050405020304" pitchFamily="18" charset="0"/>
                <a:cs typeface="Times New Roman" panose="02020603050405020304" pitchFamily="18" charset="0"/>
              </a:rPr>
              <a:t>edian</a:t>
            </a:r>
            <a:r>
              <a:rPr lang="en-GB" altLang="sr-Latn-RS" sz="1800" dirty="0">
                <a:solidFill>
                  <a:srgbClr val="000000"/>
                </a:solidFill>
                <a:latin typeface="Times New Roman" panose="02020603050405020304" pitchFamily="18" charset="0"/>
                <a:cs typeface="Times New Roman" panose="02020603050405020304" pitchFamily="18" charset="0"/>
              </a:rPr>
              <a:t> eminence </a:t>
            </a:r>
            <a:br>
              <a:rPr lang="en-GB" altLang="sr-Latn-RS" sz="1800" dirty="0">
                <a:solidFill>
                  <a:srgbClr val="000000"/>
                </a:solidFill>
                <a:latin typeface="Times New Roman" panose="02020603050405020304" pitchFamily="18" charset="0"/>
                <a:cs typeface="Times New Roman" panose="02020603050405020304" pitchFamily="18" charset="0"/>
              </a:rPr>
            </a:br>
            <a:r>
              <a:rPr lang="en-GB" altLang="sr-Latn-RS" sz="1800" dirty="0">
                <a:solidFill>
                  <a:srgbClr val="000000"/>
                </a:solidFill>
                <a:latin typeface="Times New Roman" panose="02020603050405020304" pitchFamily="18" charset="0"/>
                <a:cs typeface="Times New Roman" panose="02020603050405020304" pitchFamily="18" charset="0"/>
              </a:rPr>
              <a:t>–  </a:t>
            </a:r>
            <a:r>
              <a:rPr lang="en-GB" altLang="sr-Latn-RS" sz="1800" dirty="0">
                <a:solidFill>
                  <a:srgbClr val="000000"/>
                </a:solidFill>
                <a:effectLst/>
                <a:latin typeface="Times New Roman" panose="02020603050405020304" pitchFamily="18" charset="0"/>
                <a:cs typeface="Times New Roman" panose="02020603050405020304" pitchFamily="18" charset="0"/>
              </a:rPr>
              <a:t>eminence of ventral hypothalamus that is connected to </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pituitary gland by infundibulum; area where the</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releasing hormones from hypothalamus are released</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in order to control the anterior pituitary</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a:t>
            </a:r>
            <a:endParaRPr lang="sr-Latn-RS" altLang="sr-Latn-RS" sz="1800" dirty="0">
              <a:solidFill>
                <a:srgbClr val="000000"/>
              </a:solidFill>
              <a:effectLst/>
              <a:latin typeface="Times New Roman" panose="02020603050405020304" pitchFamily="18" charset="0"/>
              <a:cs typeface="Times New Roman" panose="02020603050405020304" pitchFamily="18" charset="0"/>
            </a:endParaRPr>
          </a:p>
          <a:p>
            <a:r>
              <a:rPr lang="en-GB" altLang="sr-Latn-RS" sz="1800" dirty="0">
                <a:solidFill>
                  <a:srgbClr val="000000"/>
                </a:solidFill>
                <a:latin typeface="Times New Roman" panose="02020603050405020304" pitchFamily="18" charset="0"/>
                <a:cs typeface="Times New Roman" panose="02020603050405020304" pitchFamily="18" charset="0"/>
              </a:rPr>
              <a:t>Dimensions: </a:t>
            </a:r>
            <a:r>
              <a:rPr lang="sr-Latn-RS" altLang="sr-Latn-RS" sz="1800" dirty="0">
                <a:solidFill>
                  <a:srgbClr val="000000"/>
                </a:solidFill>
                <a:latin typeface="Times New Roman" panose="02020603050405020304" pitchFamily="18" charset="0"/>
                <a:cs typeface="Times New Roman" panose="02020603050405020304" pitchFamily="18" charset="0"/>
              </a:rPr>
              <a:t>14</a:t>
            </a:r>
            <a:r>
              <a:rPr lang="en-GB"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a:solidFill>
                  <a:srgbClr val="000000"/>
                </a:solidFill>
                <a:latin typeface="Times New Roman" panose="02020603050405020304" pitchFamily="18" charset="0"/>
                <a:cs typeface="Times New Roman" panose="02020603050405020304" pitchFamily="18" charset="0"/>
              </a:rPr>
              <a:t>x</a:t>
            </a:r>
            <a:r>
              <a:rPr lang="en-GB"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a:solidFill>
                  <a:srgbClr val="000000"/>
                </a:solidFill>
                <a:latin typeface="Times New Roman" panose="02020603050405020304" pitchFamily="18" charset="0"/>
                <a:cs typeface="Times New Roman" panose="02020603050405020304" pitchFamily="18" charset="0"/>
              </a:rPr>
              <a:t>10</a:t>
            </a:r>
            <a:r>
              <a:rPr lang="en-GB"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a:solidFill>
                  <a:srgbClr val="000000"/>
                </a:solidFill>
                <a:latin typeface="Times New Roman" panose="02020603050405020304" pitchFamily="18" charset="0"/>
                <a:cs typeface="Times New Roman" panose="02020603050405020304" pitchFamily="18" charset="0"/>
              </a:rPr>
              <a:t>x</a:t>
            </a:r>
            <a:r>
              <a:rPr lang="en-GB"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a:solidFill>
                  <a:srgbClr val="000000"/>
                </a:solidFill>
                <a:latin typeface="Times New Roman" panose="02020603050405020304" pitchFamily="18" charset="0"/>
                <a:cs typeface="Times New Roman" panose="02020603050405020304" pitchFamily="18" charset="0"/>
              </a:rPr>
              <a:t>6 mm</a:t>
            </a:r>
            <a:r>
              <a:rPr lang="en-GB" altLang="sr-Latn-RS" sz="1800" dirty="0">
                <a:solidFill>
                  <a:srgbClr val="000000"/>
                </a:solidFill>
                <a:latin typeface="Times New Roman" panose="02020603050405020304" pitchFamily="18" charset="0"/>
                <a:cs typeface="Times New Roman" panose="02020603050405020304" pitchFamily="18" charset="0"/>
              </a:rPr>
              <a:t>; weight: </a:t>
            </a:r>
            <a:r>
              <a:rPr lang="sr-Latn-RS" altLang="sr-Latn-RS" sz="1800" dirty="0">
                <a:solidFill>
                  <a:srgbClr val="000000"/>
                </a:solidFill>
                <a:latin typeface="Times New Roman" panose="02020603050405020304" pitchFamily="18" charset="0"/>
                <a:cs typeface="Times New Roman" panose="02020603050405020304" pitchFamily="18" charset="0"/>
              </a:rPr>
              <a:t>0</a:t>
            </a:r>
            <a:r>
              <a:rPr lang="en-GB" altLang="sr-Latn-RS" sz="1800" dirty="0">
                <a:solidFill>
                  <a:srgbClr val="000000"/>
                </a:solidFill>
                <a:latin typeface="Times New Roman" panose="02020603050405020304" pitchFamily="18" charset="0"/>
                <a:cs typeface="Times New Roman" panose="02020603050405020304" pitchFamily="18" charset="0"/>
              </a:rPr>
              <a:t>.</a:t>
            </a:r>
            <a:r>
              <a:rPr lang="sr-Latn-RS" altLang="sr-Latn-RS" sz="1800" dirty="0">
                <a:solidFill>
                  <a:srgbClr val="000000"/>
                </a:solidFill>
                <a:latin typeface="Times New Roman" panose="02020603050405020304" pitchFamily="18" charset="0"/>
                <a:cs typeface="Times New Roman" panose="02020603050405020304" pitchFamily="18" charset="0"/>
              </a:rPr>
              <a:t>6</a:t>
            </a:r>
            <a:r>
              <a:rPr lang="en-GB" altLang="sr-Latn-RS" sz="1800" dirty="0">
                <a:solidFill>
                  <a:srgbClr val="000000"/>
                </a:solidFill>
                <a:latin typeface="Times New Roman" panose="02020603050405020304" pitchFamily="18" charset="0"/>
                <a:cs typeface="Times New Roman" panose="02020603050405020304" pitchFamily="18" charset="0"/>
              </a:rPr>
              <a:t> </a:t>
            </a:r>
            <a:r>
              <a:rPr lang="sr-Latn-RS" altLang="sr-Latn-RS" sz="1800" dirty="0">
                <a:solidFill>
                  <a:srgbClr val="000000"/>
                </a:solidFill>
                <a:latin typeface="Times New Roman" panose="02020603050405020304" pitchFamily="18" charset="0"/>
                <a:cs typeface="Times New Roman" panose="02020603050405020304" pitchFamily="18" charset="0"/>
              </a:rPr>
              <a:t>g</a:t>
            </a:r>
            <a:endParaRPr lang="en-GB" altLang="sr-Latn-RS" sz="1800" dirty="0">
              <a:solidFill>
                <a:srgbClr val="000000"/>
              </a:solidFill>
              <a:latin typeface="Times New Roman" panose="02020603050405020304" pitchFamily="18" charset="0"/>
              <a:cs typeface="Times New Roman" panose="02020603050405020304" pitchFamily="18" charset="0"/>
            </a:endParaRPr>
          </a:p>
          <a:p>
            <a:r>
              <a:rPr lang="en-GB" altLang="sr-Latn-RS" sz="1800" dirty="0">
                <a:solidFill>
                  <a:srgbClr val="000000"/>
                </a:solidFill>
                <a:latin typeface="Times New Roman" panose="02020603050405020304" pitchFamily="18" charset="0"/>
                <a:cs typeface="Times New Roman" panose="02020603050405020304" pitchFamily="18" charset="0"/>
              </a:rPr>
              <a:t>Has 2 parts:</a:t>
            </a:r>
            <a:endParaRPr lang="sr-Latn-RS" altLang="sr-Latn-RS" sz="1800" dirty="0">
              <a:solidFill>
                <a:srgbClr val="000000"/>
              </a:solidFill>
              <a:latin typeface="Times New Roman" panose="02020603050405020304" pitchFamily="18" charset="0"/>
              <a:cs typeface="Times New Roman" panose="02020603050405020304" pitchFamily="18" charset="0"/>
            </a:endParaRPr>
          </a:p>
          <a:p>
            <a:pPr marL="0" indent="0">
              <a:buNone/>
            </a:pPr>
            <a:r>
              <a:rPr lang="en-GB" altLang="sr-Latn-RS" sz="1800" b="1" dirty="0">
                <a:solidFill>
                  <a:srgbClr val="FF0000"/>
                </a:solidFill>
                <a:latin typeface="Times New Roman" panose="02020603050405020304" pitchFamily="18" charset="0"/>
                <a:cs typeface="Times New Roman" panose="02020603050405020304" pitchFamily="18" charset="0"/>
              </a:rPr>
              <a:t>1) ADENOHYPOPHYSIS</a:t>
            </a:r>
            <a:endParaRPr lang="sr-Cyrl-RS" altLang="sr-Latn-R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sr-Latn-RS" altLang="sr-Latn-RS" sz="1800" dirty="0">
              <a:solidFill>
                <a:srgbClr val="000000"/>
              </a:solidFill>
              <a:latin typeface="Times New Roman" panose="02020603050405020304" pitchFamily="18" charset="0"/>
              <a:cs typeface="Times New Roman" panose="02020603050405020304" pitchFamily="18" charset="0"/>
            </a:endParaRPr>
          </a:p>
          <a:p>
            <a:pPr marL="0" indent="0">
              <a:buNone/>
            </a:pPr>
            <a:r>
              <a:rPr lang="en-GB" altLang="sr-Latn-RS" sz="1800" b="1" dirty="0">
                <a:solidFill>
                  <a:srgbClr val="FF0000"/>
                </a:solidFill>
                <a:latin typeface="Times New Roman" panose="02020603050405020304" pitchFamily="18" charset="0"/>
                <a:cs typeface="Times New Roman" panose="02020603050405020304" pitchFamily="18" charset="0"/>
              </a:rPr>
              <a:t>2) NEUROHYPOPHYSIS</a:t>
            </a:r>
            <a:endParaRPr lang="sr-Cyrl-RS" altLang="sr-Latn-RS" sz="1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7252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A326FD8F-599B-EC27-355B-2355D2669B1F}"/>
              </a:ext>
            </a:extLst>
          </p:cNvPr>
          <p:cNvSpPr>
            <a:spLocks noGrp="1" noChangeArrowheads="1"/>
          </p:cNvSpPr>
          <p:nvPr>
            <p:ph type="title"/>
          </p:nvPr>
        </p:nvSpPr>
        <p:spPr>
          <a:xfrm>
            <a:off x="685800" y="304800"/>
            <a:ext cx="7772400" cy="609600"/>
          </a:xfrm>
        </p:spPr>
        <p:txBody>
          <a:bodyPr/>
          <a:lstStyle/>
          <a:p>
            <a:pPr eaLnBrk="1" hangingPunct="1">
              <a:defRPr/>
            </a:pPr>
            <a:r>
              <a:rPr lang="en-US" sz="4000" dirty="0">
                <a:solidFill>
                  <a:schemeClr val="bg2"/>
                </a:solidFill>
                <a:latin typeface="Arial Rounded MT Bold" pitchFamily="34" charset="0"/>
              </a:rPr>
              <a:t>Pineal Gland</a:t>
            </a:r>
          </a:p>
        </p:txBody>
      </p:sp>
      <p:sp>
        <p:nvSpPr>
          <p:cNvPr id="11267" name="Rectangle 4">
            <a:extLst>
              <a:ext uri="{FF2B5EF4-FFF2-40B4-BE49-F238E27FC236}">
                <a16:creationId xmlns:a16="http://schemas.microsoft.com/office/drawing/2014/main" id="{0C63E857-B28F-4F04-15E8-83F031ED4C27}"/>
              </a:ext>
            </a:extLst>
          </p:cNvPr>
          <p:cNvSpPr>
            <a:spLocks noGrp="1" noChangeArrowheads="1"/>
          </p:cNvSpPr>
          <p:nvPr>
            <p:ph type="body" sz="half" idx="1"/>
          </p:nvPr>
        </p:nvSpPr>
        <p:spPr>
          <a:xfrm>
            <a:off x="228600" y="990600"/>
            <a:ext cx="3886200" cy="4495800"/>
          </a:xfrm>
        </p:spPr>
        <p:txBody>
          <a:bodyPr/>
          <a:lstStyle/>
          <a:p>
            <a:pPr eaLnBrk="1" hangingPunct="1">
              <a:buClr>
                <a:schemeClr val="bg2"/>
              </a:buClr>
              <a:buFont typeface="Wingdings" panose="05000000000000000000" pitchFamily="2" charset="2"/>
              <a:buChar char="§"/>
            </a:pPr>
            <a:r>
              <a:rPr lang="en-US" altLang="en-US">
                <a:solidFill>
                  <a:schemeClr val="bg2"/>
                </a:solidFill>
              </a:rPr>
              <a:t>An endocrine organ</a:t>
            </a:r>
          </a:p>
          <a:p>
            <a:pPr eaLnBrk="1" hangingPunct="1">
              <a:buClr>
                <a:schemeClr val="bg2"/>
              </a:buClr>
              <a:buFont typeface="Wingdings" panose="05000000000000000000" pitchFamily="2" charset="2"/>
              <a:buChar char="§"/>
            </a:pPr>
            <a:r>
              <a:rPr lang="en-US" altLang="en-US">
                <a:solidFill>
                  <a:schemeClr val="bg2"/>
                </a:solidFill>
              </a:rPr>
              <a:t>Synthesizes melatonin</a:t>
            </a:r>
          </a:p>
          <a:p>
            <a:pPr eaLnBrk="1" hangingPunct="1">
              <a:buClr>
                <a:schemeClr val="bg2"/>
              </a:buClr>
              <a:buFont typeface="Wingdings" panose="05000000000000000000" pitchFamily="2" charset="2"/>
              <a:buChar char="§"/>
            </a:pPr>
            <a:r>
              <a:rPr lang="en-US" altLang="en-US">
                <a:solidFill>
                  <a:schemeClr val="bg2"/>
                </a:solidFill>
              </a:rPr>
              <a:t>Controls:</a:t>
            </a:r>
          </a:p>
          <a:p>
            <a:pPr lvl="1" eaLnBrk="1" hangingPunct="1">
              <a:buClr>
                <a:schemeClr val="bg2"/>
              </a:buClr>
              <a:buFont typeface="Wingdings" panose="05000000000000000000" pitchFamily="2" charset="2"/>
              <a:buChar char="§"/>
            </a:pPr>
            <a:r>
              <a:rPr lang="en-US" altLang="en-US" sz="3200">
                <a:solidFill>
                  <a:schemeClr val="bg2"/>
                </a:solidFill>
              </a:rPr>
              <a:t>Sleep/awake cycle</a:t>
            </a:r>
          </a:p>
          <a:p>
            <a:pPr lvl="1" eaLnBrk="1" hangingPunct="1">
              <a:buClr>
                <a:schemeClr val="bg2"/>
              </a:buClr>
              <a:buFont typeface="Wingdings" panose="05000000000000000000" pitchFamily="2" charset="2"/>
              <a:buChar char="§"/>
            </a:pPr>
            <a:r>
              <a:rPr lang="en-US" altLang="en-US" sz="3200">
                <a:solidFill>
                  <a:schemeClr val="bg2"/>
                </a:solidFill>
              </a:rPr>
              <a:t>Regulation of onset of puberty</a:t>
            </a:r>
          </a:p>
        </p:txBody>
      </p:sp>
      <p:pic>
        <p:nvPicPr>
          <p:cNvPr id="11268" name="Picture 10" descr="C:\Documents and Settings\Free User\My Documents\My Pictures\Picture1dd.jpg">
            <a:extLst>
              <a:ext uri="{FF2B5EF4-FFF2-40B4-BE49-F238E27FC236}">
                <a16:creationId xmlns:a16="http://schemas.microsoft.com/office/drawing/2014/main" id="{6E15FCA8-882B-3518-D0C2-C9EB67920CF3}"/>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2599" r="1633"/>
          <a:stretch>
            <a:fillRect/>
          </a:stretch>
        </p:blipFill>
        <p:spPr>
          <a:xfrm>
            <a:off x="4267200" y="1371600"/>
            <a:ext cx="3810000" cy="3733800"/>
          </a:xfrm>
          <a:noFill/>
        </p:spPr>
      </p:pic>
      <p:sp>
        <p:nvSpPr>
          <p:cNvPr id="11269" name="Freeform 6">
            <a:extLst>
              <a:ext uri="{FF2B5EF4-FFF2-40B4-BE49-F238E27FC236}">
                <a16:creationId xmlns:a16="http://schemas.microsoft.com/office/drawing/2014/main" id="{1ECA5E54-7EC3-1976-E9A7-0BF863C01169}"/>
              </a:ext>
            </a:extLst>
          </p:cNvPr>
          <p:cNvSpPr>
            <a:spLocks noChangeArrowheads="1"/>
          </p:cNvSpPr>
          <p:nvPr/>
        </p:nvSpPr>
        <p:spPr bwMode="auto">
          <a:xfrm>
            <a:off x="7059613" y="3108325"/>
            <a:ext cx="576262" cy="481013"/>
          </a:xfrm>
          <a:custGeom>
            <a:avLst/>
            <a:gdLst>
              <a:gd name="T0" fmla="*/ 50129 w 575858"/>
              <a:gd name="T1" fmla="*/ 235107 h 480532"/>
              <a:gd name="T2" fmla="*/ 50129 w 575858"/>
              <a:gd name="T3" fmla="*/ 30186 h 480532"/>
              <a:gd name="T4" fmla="*/ 159388 w 575858"/>
              <a:gd name="T5" fmla="*/ 16525 h 480532"/>
              <a:gd name="T6" fmla="*/ 241331 w 575858"/>
              <a:gd name="T7" fmla="*/ 43848 h 480532"/>
              <a:gd name="T8" fmla="*/ 268646 w 575858"/>
              <a:gd name="T9" fmla="*/ 84832 h 480532"/>
              <a:gd name="T10" fmla="*/ 350590 w 575858"/>
              <a:gd name="T11" fmla="*/ 112155 h 480532"/>
              <a:gd name="T12" fmla="*/ 391563 w 575858"/>
              <a:gd name="T13" fmla="*/ 139477 h 480532"/>
              <a:gd name="T14" fmla="*/ 405219 w 575858"/>
              <a:gd name="T15" fmla="*/ 180461 h 480532"/>
              <a:gd name="T16" fmla="*/ 446192 w 575858"/>
              <a:gd name="T17" fmla="*/ 194123 h 480532"/>
              <a:gd name="T18" fmla="*/ 487164 w 575858"/>
              <a:gd name="T19" fmla="*/ 221446 h 480532"/>
              <a:gd name="T20" fmla="*/ 514478 w 575858"/>
              <a:gd name="T21" fmla="*/ 262430 h 480532"/>
              <a:gd name="T22" fmla="*/ 555450 w 575858"/>
              <a:gd name="T23" fmla="*/ 276092 h 480532"/>
              <a:gd name="T24" fmla="*/ 500821 w 575858"/>
              <a:gd name="T25" fmla="*/ 330738 h 480532"/>
              <a:gd name="T26" fmla="*/ 459848 w 575858"/>
              <a:gd name="T27" fmla="*/ 371722 h 480532"/>
              <a:gd name="T28" fmla="*/ 418877 w 575858"/>
              <a:gd name="T29" fmla="*/ 385383 h 480532"/>
              <a:gd name="T30" fmla="*/ 377905 w 575858"/>
              <a:gd name="T31" fmla="*/ 412706 h 480532"/>
              <a:gd name="T32" fmla="*/ 364247 w 575858"/>
              <a:gd name="T33" fmla="*/ 453691 h 480532"/>
              <a:gd name="T34" fmla="*/ 282304 w 575858"/>
              <a:gd name="T35" fmla="*/ 481013 h 480532"/>
              <a:gd name="T36" fmla="*/ 186702 w 575858"/>
              <a:gd name="T37" fmla="*/ 467351 h 480532"/>
              <a:gd name="T38" fmla="*/ 145730 w 575858"/>
              <a:gd name="T39" fmla="*/ 440029 h 480532"/>
              <a:gd name="T40" fmla="*/ 118415 w 575858"/>
              <a:gd name="T41" fmla="*/ 426367 h 4805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5858"/>
              <a:gd name="T64" fmla="*/ 0 h 480532"/>
              <a:gd name="T65" fmla="*/ 575858 w 575858"/>
              <a:gd name="T66" fmla="*/ 480532 h 4805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5858" h="480532">
                <a:moveTo>
                  <a:pt x="50094" y="234872"/>
                </a:moveTo>
                <a:cubicBezTo>
                  <a:pt x="28380" y="169732"/>
                  <a:pt x="0" y="102514"/>
                  <a:pt x="50094" y="30156"/>
                </a:cubicBezTo>
                <a:cubicBezTo>
                  <a:pt x="70971" y="0"/>
                  <a:pt x="122882" y="21057"/>
                  <a:pt x="159276" y="16508"/>
                </a:cubicBezTo>
                <a:cubicBezTo>
                  <a:pt x="186571" y="25607"/>
                  <a:pt x="225202" y="19865"/>
                  <a:pt x="241162" y="43804"/>
                </a:cubicBezTo>
                <a:cubicBezTo>
                  <a:pt x="250261" y="57452"/>
                  <a:pt x="254549" y="76054"/>
                  <a:pt x="268458" y="84747"/>
                </a:cubicBezTo>
                <a:cubicBezTo>
                  <a:pt x="292856" y="99996"/>
                  <a:pt x="326404" y="96084"/>
                  <a:pt x="350344" y="112043"/>
                </a:cubicBezTo>
                <a:lnTo>
                  <a:pt x="391288" y="139338"/>
                </a:lnTo>
                <a:cubicBezTo>
                  <a:pt x="395837" y="152986"/>
                  <a:pt x="394763" y="170109"/>
                  <a:pt x="404935" y="180281"/>
                </a:cubicBezTo>
                <a:cubicBezTo>
                  <a:pt x="415108" y="190454"/>
                  <a:pt x="433012" y="187495"/>
                  <a:pt x="445879" y="193929"/>
                </a:cubicBezTo>
                <a:cubicBezTo>
                  <a:pt x="460550" y="201265"/>
                  <a:pt x="473174" y="212126"/>
                  <a:pt x="486822" y="221225"/>
                </a:cubicBezTo>
                <a:cubicBezTo>
                  <a:pt x="495920" y="234873"/>
                  <a:pt x="501309" y="251922"/>
                  <a:pt x="514117" y="262168"/>
                </a:cubicBezTo>
                <a:cubicBezTo>
                  <a:pt x="525351" y="271155"/>
                  <a:pt x="548627" y="262949"/>
                  <a:pt x="555061" y="275816"/>
                </a:cubicBezTo>
                <a:cubicBezTo>
                  <a:pt x="575858" y="317408"/>
                  <a:pt x="516067" y="325208"/>
                  <a:pt x="500470" y="330407"/>
                </a:cubicBezTo>
                <a:cubicBezTo>
                  <a:pt x="486822" y="344055"/>
                  <a:pt x="475585" y="360644"/>
                  <a:pt x="459526" y="371350"/>
                </a:cubicBezTo>
                <a:cubicBezTo>
                  <a:pt x="447556" y="379330"/>
                  <a:pt x="431450" y="378564"/>
                  <a:pt x="418583" y="384998"/>
                </a:cubicBezTo>
                <a:cubicBezTo>
                  <a:pt x="403912" y="392333"/>
                  <a:pt x="391288" y="403195"/>
                  <a:pt x="377640" y="412293"/>
                </a:cubicBezTo>
                <a:cubicBezTo>
                  <a:pt x="373091" y="425941"/>
                  <a:pt x="375699" y="444875"/>
                  <a:pt x="363992" y="453237"/>
                </a:cubicBezTo>
                <a:cubicBezTo>
                  <a:pt x="340579" y="469960"/>
                  <a:pt x="282106" y="480532"/>
                  <a:pt x="282106" y="480532"/>
                </a:cubicBezTo>
                <a:cubicBezTo>
                  <a:pt x="250261" y="475983"/>
                  <a:pt x="217383" y="476127"/>
                  <a:pt x="186571" y="466884"/>
                </a:cubicBezTo>
                <a:cubicBezTo>
                  <a:pt x="170860" y="462171"/>
                  <a:pt x="159693" y="448028"/>
                  <a:pt x="145628" y="439589"/>
                </a:cubicBezTo>
                <a:cubicBezTo>
                  <a:pt x="136905" y="434355"/>
                  <a:pt x="127431" y="430490"/>
                  <a:pt x="118332" y="425941"/>
                </a:cubicBezTo>
              </a:path>
            </a:pathLst>
          </a:cu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4820" name="Picture 5" descr="C:\Users\STOJADINOVIC\Desktop\HIPOFIZA-1.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32222" y="533400"/>
            <a:ext cx="3511778" cy="3133544"/>
          </a:xfrm>
          <a:noFill/>
        </p:spPr>
      </p:pic>
      <p:sp>
        <p:nvSpPr>
          <p:cNvPr id="34818" name="Title 3"/>
          <p:cNvSpPr>
            <a:spLocks noGrp="1"/>
          </p:cNvSpPr>
          <p:nvPr>
            <p:ph type="title"/>
          </p:nvPr>
        </p:nvSpPr>
        <p:spPr>
          <a:xfrm>
            <a:off x="457200" y="0"/>
            <a:ext cx="8229600" cy="439737"/>
          </a:xfrm>
        </p:spPr>
        <p:txBody>
          <a:bodyPr/>
          <a:lstStyle/>
          <a:p>
            <a:r>
              <a:rPr lang="en-US" altLang="sr-Latn-RS" sz="3200" b="1" dirty="0">
                <a:solidFill>
                  <a:srgbClr val="000000"/>
                </a:solidFill>
                <a:latin typeface="+mn-lt"/>
              </a:rPr>
              <a:t>GLANDULA PITUITARIA - HYPOPHYSIS</a:t>
            </a:r>
          </a:p>
        </p:txBody>
      </p:sp>
      <p:sp>
        <p:nvSpPr>
          <p:cNvPr id="34819" name="Content Placeholder 4"/>
          <p:cNvSpPr>
            <a:spLocks noGrp="1"/>
          </p:cNvSpPr>
          <p:nvPr>
            <p:ph sz="half" idx="1"/>
          </p:nvPr>
        </p:nvSpPr>
        <p:spPr>
          <a:xfrm>
            <a:off x="0" y="457200"/>
            <a:ext cx="9144000" cy="6400800"/>
          </a:xfrm>
        </p:spPr>
        <p:txBody>
          <a:bodyPr/>
          <a:lstStyle/>
          <a:p>
            <a:pPr>
              <a:buClr>
                <a:srgbClr val="FF0000"/>
              </a:buClr>
            </a:pPr>
            <a:r>
              <a:rPr lang="en-GB" altLang="sr-Latn-RS" sz="1800" b="1" dirty="0">
                <a:solidFill>
                  <a:srgbClr val="FF0000"/>
                </a:solidFill>
                <a:latin typeface="Times New Roman" panose="02020603050405020304" pitchFamily="18" charset="0"/>
                <a:cs typeface="Times New Roman" panose="02020603050405020304" pitchFamily="18" charset="0"/>
              </a:rPr>
              <a:t>ADENOHYPOPHYSIS</a:t>
            </a:r>
            <a:endParaRPr lang="sr-Cyrl-RS" altLang="sr-Latn-RS" sz="1800" b="1" dirty="0">
              <a:solidFill>
                <a:srgbClr val="FF0000"/>
              </a:solidFill>
              <a:latin typeface="Times New Roman" panose="02020603050405020304" pitchFamily="18" charset="0"/>
              <a:cs typeface="Times New Roman" panose="02020603050405020304" pitchFamily="18" charset="0"/>
            </a:endParaRPr>
          </a:p>
          <a:p>
            <a:pPr>
              <a:buClr>
                <a:srgbClr val="000000"/>
              </a:buClr>
              <a:buFont typeface="Wingdings" panose="05000000000000000000" pitchFamily="2" charset="2"/>
              <a:buChar char="Ø"/>
            </a:pPr>
            <a:r>
              <a:rPr lang="en-US" altLang="sr-Latn-RS" sz="1800" b="1" dirty="0">
                <a:solidFill>
                  <a:srgbClr val="000000"/>
                </a:solidFill>
                <a:latin typeface="Times New Roman" panose="02020603050405020304" pitchFamily="18" charset="0"/>
                <a:cs typeface="Times New Roman" panose="02020603050405020304" pitchFamily="18" charset="0"/>
              </a:rPr>
              <a:t>A</a:t>
            </a:r>
            <a:r>
              <a:rPr lang="sr-Latn-RS" altLang="sr-Latn-RS" sz="1800" b="1" dirty="0" err="1">
                <a:solidFill>
                  <a:srgbClr val="000000"/>
                </a:solidFill>
                <a:latin typeface="Times New Roman" panose="02020603050405020304" pitchFamily="18" charset="0"/>
                <a:cs typeface="Times New Roman" panose="02020603050405020304" pitchFamily="18" charset="0"/>
              </a:rPr>
              <a:t>terior</a:t>
            </a:r>
            <a:r>
              <a:rPr lang="en-GB" altLang="sr-Latn-RS" sz="1800" b="1" dirty="0">
                <a:solidFill>
                  <a:srgbClr val="000000"/>
                </a:solidFill>
                <a:latin typeface="Times New Roman" panose="02020603050405020304" pitchFamily="18" charset="0"/>
                <a:cs typeface="Times New Roman" panose="02020603050405020304" pitchFamily="18" charset="0"/>
              </a:rPr>
              <a:t> part - contains:</a:t>
            </a:r>
            <a:br>
              <a:rPr lang="en-GB" altLang="sr-Latn-RS" sz="1800" b="1" dirty="0">
                <a:solidFill>
                  <a:srgbClr val="000000"/>
                </a:solidFill>
                <a:latin typeface="Times New Roman" panose="02020603050405020304" pitchFamily="18" charset="0"/>
                <a:cs typeface="Times New Roman" panose="02020603050405020304" pitchFamily="18" charset="0"/>
              </a:rPr>
            </a:br>
            <a:r>
              <a:rPr lang="en-GB" altLang="sr-Latn-RS" sz="1800" b="1" dirty="0">
                <a:solidFill>
                  <a:srgbClr val="000000"/>
                </a:solidFill>
                <a:latin typeface="Times New Roman" panose="02020603050405020304" pitchFamily="18" charset="0"/>
                <a:cs typeface="Times New Roman" panose="02020603050405020304" pitchFamily="18" charset="0"/>
              </a:rPr>
              <a:t>- </a:t>
            </a:r>
            <a:r>
              <a:rPr lang="en-GB" altLang="sr-Latn-RS" sz="1800" dirty="0">
                <a:solidFill>
                  <a:srgbClr val="000000"/>
                </a:solidFill>
                <a:latin typeface="Times New Roman" panose="02020603050405020304" pitchFamily="18" charset="0"/>
                <a:cs typeface="Times New Roman" panose="02020603050405020304" pitchFamily="18" charset="0"/>
              </a:rPr>
              <a:t>somatotropic cells – </a:t>
            </a:r>
            <a:r>
              <a:rPr lang="en-GB" altLang="sr-Latn-RS" sz="1800" dirty="0">
                <a:solidFill>
                  <a:srgbClr val="000000"/>
                </a:solidFill>
                <a:effectLst/>
                <a:latin typeface="Times New Roman" panose="02020603050405020304" pitchFamily="18" charset="0"/>
                <a:cs typeface="Times New Roman" panose="02020603050405020304" pitchFamily="18" charset="0"/>
              </a:rPr>
              <a:t>produce growth hormone (GH)</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or somatotropin</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a:t>
            </a:r>
            <a:r>
              <a:rPr lang="en-GB" altLang="sr-Latn-RS" sz="1800" dirty="0" err="1">
                <a:solidFill>
                  <a:srgbClr val="000000"/>
                </a:solidFill>
                <a:latin typeface="Times New Roman" panose="02020603050405020304" pitchFamily="18" charset="0"/>
                <a:cs typeface="Times New Roman" panose="02020603050405020304" pitchFamily="18" charset="0"/>
              </a:rPr>
              <a:t>mammotroph</a:t>
            </a:r>
            <a:r>
              <a:rPr lang="en-GB" altLang="sr-Latn-RS" sz="1800" dirty="0">
                <a:solidFill>
                  <a:srgbClr val="000000"/>
                </a:solidFill>
                <a:latin typeface="Times New Roman" panose="02020603050405020304" pitchFamily="18" charset="0"/>
                <a:cs typeface="Times New Roman" panose="02020603050405020304" pitchFamily="18" charset="0"/>
              </a:rPr>
              <a:t> (</a:t>
            </a:r>
            <a:r>
              <a:rPr lang="en-GB" altLang="sr-Latn-RS" sz="1800" dirty="0" err="1">
                <a:solidFill>
                  <a:srgbClr val="000000"/>
                </a:solidFill>
                <a:latin typeface="Times New Roman" panose="02020603050405020304" pitchFamily="18" charset="0"/>
                <a:cs typeface="Times New Roman" panose="02020603050405020304" pitchFamily="18" charset="0"/>
              </a:rPr>
              <a:t>lactrotropic</a:t>
            </a:r>
            <a:r>
              <a:rPr lang="en-GB" altLang="sr-Latn-RS" sz="1800" dirty="0">
                <a:solidFill>
                  <a:srgbClr val="000000"/>
                </a:solidFill>
                <a:latin typeface="Times New Roman" panose="02020603050405020304" pitchFamily="18" charset="0"/>
                <a:cs typeface="Times New Roman" panose="02020603050405020304" pitchFamily="18" charset="0"/>
              </a:rPr>
              <a:t>) cells </a:t>
            </a:r>
            <a:r>
              <a:rPr lang="en-GB" altLang="sr-Latn-RS" sz="1800" dirty="0">
                <a:solidFill>
                  <a:srgbClr val="000000"/>
                </a:solidFill>
                <a:effectLst/>
                <a:latin typeface="Times New Roman" panose="02020603050405020304" pitchFamily="18" charset="0"/>
                <a:cs typeface="Times New Roman" panose="02020603050405020304" pitchFamily="18" charset="0"/>
              </a:rPr>
              <a:t>– produce prolactin</a:t>
            </a:r>
            <a:br>
              <a:rPr lang="en-GB" altLang="sr-Latn-RS" sz="1800" dirty="0">
                <a:solidFill>
                  <a:srgbClr val="000000"/>
                </a:solidFill>
                <a:latin typeface="Times New Roman" panose="02020603050405020304" pitchFamily="18" charset="0"/>
                <a:cs typeface="Times New Roman" panose="02020603050405020304" pitchFamily="18" charset="0"/>
              </a:rPr>
            </a:br>
            <a:r>
              <a:rPr lang="en-GB" altLang="sr-Latn-RS" sz="1800" dirty="0">
                <a:solidFill>
                  <a:srgbClr val="000000"/>
                </a:solidFill>
                <a:latin typeface="Times New Roman" panose="02020603050405020304" pitchFamily="18" charset="0"/>
                <a:cs typeface="Times New Roman" panose="02020603050405020304" pitchFamily="18" charset="0"/>
              </a:rPr>
              <a:t>- </a:t>
            </a:r>
            <a:r>
              <a:rPr lang="en-GB" altLang="sr-Latn-RS" sz="1800" dirty="0" err="1">
                <a:solidFill>
                  <a:srgbClr val="000000"/>
                </a:solidFill>
                <a:latin typeface="Times New Roman" panose="02020603050405020304" pitchFamily="18" charset="0"/>
                <a:cs typeface="Times New Roman" panose="02020603050405020304" pitchFamily="18" charset="0"/>
              </a:rPr>
              <a:t>tyrotropic</a:t>
            </a:r>
            <a:r>
              <a:rPr lang="en-GB" altLang="sr-Latn-RS" sz="1800" dirty="0">
                <a:solidFill>
                  <a:srgbClr val="000000"/>
                </a:solidFill>
                <a:latin typeface="Times New Roman" panose="02020603050405020304" pitchFamily="18" charset="0"/>
                <a:cs typeface="Times New Roman" panose="02020603050405020304" pitchFamily="18" charset="0"/>
              </a:rPr>
              <a:t> cells – </a:t>
            </a:r>
            <a:r>
              <a:rPr lang="en-GB" altLang="sr-Latn-RS" sz="1800" dirty="0">
                <a:solidFill>
                  <a:srgbClr val="000000"/>
                </a:solidFill>
                <a:effectLst/>
                <a:latin typeface="Times New Roman" panose="02020603050405020304" pitchFamily="18" charset="0"/>
                <a:cs typeface="Times New Roman" panose="02020603050405020304" pitchFamily="18" charset="0"/>
              </a:rPr>
              <a:t>produce thyroid stimulated hormone </a:t>
            </a:r>
            <a:br>
              <a:rPr lang="en-GB" altLang="sr-Latn-RS" sz="1800" dirty="0">
                <a:solidFill>
                  <a:srgbClr val="000000"/>
                </a:solidFill>
                <a:effectLst/>
                <a:latin typeface="Times New Roman" panose="02020603050405020304" pitchFamily="18" charset="0"/>
                <a:cs typeface="Times New Roman" panose="02020603050405020304" pitchFamily="18" charset="0"/>
              </a:rPr>
            </a:br>
            <a:r>
              <a:rPr lang="en-GB" altLang="sr-Latn-RS" sz="1800" dirty="0">
                <a:solidFill>
                  <a:srgbClr val="000000"/>
                </a:solidFill>
                <a:effectLst/>
                <a:latin typeface="Times New Roman" panose="02020603050405020304" pitchFamily="18" charset="0"/>
                <a:cs typeface="Times New Roman" panose="02020603050405020304" pitchFamily="18" charset="0"/>
              </a:rPr>
              <a:t>                                (TSH)</a:t>
            </a:r>
            <a:r>
              <a:rPr lang="sr-Cyrl-RS" altLang="sr-Latn-RS" sz="1800" dirty="0">
                <a:solidFill>
                  <a:srgbClr val="000000"/>
                </a:solidFill>
                <a:effectLst/>
                <a:latin typeface="Times New Roman" panose="02020603050405020304" pitchFamily="18" charset="0"/>
                <a:cs typeface="Times New Roman" panose="02020603050405020304" pitchFamily="18" charset="0"/>
              </a:rPr>
              <a:t> </a:t>
            </a:r>
            <a:br>
              <a:rPr lang="en-GB" altLang="sr-Latn-RS" sz="1800" dirty="0">
                <a:solidFill>
                  <a:srgbClr val="000000"/>
                </a:solidFill>
                <a:latin typeface="Times New Roman" panose="02020603050405020304" pitchFamily="18" charset="0"/>
                <a:cs typeface="Times New Roman" panose="02020603050405020304" pitchFamily="18" charset="0"/>
              </a:rPr>
            </a:br>
            <a:r>
              <a:rPr lang="en-GB" altLang="sr-Latn-RS" sz="1800" dirty="0">
                <a:solidFill>
                  <a:srgbClr val="000000"/>
                </a:solidFill>
                <a:latin typeface="Times New Roman" panose="02020603050405020304" pitchFamily="18" charset="0"/>
                <a:cs typeface="Times New Roman" panose="02020603050405020304" pitchFamily="18" charset="0"/>
              </a:rPr>
              <a:t>- gonadotropic cells –</a:t>
            </a:r>
            <a:r>
              <a:rPr lang="en-GB" altLang="sr-Latn-RS" sz="1800" dirty="0">
                <a:solidFill>
                  <a:srgbClr val="000000"/>
                </a:solidFill>
                <a:effectLst/>
                <a:latin typeface="Times New Roman" panose="02020603050405020304" pitchFamily="18" charset="0"/>
                <a:cs typeface="Times New Roman" panose="02020603050405020304" pitchFamily="18" charset="0"/>
              </a:rPr>
              <a:t> produce </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800" b="0" i="0" u="none"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gonadotropins</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such as the</a:t>
            </a:r>
            <a:b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800" b="0" i="0" u="none"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follicle-stimulating</a:t>
            </a:r>
            <a:r>
              <a:rPr lang="en-GB" sz="180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800" b="0" i="0" u="none"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hormone</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(FSH) and </a:t>
            </a:r>
            <a:b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sz="1800" b="0" i="0"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luteinizing hormone</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(LH)</a:t>
            </a:r>
            <a:b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b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a:t>
            </a:r>
            <a:r>
              <a:rPr lang="en-GB" altLang="sr-Latn-RS" sz="1800" dirty="0">
                <a:solidFill>
                  <a:srgbClr val="000000"/>
                </a:solidFill>
                <a:latin typeface="Times New Roman" panose="02020603050405020304" pitchFamily="18" charset="0"/>
                <a:cs typeface="Times New Roman" panose="02020603050405020304" pitchFamily="18" charset="0"/>
              </a:rPr>
              <a:t>corticotropic cells - </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to </a:t>
            </a:r>
            <a:r>
              <a:rPr lang="en-GB" sz="1800" b="0" i="0" u="none" strike="noStrike" dirty="0">
                <a:solidFill>
                  <a:srgbClr val="000000"/>
                </a:solidFill>
                <a:effectLst/>
                <a:highlight>
                  <a:srgbClr val="FFFFFF"/>
                </a:highlight>
                <a:latin typeface="Times New Roman" panose="02020603050405020304" pitchFamily="18" charset="0"/>
                <a:cs typeface="Times New Roman" panose="02020603050405020304" pitchFamily="18" charset="0"/>
              </a:rPr>
              <a:t>adrenocorticotropin</a:t>
            </a:r>
            <a:r>
              <a:rPr lang="en-GB" sz="1800" b="0" i="0" dirty="0">
                <a:solidFill>
                  <a:srgbClr val="000000"/>
                </a:solidFill>
                <a:effectLst/>
                <a:highlight>
                  <a:srgbClr val="FFFFFF"/>
                </a:highlight>
                <a:latin typeface="Times New Roman" panose="02020603050405020304" pitchFamily="18" charset="0"/>
                <a:cs typeface="Times New Roman" panose="02020603050405020304" pitchFamily="18" charset="0"/>
              </a:rPr>
              <a:t> (ACTH),</a:t>
            </a:r>
          </a:p>
          <a:p>
            <a:pPr>
              <a:buClr>
                <a:srgbClr val="000000"/>
              </a:buClr>
              <a:buFont typeface="Wingdings" panose="05000000000000000000" pitchFamily="2" charset="2"/>
              <a:buChar char="Ø"/>
            </a:pPr>
            <a:r>
              <a:rPr lang="en-US" altLang="en-US" sz="2000" dirty="0">
                <a:solidFill>
                  <a:srgbClr val="000000"/>
                </a:solidFill>
                <a:effectLst/>
                <a:latin typeface="Times New Roman" panose="02020603050405020304" pitchFamily="18" charset="0"/>
                <a:cs typeface="Times New Roman" panose="02020603050405020304" pitchFamily="18" charset="0"/>
              </a:rPr>
              <a:t>These factors are released from the</a:t>
            </a:r>
            <a:r>
              <a:rPr lang="en-US" altLang="en-US" sz="1800" dirty="0">
                <a:solidFill>
                  <a:srgbClr val="000000"/>
                </a:solidFill>
                <a:effectLst/>
                <a:latin typeface="Times New Roman" panose="02020603050405020304" pitchFamily="18" charset="0"/>
                <a:cs typeface="Times New Roman" panose="02020603050405020304" pitchFamily="18" charset="0"/>
              </a:rPr>
              <a:t> </a:t>
            </a:r>
            <a:r>
              <a:rPr lang="en-US" altLang="en-US" sz="1800" b="1" dirty="0">
                <a:solidFill>
                  <a:srgbClr val="000000"/>
                </a:solidFill>
                <a:effectLst/>
                <a:latin typeface="Times New Roman" panose="02020603050405020304" pitchFamily="18" charset="0"/>
                <a:cs typeface="Times New Roman" panose="02020603050405020304" pitchFamily="18" charset="0"/>
              </a:rPr>
              <a:t>terminals of hypothalamic </a:t>
            </a:r>
            <a:r>
              <a:rPr lang="en-US" altLang="en-US" sz="1800" b="1" dirty="0" err="1">
                <a:solidFill>
                  <a:srgbClr val="000000"/>
                </a:solidFill>
                <a:effectLst/>
                <a:latin typeface="Times New Roman" panose="02020603050405020304" pitchFamily="18" charset="0"/>
                <a:cs typeface="Times New Roman" panose="02020603050405020304" pitchFamily="18" charset="0"/>
              </a:rPr>
              <a:t>neurones</a:t>
            </a:r>
            <a:r>
              <a:rPr lang="en-US" altLang="en-US" sz="1800" dirty="0">
                <a:solidFill>
                  <a:srgbClr val="000000"/>
                </a:solidFill>
                <a:effectLst/>
                <a:latin typeface="Times New Roman" panose="02020603050405020304" pitchFamily="18" charset="0"/>
                <a:cs typeface="Times New Roman" panose="02020603050405020304" pitchFamily="18" charset="0"/>
              </a:rPr>
              <a:t> into capillary bed of </a:t>
            </a:r>
            <a:r>
              <a:rPr lang="en-US" altLang="en-US" sz="1800" b="1" dirty="0">
                <a:solidFill>
                  <a:srgbClr val="000000"/>
                </a:solidFill>
                <a:effectLst/>
                <a:latin typeface="Times New Roman" panose="02020603050405020304" pitchFamily="18" charset="0"/>
                <a:cs typeface="Times New Roman" panose="02020603050405020304" pitchFamily="18" charset="0"/>
              </a:rPr>
              <a:t>pituitary portal</a:t>
            </a:r>
            <a:r>
              <a:rPr lang="en-US" altLang="en-US" sz="1800" dirty="0">
                <a:solidFill>
                  <a:srgbClr val="000000"/>
                </a:solidFill>
                <a:effectLst/>
                <a:latin typeface="Times New Roman" panose="02020603050405020304" pitchFamily="18" charset="0"/>
                <a:cs typeface="Times New Roman" panose="02020603050405020304" pitchFamily="18" charset="0"/>
              </a:rPr>
              <a:t> </a:t>
            </a:r>
            <a:r>
              <a:rPr lang="en-US" altLang="en-US" sz="1800" b="1" dirty="0">
                <a:solidFill>
                  <a:srgbClr val="000000"/>
                </a:solidFill>
                <a:effectLst/>
                <a:latin typeface="Times New Roman" panose="02020603050405020304" pitchFamily="18" charset="0"/>
                <a:cs typeface="Times New Roman" panose="02020603050405020304" pitchFamily="18" charset="0"/>
              </a:rPr>
              <a:t>system</a:t>
            </a:r>
            <a:r>
              <a:rPr lang="en-US" altLang="en-US" sz="1800" dirty="0">
                <a:solidFill>
                  <a:srgbClr val="000000"/>
                </a:solidFill>
                <a:effectLst/>
                <a:latin typeface="Times New Roman" panose="02020603050405020304" pitchFamily="18" charset="0"/>
                <a:cs typeface="Times New Roman" panose="02020603050405020304" pitchFamily="18" charset="0"/>
              </a:rPr>
              <a:t> in </a:t>
            </a:r>
            <a:r>
              <a:rPr lang="en-US" altLang="en-US" sz="1800" u="sng" dirty="0">
                <a:solidFill>
                  <a:srgbClr val="000000"/>
                </a:solidFill>
                <a:effectLst/>
                <a:latin typeface="Times New Roman" panose="02020603050405020304" pitchFamily="18" charset="0"/>
                <a:cs typeface="Times New Roman" panose="02020603050405020304" pitchFamily="18" charset="0"/>
              </a:rPr>
              <a:t>hypophyseal stalk</a:t>
            </a:r>
            <a:r>
              <a:rPr lang="en-US" altLang="en-US" sz="1800" dirty="0">
                <a:solidFill>
                  <a:srgbClr val="000000"/>
                </a:solidFill>
                <a:effectLst/>
                <a:latin typeface="Times New Roman" panose="02020603050405020304" pitchFamily="18" charset="0"/>
                <a:cs typeface="Times New Roman" panose="02020603050405020304" pitchFamily="18" charset="0"/>
              </a:rPr>
              <a:t>  &amp;  finally into </a:t>
            </a:r>
            <a:r>
              <a:rPr lang="en-US" altLang="en-US" sz="1800" u="sng" dirty="0">
                <a:solidFill>
                  <a:srgbClr val="000000"/>
                </a:solidFill>
                <a:effectLst/>
                <a:latin typeface="Times New Roman" panose="02020603050405020304" pitchFamily="18" charset="0"/>
                <a:cs typeface="Times New Roman" panose="02020603050405020304" pitchFamily="18" charset="0"/>
              </a:rPr>
              <a:t>adenohypophysis.</a:t>
            </a:r>
            <a:r>
              <a:rPr lang="en-US" altLang="en-US" sz="1800" dirty="0">
                <a:solidFill>
                  <a:srgbClr val="000000"/>
                </a:solidFill>
                <a:effectLst/>
                <a:latin typeface="Times New Roman" panose="02020603050405020304" pitchFamily="18" charset="0"/>
                <a:cs typeface="Times New Roman" panose="02020603050405020304" pitchFamily="18" charset="0"/>
              </a:rPr>
              <a:t> </a:t>
            </a:r>
            <a:endParaRPr lang="sr-Cyrl-RS" altLang="sr-Latn-RS" sz="1800" dirty="0">
              <a:solidFill>
                <a:srgbClr val="000000"/>
              </a:solidFill>
              <a:latin typeface="Times New Roman" panose="02020603050405020304" pitchFamily="18" charset="0"/>
              <a:cs typeface="Times New Roman" panose="02020603050405020304" pitchFamily="18" charset="0"/>
            </a:endParaRPr>
          </a:p>
          <a:p>
            <a:pPr>
              <a:buClr>
                <a:srgbClr val="000000"/>
              </a:buClr>
              <a:buFont typeface="Wingdings" panose="05000000000000000000" pitchFamily="2" charset="2"/>
              <a:buChar char="Ø"/>
            </a:pPr>
            <a:r>
              <a:rPr lang="sr-Latn-RS" altLang="sr-Latn-RS" sz="1800" b="1" dirty="0" err="1">
                <a:solidFill>
                  <a:srgbClr val="000000"/>
                </a:solidFill>
                <a:latin typeface="Times New Roman" panose="02020603050405020304" pitchFamily="18" charset="0"/>
                <a:cs typeface="Times New Roman" panose="02020603050405020304" pitchFamily="18" charset="0"/>
              </a:rPr>
              <a:t>Pars</a:t>
            </a:r>
            <a:r>
              <a:rPr lang="sr-Latn-RS" altLang="sr-Latn-RS" sz="1800" b="1" dirty="0">
                <a:solidFill>
                  <a:srgbClr val="000000"/>
                </a:solidFill>
                <a:latin typeface="Times New Roman" panose="02020603050405020304" pitchFamily="18" charset="0"/>
                <a:cs typeface="Times New Roman" panose="02020603050405020304" pitchFamily="18" charset="0"/>
              </a:rPr>
              <a:t> </a:t>
            </a:r>
            <a:r>
              <a:rPr lang="sr-Latn-RS" altLang="sr-Latn-RS" sz="1800" b="1" dirty="0" err="1">
                <a:solidFill>
                  <a:srgbClr val="000000"/>
                </a:solidFill>
                <a:latin typeface="Times New Roman" panose="02020603050405020304" pitchFamily="18" charset="0"/>
                <a:cs typeface="Times New Roman" panose="02020603050405020304" pitchFamily="18" charset="0"/>
              </a:rPr>
              <a:t>intermedia</a:t>
            </a:r>
            <a:r>
              <a:rPr lang="sr-Latn-RS" altLang="sr-Latn-RS" sz="1800" b="1" dirty="0">
                <a:solidFill>
                  <a:srgbClr val="000000"/>
                </a:solidFill>
                <a:latin typeface="Times New Roman" panose="02020603050405020304" pitchFamily="18" charset="0"/>
                <a:cs typeface="Times New Roman" panose="02020603050405020304" pitchFamily="18" charset="0"/>
              </a:rPr>
              <a:t>: </a:t>
            </a:r>
            <a:r>
              <a:rPr lang="en-GB" altLang="sr-Latn-RS" sz="1800" dirty="0">
                <a:solidFill>
                  <a:srgbClr val="000000"/>
                </a:solidFill>
                <a:effectLst/>
                <a:latin typeface="Times New Roman" panose="02020603050405020304" pitchFamily="18" charset="0"/>
                <a:cs typeface="Times New Roman" panose="02020603050405020304" pitchFamily="18" charset="0"/>
              </a:rPr>
              <a:t>cells produce </a:t>
            </a:r>
            <a:r>
              <a:rPr lang="en-GB" sz="1800" dirty="0">
                <a:solidFill>
                  <a:srgbClr val="000000"/>
                </a:solidFill>
                <a:highlight>
                  <a:srgbClr val="FFFFFF"/>
                </a:highlight>
                <a:latin typeface="Times New Roman" panose="02020603050405020304" pitchFamily="18" charset="0"/>
                <a:cs typeface="Times New Roman" panose="02020603050405020304" pitchFamily="18" charset="0"/>
              </a:rPr>
              <a:t>melanocyte-stimulating hormone (MSH), for production of</a:t>
            </a:r>
            <a:br>
              <a:rPr lang="en-GB" sz="1800" dirty="0">
                <a:solidFill>
                  <a:srgbClr val="000000"/>
                </a:solidFill>
                <a:highlight>
                  <a:srgbClr val="FFFFFF"/>
                </a:highlight>
                <a:latin typeface="Times New Roman" panose="02020603050405020304" pitchFamily="18" charset="0"/>
                <a:cs typeface="Times New Roman" panose="02020603050405020304" pitchFamily="18" charset="0"/>
              </a:rPr>
            </a:br>
            <a:r>
              <a:rPr lang="en-GB" sz="1800" dirty="0">
                <a:solidFill>
                  <a:srgbClr val="000000"/>
                </a:solidFill>
                <a:highlight>
                  <a:srgbClr val="FFFFFF"/>
                </a:highlight>
                <a:latin typeface="Times New Roman" panose="02020603050405020304" pitchFamily="18" charset="0"/>
                <a:cs typeface="Times New Roman" panose="02020603050405020304" pitchFamily="18" charset="0"/>
              </a:rPr>
              <a:t>                              melanin</a:t>
            </a:r>
            <a:endParaRPr lang="sr-Latn-RS" altLang="sr-Latn-RS" sz="1800" dirty="0">
              <a:solidFill>
                <a:srgbClr val="000000"/>
              </a:solidFill>
              <a:effectLst/>
              <a:latin typeface="Times New Roman" panose="02020603050405020304" pitchFamily="18" charset="0"/>
              <a:cs typeface="Times New Roman" panose="02020603050405020304" pitchFamily="18" charset="0"/>
            </a:endParaRPr>
          </a:p>
          <a:p>
            <a:pPr>
              <a:buClr>
                <a:srgbClr val="000000"/>
              </a:buClr>
              <a:buFont typeface="Wingdings" panose="05000000000000000000" pitchFamily="2" charset="2"/>
              <a:buChar char="Ø"/>
            </a:pPr>
            <a:r>
              <a:rPr lang="en-US" altLang="sr-Latn-RS" sz="1800" b="1" dirty="0">
                <a:solidFill>
                  <a:srgbClr val="000000"/>
                </a:solidFill>
                <a:latin typeface="Times New Roman" panose="02020603050405020304" pitchFamily="18" charset="0"/>
                <a:cs typeface="Times New Roman" panose="02020603050405020304" pitchFamily="18" charset="0"/>
              </a:rPr>
              <a:t>P</a:t>
            </a:r>
            <a:r>
              <a:rPr lang="sr-Latn-RS" altLang="sr-Latn-RS" sz="1800" b="1" dirty="0" err="1">
                <a:solidFill>
                  <a:srgbClr val="000000"/>
                </a:solidFill>
                <a:latin typeface="Times New Roman" panose="02020603050405020304" pitchFamily="18" charset="0"/>
                <a:cs typeface="Times New Roman" panose="02020603050405020304" pitchFamily="18" charset="0"/>
              </a:rPr>
              <a:t>ars</a:t>
            </a:r>
            <a:r>
              <a:rPr lang="sr-Latn-RS" altLang="sr-Latn-RS" sz="1800" b="1" dirty="0">
                <a:solidFill>
                  <a:srgbClr val="000000"/>
                </a:solidFill>
                <a:latin typeface="Times New Roman" panose="02020603050405020304" pitchFamily="18" charset="0"/>
                <a:cs typeface="Times New Roman" panose="02020603050405020304" pitchFamily="18" charset="0"/>
              </a:rPr>
              <a:t> </a:t>
            </a:r>
            <a:r>
              <a:rPr lang="sr-Latn-RS" altLang="sr-Latn-RS" sz="1800" b="1" dirty="0" err="1">
                <a:solidFill>
                  <a:srgbClr val="000000"/>
                </a:solidFill>
                <a:latin typeface="Times New Roman" panose="02020603050405020304" pitchFamily="18" charset="0"/>
                <a:cs typeface="Times New Roman" panose="02020603050405020304" pitchFamily="18" charset="0"/>
              </a:rPr>
              <a:t>infundibularis</a:t>
            </a:r>
            <a:r>
              <a:rPr lang="sr-Latn-RS" altLang="sr-Latn-RS" sz="1800" b="1" dirty="0">
                <a:solidFill>
                  <a:srgbClr val="000000"/>
                </a:solidFill>
                <a:latin typeface="Times New Roman" panose="02020603050405020304" pitchFamily="18" charset="0"/>
                <a:cs typeface="Times New Roman" panose="02020603050405020304" pitchFamily="18" charset="0"/>
              </a:rPr>
              <a:t>: </a:t>
            </a:r>
            <a:r>
              <a:rPr lang="en-GB" sz="1800" kern="100" dirty="0">
                <a:solidFill>
                  <a:srgbClr val="0D0D0D"/>
                </a:solidFill>
                <a:effectLst/>
                <a:latin typeface="Times New Roman" panose="02020603050405020304" pitchFamily="18" charset="0"/>
                <a:ea typeface="Aptos" panose="020B0004020202020204" pitchFamily="34" charset="0"/>
                <a:cs typeface="Times New Roman" panose="02020603050405020304" pitchFamily="18" charset="0"/>
              </a:rPr>
              <a:t>the part of hypophysis where the hypothalamic axons terminate</a:t>
            </a:r>
            <a:endParaRPr lang="sr-Latn-RS" altLang="sr-Latn-RS" sz="1800" dirty="0">
              <a:solidFill>
                <a:srgbClr val="000000"/>
              </a:solidFill>
              <a:latin typeface="Times New Roman" panose="02020603050405020304" pitchFamily="18" charset="0"/>
              <a:cs typeface="Times New Roman" panose="02020603050405020304" pitchFamily="18" charset="0"/>
            </a:endParaRPr>
          </a:p>
          <a:p>
            <a:pPr>
              <a:buClr>
                <a:srgbClr val="FF0000"/>
              </a:buClr>
            </a:pPr>
            <a:r>
              <a:rPr lang="en-GB" altLang="sr-Latn-RS" sz="1800" b="1" dirty="0">
                <a:solidFill>
                  <a:srgbClr val="FF0000"/>
                </a:solidFill>
                <a:latin typeface="Times New Roman" panose="02020603050405020304" pitchFamily="18" charset="0"/>
                <a:cs typeface="Times New Roman" panose="02020603050405020304" pitchFamily="18" charset="0"/>
              </a:rPr>
              <a:t>NEUROHYPOPHYSIS</a:t>
            </a:r>
            <a:endParaRPr lang="sr-Cyrl-RS" altLang="sr-Latn-RS" sz="1800" b="1" dirty="0">
              <a:solidFill>
                <a:srgbClr val="FF0000"/>
              </a:solidFill>
              <a:latin typeface="Times New Roman" panose="02020603050405020304" pitchFamily="18" charset="0"/>
              <a:cs typeface="Times New Roman" panose="02020603050405020304" pitchFamily="18" charset="0"/>
            </a:endParaRPr>
          </a:p>
          <a:p>
            <a:pPr>
              <a:buClr>
                <a:srgbClr val="000000"/>
              </a:buClr>
              <a:buFont typeface="Wingdings" panose="05000000000000000000" pitchFamily="2" charset="2"/>
              <a:buChar char="Ø"/>
            </a:pPr>
            <a:r>
              <a:rPr lang="en-US" altLang="sr-Latn-RS" sz="1800" b="1" dirty="0">
                <a:solidFill>
                  <a:srgbClr val="000000"/>
                </a:solidFill>
                <a:effectLst/>
                <a:latin typeface="Times New Roman" panose="02020603050405020304" pitchFamily="18" charset="0"/>
                <a:cs typeface="Times New Roman" panose="02020603050405020304" pitchFamily="18" charset="0"/>
              </a:rPr>
              <a:t>Contains: Em</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inentia</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mediana</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infundibulum</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pars</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posterior</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p>
          <a:p>
            <a:pPr>
              <a:buClr>
                <a:srgbClr val="000000"/>
              </a:buClr>
              <a:buFont typeface="Wingdings" panose="05000000000000000000" pitchFamily="2" charset="2"/>
              <a:buChar char="Ø"/>
            </a:pPr>
            <a:r>
              <a:rPr lang="en-GB" altLang="sr-Latn-RS" sz="1800" dirty="0">
                <a:solidFill>
                  <a:srgbClr val="000000"/>
                </a:solidFill>
                <a:effectLst/>
                <a:latin typeface="Times New Roman" panose="02020603050405020304" pitchFamily="18" charset="0"/>
                <a:cs typeface="Times New Roman" panose="02020603050405020304" pitchFamily="18" charset="0"/>
              </a:rPr>
              <a:t>Astrocytes, axons of neurons of supraoptic and </a:t>
            </a:r>
            <a:r>
              <a:rPr lang="en-GB" altLang="sr-Latn-RS" sz="1800" dirty="0" err="1">
                <a:solidFill>
                  <a:srgbClr val="000000"/>
                </a:solidFill>
                <a:effectLst/>
                <a:latin typeface="Times New Roman" panose="02020603050405020304" pitchFamily="18" charset="0"/>
                <a:cs typeface="Times New Roman" panose="02020603050405020304" pitchFamily="18" charset="0"/>
              </a:rPr>
              <a:t>praventricular</a:t>
            </a:r>
            <a:r>
              <a:rPr lang="en-GB" altLang="sr-Latn-RS" sz="1800" dirty="0">
                <a:solidFill>
                  <a:srgbClr val="000000"/>
                </a:solidFill>
                <a:effectLst/>
                <a:latin typeface="Times New Roman" panose="02020603050405020304" pitchFamily="18" charset="0"/>
                <a:cs typeface="Times New Roman" panose="02020603050405020304" pitchFamily="18" charset="0"/>
              </a:rPr>
              <a:t> hypothalamic nucleus with </a:t>
            </a:r>
            <a:r>
              <a:rPr lang="en-GB" altLang="sr-Latn-RS" sz="1800" dirty="0" err="1">
                <a:solidFill>
                  <a:srgbClr val="000000"/>
                </a:solidFill>
                <a:effectLst/>
                <a:latin typeface="Times New Roman" panose="02020603050405020304" pitchFamily="18" charset="0"/>
                <a:cs typeface="Times New Roman" panose="02020603050405020304" pitchFamily="18" charset="0"/>
              </a:rPr>
              <a:t>vasopressine</a:t>
            </a:r>
            <a:r>
              <a:rPr lang="en-GB" altLang="sr-Latn-RS" sz="1800" dirty="0">
                <a:solidFill>
                  <a:srgbClr val="000000"/>
                </a:solidFill>
                <a:effectLst/>
                <a:latin typeface="Times New Roman" panose="02020603050405020304" pitchFamily="18" charset="0"/>
                <a:cs typeface="Times New Roman" panose="02020603050405020304" pitchFamily="18" charset="0"/>
              </a:rPr>
              <a:t> and oxytocin in vesicles</a:t>
            </a:r>
            <a:endParaRPr lang="sr-Cyrl-RS" altLang="sr-Latn-RS" sz="1800" dirty="0">
              <a:solidFill>
                <a:srgbClr val="000000"/>
              </a:solidFill>
              <a:effectLst/>
              <a:latin typeface="Times New Roman" panose="02020603050405020304" pitchFamily="18" charset="0"/>
              <a:cs typeface="Times New Roman" panose="02020603050405020304" pitchFamily="18" charset="0"/>
            </a:endParaRPr>
          </a:p>
          <a:p>
            <a:pPr>
              <a:buClr>
                <a:srgbClr val="000000"/>
              </a:buClr>
              <a:buFont typeface="Wingdings" panose="05000000000000000000" pitchFamily="2" charset="2"/>
              <a:buChar char="Ø"/>
            </a:pPr>
            <a:r>
              <a:rPr lang="en-US" altLang="sr-Latn-RS" sz="1800" b="1" dirty="0">
                <a:solidFill>
                  <a:srgbClr val="000000"/>
                </a:solidFill>
                <a:effectLst/>
                <a:latin typeface="Times New Roman" panose="02020603050405020304" pitchFamily="18" charset="0"/>
                <a:cs typeface="Times New Roman" panose="02020603050405020304" pitchFamily="18" charset="0"/>
              </a:rPr>
              <a:t>A</a:t>
            </a:r>
            <a:r>
              <a:rPr lang="sr-Latn-RS" altLang="sr-Latn-RS" sz="1800" b="1" dirty="0">
                <a:solidFill>
                  <a:srgbClr val="000000"/>
                </a:solidFill>
                <a:effectLst/>
                <a:latin typeface="Times New Roman" panose="02020603050405020304" pitchFamily="18" charset="0"/>
                <a:cs typeface="Times New Roman" panose="02020603050405020304" pitchFamily="18" charset="0"/>
              </a:rPr>
              <a:t>.</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hypoph</a:t>
            </a:r>
            <a:r>
              <a:rPr lang="en-GB" altLang="sr-Latn-RS" sz="1800" b="1" dirty="0">
                <a:solidFill>
                  <a:srgbClr val="000000"/>
                </a:solidFill>
                <a:effectLst/>
                <a:latin typeface="Times New Roman" panose="02020603050405020304" pitchFamily="18" charset="0"/>
                <a:cs typeface="Times New Roman" panose="02020603050405020304" pitchFamily="18" charset="0"/>
              </a:rPr>
              <a:t>y</a:t>
            </a:r>
            <a:r>
              <a:rPr lang="sr-Latn-RS" altLang="sr-Latn-RS" sz="1800" b="1" dirty="0">
                <a:solidFill>
                  <a:srgbClr val="000000"/>
                </a:solidFill>
                <a:effectLst/>
                <a:latin typeface="Times New Roman" panose="02020603050405020304" pitchFamily="18" charset="0"/>
                <a:cs typeface="Times New Roman" panose="02020603050405020304" pitchFamily="18" charset="0"/>
              </a:rPr>
              <a:t>s</a:t>
            </a:r>
            <a:r>
              <a:rPr lang="en-GB" altLang="sr-Latn-RS" sz="1800" b="1" dirty="0" err="1">
                <a:solidFill>
                  <a:srgbClr val="000000"/>
                </a:solidFill>
                <a:effectLst/>
                <a:latin typeface="Times New Roman" panose="02020603050405020304" pitchFamily="18" charset="0"/>
                <a:cs typeface="Times New Roman" panose="02020603050405020304" pitchFamily="18" charset="0"/>
              </a:rPr>
              <a:t>i</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alis</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anterior</a:t>
            </a:r>
            <a:r>
              <a:rPr lang="sr-Latn-RS" altLang="sr-Latn-RS" sz="1800" b="1" dirty="0">
                <a:solidFill>
                  <a:srgbClr val="000000"/>
                </a:solidFill>
                <a:effectLst/>
                <a:latin typeface="Times New Roman" panose="02020603050405020304" pitchFamily="18" charset="0"/>
                <a:cs typeface="Times New Roman" panose="02020603050405020304" pitchFamily="18" charset="0"/>
              </a:rPr>
              <a:t> et </a:t>
            </a:r>
            <a:r>
              <a:rPr lang="sr-Latn-RS" altLang="sr-Latn-RS" sz="1800" b="1" dirty="0" err="1">
                <a:solidFill>
                  <a:srgbClr val="000000"/>
                </a:solidFill>
                <a:effectLst/>
                <a:latin typeface="Times New Roman" panose="02020603050405020304" pitchFamily="18" charset="0"/>
                <a:cs typeface="Times New Roman" panose="02020603050405020304" pitchFamily="18" charset="0"/>
              </a:rPr>
              <a:t>posterior</a:t>
            </a:r>
            <a:r>
              <a:rPr lang="sr-Latn-RS" altLang="sr-Latn-RS" sz="1800" b="1" dirty="0">
                <a:solidFill>
                  <a:srgbClr val="000000"/>
                </a:solidFill>
                <a:effectLst/>
                <a:latin typeface="Times New Roman" panose="02020603050405020304" pitchFamily="18" charset="0"/>
                <a:cs typeface="Times New Roman" panose="02020603050405020304" pitchFamily="18" charset="0"/>
              </a:rPr>
              <a:t> (</a:t>
            </a:r>
            <a:r>
              <a:rPr lang="en-GB" altLang="sr-Latn-RS" sz="1800" b="1" dirty="0">
                <a:solidFill>
                  <a:srgbClr val="000000"/>
                </a:solidFill>
                <a:latin typeface="Times New Roman" panose="02020603050405020304" pitchFamily="18" charset="0"/>
                <a:cs typeface="Times New Roman" panose="02020603050405020304" pitchFamily="18" charset="0"/>
              </a:rPr>
              <a:t>branches of a. </a:t>
            </a:r>
            <a:r>
              <a:rPr lang="en-GB" altLang="sr-Latn-RS" sz="1800" b="1" dirty="0" err="1">
                <a:solidFill>
                  <a:srgbClr val="000000"/>
                </a:solidFill>
                <a:latin typeface="Times New Roman" panose="02020603050405020304" pitchFamily="18" charset="0"/>
                <a:cs typeface="Times New Roman" panose="02020603050405020304" pitchFamily="18" charset="0"/>
              </a:rPr>
              <a:t>hypophysialis</a:t>
            </a:r>
            <a:r>
              <a:rPr lang="en-GB" altLang="sr-Latn-RS" sz="1800" b="1" dirty="0">
                <a:solidFill>
                  <a:srgbClr val="000000"/>
                </a:solidFill>
                <a:latin typeface="Times New Roman" panose="02020603050405020304" pitchFamily="18" charset="0"/>
                <a:cs typeface="Times New Roman" panose="02020603050405020304" pitchFamily="18" charset="0"/>
              </a:rPr>
              <a:t> inferior</a:t>
            </a:r>
            <a:r>
              <a:rPr lang="sr-Latn-RS" altLang="sr-Latn-RS" sz="1800" b="1" dirty="0">
                <a:solidFill>
                  <a:srgbClr val="000000"/>
                </a:solidFill>
                <a:effectLst/>
                <a:latin typeface="Times New Roman" panose="02020603050405020304" pitchFamily="18" charset="0"/>
                <a:cs typeface="Times New Roman" panose="02020603050405020304" pitchFamily="18" charset="0"/>
              </a:rPr>
              <a:t>)</a:t>
            </a:r>
            <a:endParaRPr lang="en-US" altLang="sr-Latn-RS" sz="1800" b="1"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40005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3A45D-AE14-AC5E-E5AD-DA98487FC511}"/>
              </a:ext>
            </a:extLst>
          </p:cNvPr>
          <p:cNvSpPr txBox="1"/>
          <p:nvPr/>
        </p:nvSpPr>
        <p:spPr>
          <a:xfrm>
            <a:off x="0" y="609600"/>
            <a:ext cx="9144000" cy="2593018"/>
          </a:xfrm>
          <a:prstGeom prst="rect">
            <a:avLst/>
          </a:prstGeom>
          <a:noFill/>
        </p:spPr>
        <p:txBody>
          <a:bodyPr wrap="square">
            <a:spAutoFit/>
          </a:bodyPr>
          <a:lstStyle/>
          <a:p>
            <a:pPr marL="285750" indent="-285750">
              <a:lnSpc>
                <a:spcPts val="1950"/>
              </a:lnSpc>
              <a:spcAft>
                <a:spcPts val="1500"/>
              </a:spcAft>
              <a:buFont typeface="Arial" panose="020B0604020202020204" pitchFamily="34" charset="0"/>
              <a:buChar char="•"/>
            </a:pPr>
            <a:r>
              <a:rPr lang="en-GB" sz="1800" spc="-10" dirty="0">
                <a:solidFill>
                  <a:srgbClr val="000000"/>
                </a:solidFill>
                <a:effectLst/>
                <a:latin typeface="+mn-lt"/>
                <a:ea typeface="Times New Roman" panose="02020603050405020304" pitchFamily="18" charset="0"/>
              </a:rPr>
              <a:t>The </a:t>
            </a:r>
            <a:r>
              <a:rPr lang="en-GB" sz="1800" b="1" spc="-10" dirty="0">
                <a:solidFill>
                  <a:srgbClr val="000000"/>
                </a:solidFill>
                <a:effectLst/>
                <a:latin typeface="+mn-lt"/>
                <a:ea typeface="Times New Roman" panose="02020603050405020304" pitchFamily="18" charset="0"/>
                <a:cs typeface="Helvetica" panose="020B0604020202020204" pitchFamily="34" charset="0"/>
              </a:rPr>
              <a:t>hypophyseal portal system </a:t>
            </a:r>
            <a:r>
              <a:rPr lang="en-GB" sz="1800" spc="-10" dirty="0">
                <a:solidFill>
                  <a:srgbClr val="000000"/>
                </a:solidFill>
                <a:effectLst/>
                <a:latin typeface="+mn-lt"/>
                <a:ea typeface="Times New Roman" panose="02020603050405020304" pitchFamily="18" charset="0"/>
              </a:rPr>
              <a:t>is a vascular system made of tiny blood vessels that connect the</a:t>
            </a:r>
            <a:r>
              <a:rPr lang="en-GB" sz="1800" spc="-10" dirty="0">
                <a:solidFill>
                  <a:srgbClr val="000000"/>
                </a:solidFill>
                <a:latin typeface="+mn-lt"/>
                <a:ea typeface="Times New Roman" panose="02020603050405020304" pitchFamily="18" charset="0"/>
              </a:rPr>
              <a:t> </a:t>
            </a:r>
            <a:r>
              <a:rPr lang="en-GB" sz="1800" spc="-10" dirty="0">
                <a:solidFill>
                  <a:srgbClr val="000000"/>
                </a:solidFill>
                <a:effectLst/>
                <a:latin typeface="+mn-lt"/>
                <a:ea typeface="Times New Roman" panose="02020603050405020304" pitchFamily="18" charset="0"/>
              </a:rPr>
              <a:t>adenohypophysis to the hypothalamus. </a:t>
            </a:r>
            <a:r>
              <a:rPr lang="en-GB" sz="1800" u="sng" spc="-10" dirty="0">
                <a:solidFill>
                  <a:srgbClr val="000000"/>
                </a:solidFill>
                <a:effectLst/>
                <a:latin typeface="+mn-lt"/>
                <a:ea typeface="Times New Roman" panose="02020603050405020304" pitchFamily="18" charset="0"/>
              </a:rPr>
              <a:t>The capillaries and venules of the portal system are</a:t>
            </a:r>
            <a:r>
              <a:rPr lang="en-GB" sz="1800" u="sng" spc="-10" dirty="0">
                <a:solidFill>
                  <a:srgbClr val="000000"/>
                </a:solidFill>
                <a:latin typeface="+mn-lt"/>
                <a:ea typeface="Times New Roman" panose="02020603050405020304" pitchFamily="18" charset="0"/>
              </a:rPr>
              <a:t> </a:t>
            </a:r>
            <a:r>
              <a:rPr lang="en-GB" sz="1800" u="sng" spc="-10" dirty="0">
                <a:solidFill>
                  <a:srgbClr val="000000"/>
                </a:solidFill>
                <a:effectLst/>
                <a:latin typeface="+mn-lt"/>
                <a:ea typeface="Times New Roman" panose="02020603050405020304" pitchFamily="18" charset="0"/>
              </a:rPr>
              <a:t>fenestrated which allows the smooth exchange of molecules between the blood vessels and</a:t>
            </a:r>
            <a:br>
              <a:rPr lang="en-GB" sz="1800" u="sng" spc="-10" dirty="0">
                <a:solidFill>
                  <a:srgbClr val="000000"/>
                </a:solidFill>
                <a:effectLst/>
                <a:latin typeface="+mn-lt"/>
                <a:ea typeface="Times New Roman" panose="02020603050405020304" pitchFamily="18" charset="0"/>
              </a:rPr>
            </a:br>
            <a:r>
              <a:rPr lang="en-GB" sz="1800" u="sng" spc="-10" dirty="0">
                <a:solidFill>
                  <a:srgbClr val="000000"/>
                </a:solidFill>
                <a:effectLst/>
                <a:latin typeface="+mn-lt"/>
                <a:ea typeface="Times New Roman" panose="02020603050405020304" pitchFamily="18" charset="0"/>
              </a:rPr>
              <a:t>the</a:t>
            </a:r>
            <a:r>
              <a:rPr lang="en-GB" sz="1800" u="sng" spc="-10" dirty="0">
                <a:solidFill>
                  <a:srgbClr val="000000"/>
                </a:solidFill>
                <a:latin typeface="+mn-lt"/>
                <a:ea typeface="Times New Roman" panose="02020603050405020304" pitchFamily="18" charset="0"/>
              </a:rPr>
              <a:t> </a:t>
            </a:r>
            <a:r>
              <a:rPr lang="en-GB" sz="1800" u="sng" spc="-10" dirty="0">
                <a:solidFill>
                  <a:srgbClr val="000000"/>
                </a:solidFill>
                <a:effectLst/>
                <a:latin typeface="+mn-lt"/>
                <a:ea typeface="Times New Roman" panose="02020603050405020304" pitchFamily="18" charset="0"/>
              </a:rPr>
              <a:t>cells of the anterior lobe</a:t>
            </a:r>
            <a:r>
              <a:rPr lang="en-GB" sz="1800" spc="-10" dirty="0">
                <a:solidFill>
                  <a:srgbClr val="000000"/>
                </a:solidFill>
                <a:effectLst/>
                <a:latin typeface="+mn-lt"/>
                <a:ea typeface="Times New Roman" panose="02020603050405020304" pitchFamily="18" charset="0"/>
              </a:rPr>
              <a:t>. The epithelial cells of adenohypophysis are arranged in</a:t>
            </a:r>
            <a:r>
              <a:rPr lang="en-GB" sz="1800" spc="-10" dirty="0">
                <a:solidFill>
                  <a:srgbClr val="000000"/>
                </a:solidFill>
                <a:latin typeface="+mn-lt"/>
                <a:ea typeface="Times New Roman" panose="02020603050405020304" pitchFamily="18" charset="0"/>
              </a:rPr>
              <a:t> c</a:t>
            </a:r>
            <a:r>
              <a:rPr lang="en-GB" sz="1800" spc="-10" dirty="0">
                <a:solidFill>
                  <a:srgbClr val="000000"/>
                </a:solidFill>
                <a:effectLst/>
                <a:latin typeface="+mn-lt"/>
                <a:ea typeface="Times New Roman" panose="02020603050405020304" pitchFamily="18" charset="0"/>
              </a:rPr>
              <a:t>ords between vascular sinusoids where the hormonal exchange between the neural tissue and</a:t>
            </a:r>
            <a:r>
              <a:rPr lang="en-GB" sz="1800" spc="-10" dirty="0">
                <a:solidFill>
                  <a:srgbClr val="000000"/>
                </a:solidFill>
                <a:latin typeface="+mn-lt"/>
                <a:ea typeface="Times New Roman" panose="02020603050405020304" pitchFamily="18" charset="0"/>
              </a:rPr>
              <a:t> </a:t>
            </a:r>
            <a:r>
              <a:rPr lang="en-GB" sz="1800" spc="-10" dirty="0">
                <a:solidFill>
                  <a:srgbClr val="000000"/>
                </a:solidFill>
                <a:effectLst/>
                <a:latin typeface="+mn-lt"/>
                <a:ea typeface="Times New Roman" panose="02020603050405020304" pitchFamily="18" charset="0"/>
              </a:rPr>
              <a:t>blood happens.</a:t>
            </a:r>
            <a:endParaRPr lang="en-GB" sz="1800" dirty="0">
              <a:solidFill>
                <a:srgbClr val="000000"/>
              </a:solidFill>
              <a:latin typeface="+mn-lt"/>
              <a:ea typeface="Times New Roman" panose="02020603050405020304" pitchFamily="18" charset="0"/>
            </a:endParaRPr>
          </a:p>
          <a:p>
            <a:pPr marL="285750" indent="-285750">
              <a:lnSpc>
                <a:spcPts val="1950"/>
              </a:lnSpc>
              <a:spcAft>
                <a:spcPts val="1500"/>
              </a:spcAft>
              <a:buFont typeface="Arial" panose="020B0604020202020204" pitchFamily="34" charset="0"/>
              <a:buChar char="•"/>
            </a:pPr>
            <a:r>
              <a:rPr lang="en-GB" sz="1800" spc="-10" dirty="0">
                <a:solidFill>
                  <a:srgbClr val="000000"/>
                </a:solidFill>
                <a:effectLst/>
                <a:latin typeface="+mn-lt"/>
                <a:ea typeface="Times New Roman" panose="02020603050405020304" pitchFamily="18" charset="0"/>
              </a:rPr>
              <a:t>The hypophyseal-portal system originates from the </a:t>
            </a:r>
            <a:r>
              <a:rPr lang="en-GB" sz="1800" b="0" spc="-10" dirty="0">
                <a:solidFill>
                  <a:srgbClr val="C00000"/>
                </a:solidFill>
                <a:effectLst/>
                <a:latin typeface="+mn-lt"/>
                <a:ea typeface="Times New Roman" panose="02020603050405020304" pitchFamily="18" charset="0"/>
                <a:cs typeface="Helvetica" panose="020B0604020202020204" pitchFamily="34" charset="0"/>
              </a:rPr>
              <a:t>superior </a:t>
            </a:r>
            <a:r>
              <a:rPr lang="en-GB" sz="1800" spc="-10" dirty="0">
                <a:solidFill>
                  <a:srgbClr val="C00000"/>
                </a:solidFill>
                <a:effectLst/>
                <a:latin typeface="+mn-lt"/>
                <a:ea typeface="Times New Roman" panose="02020603050405020304" pitchFamily="18" charset="0"/>
              </a:rPr>
              <a:t>and </a:t>
            </a:r>
            <a:r>
              <a:rPr lang="en-GB" sz="1800" b="0" spc="-10" dirty="0">
                <a:solidFill>
                  <a:srgbClr val="C00000"/>
                </a:solidFill>
                <a:effectLst/>
                <a:latin typeface="+mn-lt"/>
                <a:ea typeface="Times New Roman" panose="02020603050405020304" pitchFamily="18" charset="0"/>
                <a:cs typeface="Helvetica" panose="020B0604020202020204" pitchFamily="34" charset="0"/>
              </a:rPr>
              <a:t>inferior </a:t>
            </a:r>
            <a:r>
              <a:rPr lang="en-GB" sz="1800" spc="-10" dirty="0">
                <a:solidFill>
                  <a:srgbClr val="C00000"/>
                </a:solidFill>
                <a:effectLst/>
                <a:latin typeface="+mn-lt"/>
                <a:ea typeface="Times New Roman" panose="02020603050405020304" pitchFamily="18" charset="0"/>
              </a:rPr>
              <a:t>hypophyseal arteries</a:t>
            </a:r>
            <a:r>
              <a:rPr lang="en-GB" sz="1800" spc="-10" dirty="0">
                <a:solidFill>
                  <a:srgbClr val="495354"/>
                </a:solidFill>
                <a:effectLst/>
                <a:latin typeface="+mn-lt"/>
                <a:ea typeface="Times New Roman" panose="02020603050405020304" pitchFamily="18" charset="0"/>
              </a:rPr>
              <a:t>, </a:t>
            </a:r>
            <a:r>
              <a:rPr lang="en-GB" sz="1800" spc="-10" dirty="0">
                <a:solidFill>
                  <a:srgbClr val="000000"/>
                </a:solidFill>
                <a:effectLst/>
                <a:latin typeface="+mn-lt"/>
                <a:ea typeface="Times New Roman" panose="02020603050405020304" pitchFamily="18" charset="0"/>
              </a:rPr>
              <a:t>which are the branches of the </a:t>
            </a:r>
            <a:r>
              <a:rPr lang="en-GB" sz="1800" b="0" u="sng" spc="-10" dirty="0">
                <a:solidFill>
                  <a:srgbClr val="000000"/>
                </a:solidFill>
                <a:effectLst/>
                <a:latin typeface="+mn-lt"/>
                <a:ea typeface="Times New Roman" panose="02020603050405020304" pitchFamily="18" charset="0"/>
                <a:cs typeface="Helvetica" panose="020B0604020202020204" pitchFamily="34" charset="0"/>
              </a:rPr>
              <a:t>internal carotid artery</a:t>
            </a:r>
            <a:r>
              <a:rPr lang="en-GB" sz="1800" spc="-10" dirty="0">
                <a:solidFill>
                  <a:srgbClr val="000000"/>
                </a:solidFill>
                <a:effectLst/>
                <a:latin typeface="+mn-lt"/>
                <a:ea typeface="Times New Roman" panose="02020603050405020304" pitchFamily="18" charset="0"/>
              </a:rPr>
              <a:t>. </a:t>
            </a:r>
            <a:r>
              <a:rPr lang="en-GB" sz="1800" u="sng" spc="-10" dirty="0">
                <a:solidFill>
                  <a:srgbClr val="000000"/>
                </a:solidFill>
                <a:effectLst/>
                <a:latin typeface="+mn-lt"/>
                <a:ea typeface="Times New Roman" panose="02020603050405020304" pitchFamily="18" charset="0"/>
              </a:rPr>
              <a:t>The former provides the supply mostly for the anterior lobe, while the latter supplies the posterior </a:t>
            </a:r>
            <a:r>
              <a:rPr lang="en-GB" sz="1800" u="sng" spc="-10" dirty="0">
                <a:solidFill>
                  <a:srgbClr val="000000"/>
                </a:solidFill>
                <a:latin typeface="+mn-lt"/>
                <a:ea typeface="Times New Roman" panose="02020603050405020304" pitchFamily="18" charset="0"/>
              </a:rPr>
              <a:t>lobe</a:t>
            </a:r>
            <a:r>
              <a:rPr lang="en-GB" sz="1800" spc="-10" dirty="0">
                <a:solidFill>
                  <a:srgbClr val="000000"/>
                </a:solidFill>
                <a:effectLst/>
                <a:latin typeface="+mn-lt"/>
                <a:ea typeface="Times New Roman" panose="02020603050405020304" pitchFamily="18" charset="0"/>
              </a:rPr>
              <a:t>.</a:t>
            </a:r>
            <a:endParaRPr lang="en-GB" sz="1800" dirty="0">
              <a:solidFill>
                <a:srgbClr val="000000"/>
              </a:solidFill>
              <a:effectLst/>
              <a:latin typeface="+mn-lt"/>
              <a:ea typeface="Times New Roman" panose="02020603050405020304" pitchFamily="18" charset="0"/>
            </a:endParaRPr>
          </a:p>
        </p:txBody>
      </p:sp>
      <p:pic>
        <p:nvPicPr>
          <p:cNvPr id="4" name="Picture 1">
            <a:extLst>
              <a:ext uri="{FF2B5EF4-FFF2-40B4-BE49-F238E27FC236}">
                <a16:creationId xmlns:a16="http://schemas.microsoft.com/office/drawing/2014/main" id="{CCD7D447-7B31-FCA8-E9B8-A4B2408783A5}"/>
              </a:ext>
            </a:extLst>
          </p:cNvPr>
          <p:cNvPicPr>
            <a:picLocks noChangeAspect="1"/>
          </p:cNvPicPr>
          <p:nvPr/>
        </p:nvPicPr>
        <p:blipFill>
          <a:blip r:embed="rId2">
            <a:extLst>
              <a:ext uri="{28A0092B-C50C-407E-A947-70E740481C1C}">
                <a14:useLocalDpi xmlns:a14="http://schemas.microsoft.com/office/drawing/2010/main" val="0"/>
              </a:ext>
            </a:extLst>
          </a:blip>
          <a:srcRect l="31396" t="12305" r="16515" b="6352"/>
          <a:stretch>
            <a:fillRect/>
          </a:stretch>
        </p:blipFill>
        <p:spPr bwMode="auto">
          <a:xfrm>
            <a:off x="2551906" y="3334753"/>
            <a:ext cx="3620294" cy="353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3">
            <a:extLst>
              <a:ext uri="{FF2B5EF4-FFF2-40B4-BE49-F238E27FC236}">
                <a16:creationId xmlns:a16="http://schemas.microsoft.com/office/drawing/2014/main" id="{F0DD48BF-511F-F1F2-5FC8-137CAECA702F}"/>
              </a:ext>
            </a:extLst>
          </p:cNvPr>
          <p:cNvSpPr txBox="1">
            <a:spLocks/>
          </p:cNvSpPr>
          <p:nvPr/>
        </p:nvSpPr>
        <p:spPr>
          <a:xfrm>
            <a:off x="457200" y="0"/>
            <a:ext cx="8229600" cy="439737"/>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r>
              <a:rPr lang="en-US" altLang="sr-Latn-RS" sz="3200" b="1" kern="0" dirty="0">
                <a:solidFill>
                  <a:srgbClr val="000000"/>
                </a:solidFill>
                <a:latin typeface="+mn-lt"/>
              </a:rPr>
              <a:t>HYPOPHYSIS – blood supply</a:t>
            </a:r>
          </a:p>
        </p:txBody>
      </p:sp>
    </p:spTree>
    <p:extLst>
      <p:ext uri="{BB962C8B-B14F-4D97-AF65-F5344CB8AC3E}">
        <p14:creationId xmlns:p14="http://schemas.microsoft.com/office/powerpoint/2010/main" val="22894825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3A45D-AE14-AC5E-E5AD-DA98487FC511}"/>
              </a:ext>
            </a:extLst>
          </p:cNvPr>
          <p:cNvSpPr txBox="1"/>
          <p:nvPr/>
        </p:nvSpPr>
        <p:spPr>
          <a:xfrm>
            <a:off x="0" y="609600"/>
            <a:ext cx="9144000" cy="2336537"/>
          </a:xfrm>
          <a:prstGeom prst="rect">
            <a:avLst/>
          </a:prstGeom>
          <a:noFill/>
        </p:spPr>
        <p:txBody>
          <a:bodyPr wrap="square">
            <a:spAutoFit/>
          </a:bodyPr>
          <a:lstStyle/>
          <a:p>
            <a:pPr marL="285750" indent="-285750">
              <a:lnSpc>
                <a:spcPts val="1950"/>
              </a:lnSpc>
              <a:spcAft>
                <a:spcPts val="1500"/>
              </a:spcAft>
              <a:buFont typeface="Arial" panose="020B0604020202020204" pitchFamily="34" charset="0"/>
              <a:buChar char="•"/>
            </a:pPr>
            <a:r>
              <a:rPr lang="en-GB" sz="1800" spc="-10" dirty="0">
                <a:solidFill>
                  <a:srgbClr val="000000"/>
                </a:solidFill>
                <a:effectLst/>
                <a:latin typeface="+mn-lt"/>
                <a:ea typeface="Times New Roman" panose="02020603050405020304" pitchFamily="18" charset="0"/>
              </a:rPr>
              <a:t>The superior hypophyseal arteries form a </a:t>
            </a:r>
            <a:r>
              <a:rPr lang="en-GB" sz="1800" b="0" u="sng" spc="-10" dirty="0">
                <a:solidFill>
                  <a:srgbClr val="000000"/>
                </a:solidFill>
                <a:effectLst/>
                <a:latin typeface="+mn-lt"/>
                <a:ea typeface="Times New Roman" panose="02020603050405020304" pitchFamily="18" charset="0"/>
                <a:cs typeface="Helvetica" panose="020B0604020202020204" pitchFamily="34" charset="0"/>
              </a:rPr>
              <a:t>primary plexus</a:t>
            </a:r>
            <a:r>
              <a:rPr lang="en-GB" sz="1800" u="sng" spc="-10" dirty="0">
                <a:solidFill>
                  <a:srgbClr val="000000"/>
                </a:solidFill>
                <a:effectLst/>
                <a:latin typeface="+mn-lt"/>
                <a:ea typeface="Times New Roman" panose="02020603050405020304" pitchFamily="18" charset="0"/>
              </a:rPr>
              <a:t> within the infundibulum and median eminence</a:t>
            </a:r>
            <a:r>
              <a:rPr lang="en-GB" sz="1800" spc="-10" dirty="0">
                <a:solidFill>
                  <a:srgbClr val="000000"/>
                </a:solidFill>
                <a:effectLst/>
                <a:latin typeface="+mn-lt"/>
                <a:ea typeface="Times New Roman" panose="02020603050405020304" pitchFamily="18" charset="0"/>
              </a:rPr>
              <a:t>. This plexus consists of many </a:t>
            </a:r>
            <a:r>
              <a:rPr lang="en-GB" sz="1800" u="sng" spc="-10" dirty="0">
                <a:solidFill>
                  <a:srgbClr val="000000"/>
                </a:solidFill>
                <a:effectLst/>
                <a:latin typeface="+mn-lt"/>
                <a:ea typeface="Times New Roman" panose="02020603050405020304" pitchFamily="18" charset="0"/>
              </a:rPr>
              <a:t>fenestrated capillaries</a:t>
            </a:r>
            <a:r>
              <a:rPr lang="en-GB" sz="1800" spc="-10" dirty="0">
                <a:solidFill>
                  <a:srgbClr val="000000"/>
                </a:solidFill>
                <a:effectLst/>
                <a:latin typeface="+mn-lt"/>
                <a:ea typeface="Times New Roman" panose="02020603050405020304" pitchFamily="18" charset="0"/>
              </a:rPr>
              <a:t> which rejoin and form the </a:t>
            </a:r>
            <a:r>
              <a:rPr lang="en-GB" sz="1800" b="0" u="sng" spc="-10" dirty="0">
                <a:solidFill>
                  <a:srgbClr val="000000"/>
                </a:solidFill>
                <a:effectLst/>
                <a:latin typeface="+mn-lt"/>
                <a:ea typeface="Times New Roman" panose="02020603050405020304" pitchFamily="18" charset="0"/>
                <a:cs typeface="Helvetica" panose="020B0604020202020204" pitchFamily="34" charset="0"/>
              </a:rPr>
              <a:t>hypophyseal portal veins</a:t>
            </a:r>
            <a:r>
              <a:rPr lang="en-GB" sz="1800" u="sng" spc="-10" dirty="0">
                <a:solidFill>
                  <a:srgbClr val="000000"/>
                </a:solidFill>
                <a:effectLst/>
                <a:latin typeface="+mn-lt"/>
                <a:ea typeface="Times New Roman" panose="02020603050405020304" pitchFamily="18" charset="0"/>
              </a:rPr>
              <a:t> </a:t>
            </a:r>
            <a:r>
              <a:rPr lang="en-GB" sz="1800" spc="-10" dirty="0">
                <a:solidFill>
                  <a:srgbClr val="000000"/>
                </a:solidFill>
                <a:effectLst/>
                <a:latin typeface="+mn-lt"/>
                <a:ea typeface="Times New Roman" panose="02020603050405020304" pitchFamily="18" charset="0"/>
              </a:rPr>
              <a:t>that travel to the anterior pituitary. The portal veins divide and form another plexus in the anterior </a:t>
            </a:r>
            <a:r>
              <a:rPr lang="en-GB" sz="1800" spc="-10" dirty="0">
                <a:solidFill>
                  <a:srgbClr val="000000"/>
                </a:solidFill>
                <a:latin typeface="+mn-lt"/>
                <a:ea typeface="Times New Roman" panose="02020603050405020304" pitchFamily="18" charset="0"/>
              </a:rPr>
              <a:t>lobe:</a:t>
            </a:r>
            <a:r>
              <a:rPr lang="en-GB" sz="1800" spc="-10" dirty="0">
                <a:solidFill>
                  <a:srgbClr val="000000"/>
                </a:solidFill>
                <a:effectLst/>
                <a:latin typeface="+mn-lt"/>
                <a:ea typeface="Times New Roman" panose="02020603050405020304" pitchFamily="18" charset="0"/>
              </a:rPr>
              <a:t> </a:t>
            </a:r>
            <a:r>
              <a:rPr lang="en-GB" sz="1800" u="sng" spc="-10" dirty="0">
                <a:solidFill>
                  <a:srgbClr val="000000"/>
                </a:solidFill>
                <a:effectLst/>
                <a:latin typeface="+mn-lt"/>
                <a:ea typeface="Times New Roman" panose="02020603050405020304" pitchFamily="18" charset="0"/>
              </a:rPr>
              <a:t>the </a:t>
            </a:r>
            <a:r>
              <a:rPr lang="en-GB" sz="1800" b="0" u="sng" spc="-10" dirty="0">
                <a:solidFill>
                  <a:srgbClr val="000000"/>
                </a:solidFill>
                <a:effectLst/>
                <a:latin typeface="+mn-lt"/>
                <a:ea typeface="Times New Roman" panose="02020603050405020304" pitchFamily="18" charset="0"/>
                <a:cs typeface="Helvetica" panose="020B0604020202020204" pitchFamily="34" charset="0"/>
              </a:rPr>
              <a:t>secondary plexus</a:t>
            </a:r>
            <a:r>
              <a:rPr lang="en-GB" sz="1800" spc="-10" dirty="0">
                <a:solidFill>
                  <a:srgbClr val="000000"/>
                </a:solidFill>
                <a:effectLst/>
                <a:latin typeface="+mn-lt"/>
                <a:ea typeface="Times New Roman" panose="02020603050405020304" pitchFamily="18" charset="0"/>
              </a:rPr>
              <a:t>. This vascular system is very important as it is the direct connection between the site of releasing of hypothalamic hormones (median eminence) and the cells of the adenohypophysis.</a:t>
            </a:r>
            <a:endParaRPr lang="en-GB" sz="1800" dirty="0">
              <a:solidFill>
                <a:srgbClr val="000000"/>
              </a:solidFill>
              <a:latin typeface="+mn-lt"/>
              <a:ea typeface="Times New Roman" panose="02020603050405020304" pitchFamily="18" charset="0"/>
            </a:endParaRPr>
          </a:p>
          <a:p>
            <a:pPr marL="285750" indent="-285750">
              <a:lnSpc>
                <a:spcPts val="1950"/>
              </a:lnSpc>
              <a:spcAft>
                <a:spcPts val="1500"/>
              </a:spcAft>
              <a:buFont typeface="Arial" panose="020B0604020202020204" pitchFamily="34" charset="0"/>
              <a:buChar char="•"/>
            </a:pPr>
            <a:r>
              <a:rPr lang="en-GB" sz="1800" spc="-10" dirty="0">
                <a:solidFill>
                  <a:srgbClr val="000000"/>
                </a:solidFill>
                <a:effectLst/>
                <a:latin typeface="+mn-lt"/>
                <a:ea typeface="Times New Roman" panose="02020603050405020304" pitchFamily="18" charset="0"/>
              </a:rPr>
              <a:t>To summarize, the hypophyseal portal system consists of the primary and secondary capillary plexuses (beds) in the pituitary gland, plus the intervening portal veins.</a:t>
            </a:r>
            <a:endParaRPr lang="en-GB" sz="1800" dirty="0">
              <a:solidFill>
                <a:srgbClr val="000000"/>
              </a:solidFill>
              <a:effectLst/>
              <a:latin typeface="+mn-lt"/>
              <a:ea typeface="Times New Roman" panose="02020603050405020304" pitchFamily="18" charset="0"/>
            </a:endParaRPr>
          </a:p>
        </p:txBody>
      </p:sp>
      <p:pic>
        <p:nvPicPr>
          <p:cNvPr id="4" name="Picture 1">
            <a:extLst>
              <a:ext uri="{FF2B5EF4-FFF2-40B4-BE49-F238E27FC236}">
                <a16:creationId xmlns:a16="http://schemas.microsoft.com/office/drawing/2014/main" id="{CCD7D447-7B31-FCA8-E9B8-A4B2408783A5}"/>
              </a:ext>
            </a:extLst>
          </p:cNvPr>
          <p:cNvPicPr>
            <a:picLocks noChangeAspect="1"/>
          </p:cNvPicPr>
          <p:nvPr/>
        </p:nvPicPr>
        <p:blipFill>
          <a:blip r:embed="rId2">
            <a:extLst>
              <a:ext uri="{28A0092B-C50C-407E-A947-70E740481C1C}">
                <a14:useLocalDpi xmlns:a14="http://schemas.microsoft.com/office/drawing/2010/main" val="0"/>
              </a:ext>
            </a:extLst>
          </a:blip>
          <a:srcRect l="31396" t="12305" r="16515" b="6352"/>
          <a:stretch>
            <a:fillRect/>
          </a:stretch>
        </p:blipFill>
        <p:spPr bwMode="auto">
          <a:xfrm>
            <a:off x="2590800" y="3200400"/>
            <a:ext cx="3582988" cy="3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3">
            <a:extLst>
              <a:ext uri="{FF2B5EF4-FFF2-40B4-BE49-F238E27FC236}">
                <a16:creationId xmlns:a16="http://schemas.microsoft.com/office/drawing/2014/main" id="{D35237B3-42E1-DED6-CBA7-610A51C817DB}"/>
              </a:ext>
            </a:extLst>
          </p:cNvPr>
          <p:cNvSpPr txBox="1">
            <a:spLocks/>
          </p:cNvSpPr>
          <p:nvPr/>
        </p:nvSpPr>
        <p:spPr>
          <a:xfrm>
            <a:off x="457200" y="0"/>
            <a:ext cx="8229600" cy="439737"/>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r>
              <a:rPr lang="en-US" altLang="sr-Latn-RS" sz="3200" b="1" kern="0" dirty="0">
                <a:solidFill>
                  <a:srgbClr val="000000"/>
                </a:solidFill>
                <a:latin typeface="+mn-lt"/>
              </a:rPr>
              <a:t>HYPOPHYSIS – blood supply</a:t>
            </a:r>
          </a:p>
        </p:txBody>
      </p:sp>
    </p:spTree>
    <p:extLst>
      <p:ext uri="{BB962C8B-B14F-4D97-AF65-F5344CB8AC3E}">
        <p14:creationId xmlns:p14="http://schemas.microsoft.com/office/powerpoint/2010/main" val="37844181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4" name="Picture 3">
            <a:extLst>
              <a:ext uri="{FF2B5EF4-FFF2-40B4-BE49-F238E27FC236}">
                <a16:creationId xmlns:a16="http://schemas.microsoft.com/office/drawing/2014/main" id="{AA0B95D5-977A-FCC8-917D-470C5AADFC65}"/>
              </a:ext>
            </a:extLst>
          </p:cNvPr>
          <p:cNvPicPr>
            <a:picLocks noChangeAspect="1"/>
          </p:cNvPicPr>
          <p:nvPr/>
        </p:nvPicPr>
        <p:blipFill>
          <a:blip r:embed="rId3"/>
          <a:stretch>
            <a:fillRect/>
          </a:stretch>
        </p:blipFill>
        <p:spPr>
          <a:xfrm>
            <a:off x="578861" y="727166"/>
            <a:ext cx="7955797" cy="6096000"/>
          </a:xfrm>
          <a:prstGeom prst="rect">
            <a:avLst/>
          </a:prstGeom>
        </p:spPr>
      </p:pic>
    </p:spTree>
    <p:extLst>
      <p:ext uri="{BB962C8B-B14F-4D97-AF65-F5344CB8AC3E}">
        <p14:creationId xmlns:p14="http://schemas.microsoft.com/office/powerpoint/2010/main" val="222571354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5" name="Picture 4">
            <a:extLst>
              <a:ext uri="{FF2B5EF4-FFF2-40B4-BE49-F238E27FC236}">
                <a16:creationId xmlns:a16="http://schemas.microsoft.com/office/drawing/2014/main" id="{49C3BD53-3068-DA90-BB49-73D11836773C}"/>
              </a:ext>
            </a:extLst>
          </p:cNvPr>
          <p:cNvPicPr>
            <a:picLocks noChangeAspect="1"/>
          </p:cNvPicPr>
          <p:nvPr/>
        </p:nvPicPr>
        <p:blipFill>
          <a:blip r:embed="rId3"/>
          <a:stretch>
            <a:fillRect/>
          </a:stretch>
        </p:blipFill>
        <p:spPr>
          <a:xfrm>
            <a:off x="188323" y="805600"/>
            <a:ext cx="8736874" cy="6017566"/>
          </a:xfrm>
          <a:prstGeom prst="rect">
            <a:avLst/>
          </a:prstGeom>
        </p:spPr>
      </p:pic>
    </p:spTree>
    <p:extLst>
      <p:ext uri="{BB962C8B-B14F-4D97-AF65-F5344CB8AC3E}">
        <p14:creationId xmlns:p14="http://schemas.microsoft.com/office/powerpoint/2010/main" val="25153886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6CDD32-9CAA-A726-C657-6DE0A13E1757}"/>
              </a:ext>
            </a:extLst>
          </p:cNvPr>
          <p:cNvPicPr>
            <a:picLocks noChangeAspect="1"/>
          </p:cNvPicPr>
          <p:nvPr/>
        </p:nvPicPr>
        <p:blipFill rotWithShape="1">
          <a:blip r:embed="rId2"/>
          <a:srcRect b="76576"/>
          <a:stretch/>
        </p:blipFill>
        <p:spPr>
          <a:xfrm>
            <a:off x="-15240" y="34834"/>
            <a:ext cx="9144000" cy="879566"/>
          </a:xfrm>
          <a:prstGeom prst="rect">
            <a:avLst/>
          </a:prstGeom>
        </p:spPr>
      </p:pic>
      <p:pic>
        <p:nvPicPr>
          <p:cNvPr id="4" name="Picture 3">
            <a:extLst>
              <a:ext uri="{FF2B5EF4-FFF2-40B4-BE49-F238E27FC236}">
                <a16:creationId xmlns:a16="http://schemas.microsoft.com/office/drawing/2014/main" id="{C9CE160F-E84F-9AF3-B502-024332056E37}"/>
              </a:ext>
            </a:extLst>
          </p:cNvPr>
          <p:cNvPicPr>
            <a:picLocks noChangeAspect="1"/>
          </p:cNvPicPr>
          <p:nvPr/>
        </p:nvPicPr>
        <p:blipFill>
          <a:blip r:embed="rId3"/>
          <a:stretch>
            <a:fillRect/>
          </a:stretch>
        </p:blipFill>
        <p:spPr>
          <a:xfrm>
            <a:off x="75572" y="1090286"/>
            <a:ext cx="8992855" cy="4677428"/>
          </a:xfrm>
          <a:prstGeom prst="rect">
            <a:avLst/>
          </a:prstGeom>
        </p:spPr>
      </p:pic>
    </p:spTree>
    <p:extLst>
      <p:ext uri="{BB962C8B-B14F-4D97-AF65-F5344CB8AC3E}">
        <p14:creationId xmlns:p14="http://schemas.microsoft.com/office/powerpoint/2010/main" val="5348181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231D02-0FB5-E71B-F3C3-9B7F670DB5A1}"/>
              </a:ext>
            </a:extLst>
          </p:cNvPr>
          <p:cNvPicPr>
            <a:picLocks noChangeAspect="1"/>
          </p:cNvPicPr>
          <p:nvPr/>
        </p:nvPicPr>
        <p:blipFill>
          <a:blip r:embed="rId2"/>
          <a:stretch>
            <a:fillRect/>
          </a:stretch>
        </p:blipFill>
        <p:spPr>
          <a:xfrm>
            <a:off x="408994" y="847364"/>
            <a:ext cx="8326012" cy="5163271"/>
          </a:xfrm>
          <a:prstGeom prst="rect">
            <a:avLst/>
          </a:prstGeom>
        </p:spPr>
      </p:pic>
    </p:spTree>
    <p:extLst>
      <p:ext uri="{BB962C8B-B14F-4D97-AF65-F5344CB8AC3E}">
        <p14:creationId xmlns:p14="http://schemas.microsoft.com/office/powerpoint/2010/main" val="24974884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D3E009-A02C-7112-BD12-369B4405A7FE}"/>
              </a:ext>
            </a:extLst>
          </p:cNvPr>
          <p:cNvSpPr txBox="1"/>
          <p:nvPr/>
        </p:nvSpPr>
        <p:spPr>
          <a:xfrm>
            <a:off x="0" y="794802"/>
            <a:ext cx="9144000" cy="6063198"/>
          </a:xfrm>
          <a:prstGeom prst="rect">
            <a:avLst/>
          </a:prstGeom>
          <a:noFill/>
        </p:spPr>
        <p:txBody>
          <a:bodyPr wrap="square">
            <a:spAutoFit/>
          </a:bodyPr>
          <a:lstStyle/>
          <a:p>
            <a:r>
              <a:rPr lang="en-GB" sz="1900" dirty="0">
                <a:solidFill>
                  <a:schemeClr val="bg2"/>
                </a:solidFill>
              </a:rPr>
              <a:t>• </a:t>
            </a:r>
            <a:r>
              <a:rPr lang="en-GB" sz="1900" b="1" dirty="0">
                <a:solidFill>
                  <a:schemeClr val="bg2"/>
                </a:solidFill>
              </a:rPr>
              <a:t>Control of the autonomic nervous system. </a:t>
            </a:r>
            <a:br>
              <a:rPr lang="en-GB" sz="1900" b="1" dirty="0">
                <a:solidFill>
                  <a:schemeClr val="bg2"/>
                </a:solidFill>
              </a:rPr>
            </a:br>
            <a:r>
              <a:rPr lang="en-GB" sz="1900" b="1" dirty="0">
                <a:solidFill>
                  <a:schemeClr val="bg2"/>
                </a:solidFill>
              </a:rPr>
              <a:t>- </a:t>
            </a:r>
            <a:r>
              <a:rPr lang="en-GB" sz="1900" dirty="0">
                <a:solidFill>
                  <a:schemeClr val="bg2"/>
                </a:solidFill>
              </a:rPr>
              <a:t>Recall that the autonomic nervous system is composed of the peripheral motor neurons that</a:t>
            </a:r>
            <a:br>
              <a:rPr lang="en-GB" sz="1900" dirty="0">
                <a:solidFill>
                  <a:schemeClr val="bg2"/>
                </a:solidFill>
              </a:rPr>
            </a:br>
            <a:r>
              <a:rPr lang="en-GB" sz="1900" dirty="0">
                <a:solidFill>
                  <a:schemeClr val="bg2"/>
                </a:solidFill>
              </a:rPr>
              <a:t>  regulate contraction of smooth and cardiac muscle and secretion from glands. </a:t>
            </a:r>
            <a:br>
              <a:rPr lang="en-GB" sz="1900" dirty="0">
                <a:solidFill>
                  <a:schemeClr val="bg2"/>
                </a:solidFill>
              </a:rPr>
            </a:br>
            <a:r>
              <a:rPr lang="en-GB" sz="1900" dirty="0">
                <a:solidFill>
                  <a:schemeClr val="bg2"/>
                </a:solidFill>
              </a:rPr>
              <a:t>- The hypothalamus is one of the major brain regions involved in directing the autonomic</a:t>
            </a:r>
            <a:br>
              <a:rPr lang="en-GB" sz="1900" dirty="0">
                <a:solidFill>
                  <a:schemeClr val="bg2"/>
                </a:solidFill>
              </a:rPr>
            </a:br>
            <a:r>
              <a:rPr lang="en-GB" sz="1900" dirty="0">
                <a:solidFill>
                  <a:schemeClr val="bg2"/>
                </a:solidFill>
              </a:rPr>
              <a:t>  neurons. In doing so, the hypothalamus regulates heart rate and blood pressure, activity of</a:t>
            </a:r>
            <a:br>
              <a:rPr lang="en-GB" sz="1900" dirty="0">
                <a:solidFill>
                  <a:schemeClr val="bg2"/>
                </a:solidFill>
              </a:rPr>
            </a:br>
            <a:r>
              <a:rPr lang="en-GB" sz="1900" dirty="0">
                <a:solidFill>
                  <a:schemeClr val="bg2"/>
                </a:solidFill>
              </a:rPr>
              <a:t>  the digestive tract, the secretion from sweat glands and salivary glands, and many other</a:t>
            </a:r>
            <a:br>
              <a:rPr lang="en-GB" sz="1900" dirty="0">
                <a:solidFill>
                  <a:schemeClr val="bg2"/>
                </a:solidFill>
              </a:rPr>
            </a:br>
            <a:r>
              <a:rPr lang="en-GB" sz="1900" dirty="0">
                <a:solidFill>
                  <a:schemeClr val="bg2"/>
                </a:solidFill>
              </a:rPr>
              <a:t>   visceral activities. </a:t>
            </a:r>
            <a:br>
              <a:rPr lang="en-GB" sz="1900" dirty="0">
                <a:solidFill>
                  <a:schemeClr val="bg2"/>
                </a:solidFill>
              </a:rPr>
            </a:br>
            <a:r>
              <a:rPr lang="en-GB" sz="1900" dirty="0">
                <a:solidFill>
                  <a:schemeClr val="bg2"/>
                </a:solidFill>
              </a:rPr>
              <a:t>- The hypothalamus exerts its control over visceral functions by relaying its instructions</a:t>
            </a:r>
            <a:br>
              <a:rPr lang="en-GB" sz="1900" dirty="0">
                <a:solidFill>
                  <a:schemeClr val="bg2"/>
                </a:solidFill>
              </a:rPr>
            </a:br>
            <a:r>
              <a:rPr lang="en-GB" sz="1900" dirty="0">
                <a:solidFill>
                  <a:schemeClr val="bg2"/>
                </a:solidFill>
              </a:rPr>
              <a:t>   through the periaqueductal </a:t>
            </a:r>
            <a:r>
              <a:rPr lang="en-GB" sz="1900" dirty="0" err="1">
                <a:solidFill>
                  <a:schemeClr val="bg2"/>
                </a:solidFill>
              </a:rPr>
              <a:t>gray</a:t>
            </a:r>
            <a:r>
              <a:rPr lang="en-GB" sz="1900" dirty="0">
                <a:solidFill>
                  <a:schemeClr val="bg2"/>
                </a:solidFill>
              </a:rPr>
              <a:t> matter of the midbrain and the reticular formation of</a:t>
            </a:r>
            <a:br>
              <a:rPr lang="en-GB" sz="1900" dirty="0">
                <a:solidFill>
                  <a:schemeClr val="bg2"/>
                </a:solidFill>
              </a:rPr>
            </a:br>
            <a:r>
              <a:rPr lang="en-GB" sz="1900" dirty="0">
                <a:solidFill>
                  <a:schemeClr val="bg2"/>
                </a:solidFill>
              </a:rPr>
              <a:t>   the brain stem, which then carry out those instructions.</a:t>
            </a:r>
            <a:br>
              <a:rPr lang="en-GB" sz="1900" dirty="0">
                <a:solidFill>
                  <a:schemeClr val="bg2"/>
                </a:solidFill>
              </a:rPr>
            </a:br>
            <a:endParaRPr lang="en-GB" sz="800" dirty="0">
              <a:solidFill>
                <a:schemeClr val="bg2"/>
              </a:solidFill>
            </a:endParaRPr>
          </a:p>
          <a:p>
            <a:r>
              <a:rPr lang="en-GB" sz="1900" b="1" dirty="0">
                <a:solidFill>
                  <a:schemeClr val="bg2"/>
                </a:solidFill>
              </a:rPr>
              <a:t>• Regulation of body temperature. </a:t>
            </a:r>
            <a:br>
              <a:rPr lang="en-GB" sz="1900" b="1" dirty="0">
                <a:solidFill>
                  <a:schemeClr val="bg2"/>
                </a:solidFill>
              </a:rPr>
            </a:br>
            <a:r>
              <a:rPr lang="en-GB" sz="1900" b="1" dirty="0">
                <a:solidFill>
                  <a:schemeClr val="bg2"/>
                </a:solidFill>
              </a:rPr>
              <a:t>- </a:t>
            </a:r>
            <a:r>
              <a:rPr lang="en-GB" sz="1900" dirty="0">
                <a:solidFill>
                  <a:schemeClr val="bg2"/>
                </a:solidFill>
              </a:rPr>
              <a:t>The body’s thermostat is in the hypothalamus. Some hypothalamic neurons monitor</a:t>
            </a:r>
            <a:br>
              <a:rPr lang="en-GB" sz="1900" dirty="0">
                <a:solidFill>
                  <a:schemeClr val="bg2"/>
                </a:solidFill>
              </a:rPr>
            </a:br>
            <a:r>
              <a:rPr lang="en-GB" sz="1900" dirty="0">
                <a:solidFill>
                  <a:schemeClr val="bg2"/>
                </a:solidFill>
              </a:rPr>
              <a:t>  blood temperature and receive input from peripheral thermoreceptors. </a:t>
            </a:r>
            <a:br>
              <a:rPr lang="en-GB" sz="1900" dirty="0">
                <a:solidFill>
                  <a:schemeClr val="bg2"/>
                </a:solidFill>
              </a:rPr>
            </a:br>
            <a:r>
              <a:rPr lang="en-GB" sz="1900" dirty="0">
                <a:solidFill>
                  <a:schemeClr val="bg2"/>
                </a:solidFill>
              </a:rPr>
              <a:t>- The hypothalamus initiates the body’s cooling or heating mechanisms as needed</a:t>
            </a:r>
            <a:br>
              <a:rPr lang="en-GB" sz="1900" dirty="0">
                <a:solidFill>
                  <a:schemeClr val="bg2"/>
                </a:solidFill>
              </a:rPr>
            </a:br>
            <a:r>
              <a:rPr lang="en-GB" sz="1900" dirty="0">
                <a:solidFill>
                  <a:schemeClr val="bg2"/>
                </a:solidFill>
              </a:rPr>
              <a:t>   (sweating or shivering, respectively). Hypothalamic </a:t>
            </a:r>
            <a:r>
              <a:rPr lang="en-GB" sz="1900" dirty="0" err="1">
                <a:solidFill>
                  <a:schemeClr val="bg2"/>
                </a:solidFill>
              </a:rPr>
              <a:t>centers</a:t>
            </a:r>
            <a:r>
              <a:rPr lang="en-GB" sz="1900" dirty="0">
                <a:solidFill>
                  <a:schemeClr val="bg2"/>
                </a:solidFill>
              </a:rPr>
              <a:t> also induce fever. </a:t>
            </a:r>
            <a:br>
              <a:rPr lang="en-GB" sz="1900" dirty="0">
                <a:solidFill>
                  <a:schemeClr val="bg2"/>
                </a:solidFill>
              </a:rPr>
            </a:br>
            <a:endParaRPr lang="en-GB" sz="800" dirty="0">
              <a:solidFill>
                <a:schemeClr val="bg2"/>
              </a:solidFill>
            </a:endParaRPr>
          </a:p>
          <a:p>
            <a:r>
              <a:rPr lang="en-GB" sz="1900" dirty="0">
                <a:solidFill>
                  <a:schemeClr val="bg2"/>
                </a:solidFill>
              </a:rPr>
              <a:t>• </a:t>
            </a:r>
            <a:r>
              <a:rPr lang="en-GB" sz="1900" b="1" dirty="0">
                <a:solidFill>
                  <a:schemeClr val="bg2"/>
                </a:solidFill>
              </a:rPr>
              <a:t>Regulation of hunger and thirst sensations. </a:t>
            </a:r>
            <a:br>
              <a:rPr lang="en-GB" sz="1900" b="1" dirty="0">
                <a:solidFill>
                  <a:schemeClr val="bg2"/>
                </a:solidFill>
              </a:rPr>
            </a:br>
            <a:r>
              <a:rPr lang="en-GB" sz="1900" b="1" dirty="0">
                <a:solidFill>
                  <a:schemeClr val="bg2"/>
                </a:solidFill>
              </a:rPr>
              <a:t>- </a:t>
            </a:r>
            <a:r>
              <a:rPr lang="en-GB" sz="1900" dirty="0">
                <a:solidFill>
                  <a:schemeClr val="bg2"/>
                </a:solidFill>
              </a:rPr>
              <a:t>By sensing the concentrations of nutrients and salts in the blood, certain hypothalamic</a:t>
            </a:r>
            <a:br>
              <a:rPr lang="en-GB" sz="1900" dirty="0">
                <a:solidFill>
                  <a:schemeClr val="bg2"/>
                </a:solidFill>
              </a:rPr>
            </a:br>
            <a:r>
              <a:rPr lang="en-GB" sz="1900" dirty="0">
                <a:solidFill>
                  <a:schemeClr val="bg2"/>
                </a:solidFill>
              </a:rPr>
              <a:t>  neurons mediate feelings of hunger and thirst and thus aid in maintaining the proper</a:t>
            </a:r>
            <a:br>
              <a:rPr lang="en-GB" sz="1900" dirty="0">
                <a:solidFill>
                  <a:schemeClr val="bg2"/>
                </a:solidFill>
              </a:rPr>
            </a:br>
            <a:r>
              <a:rPr lang="en-GB" sz="1900" dirty="0">
                <a:solidFill>
                  <a:schemeClr val="bg2"/>
                </a:solidFill>
              </a:rPr>
              <a:t>  concentrations of these substances.</a:t>
            </a:r>
          </a:p>
        </p:txBody>
      </p:sp>
      <p:sp>
        <p:nvSpPr>
          <p:cNvPr id="4" name="Title 3">
            <a:extLst>
              <a:ext uri="{FF2B5EF4-FFF2-40B4-BE49-F238E27FC236}">
                <a16:creationId xmlns:a16="http://schemas.microsoft.com/office/drawing/2014/main" id="{E4EC272E-F4A6-D50F-375C-268BC8A646EA}"/>
              </a:ext>
            </a:extLst>
          </p:cNvPr>
          <p:cNvSpPr txBox="1">
            <a:spLocks/>
          </p:cNvSpPr>
          <p:nvPr/>
        </p:nvSpPr>
        <p:spPr>
          <a:xfrm>
            <a:off x="457200" y="0"/>
            <a:ext cx="8229600" cy="439737"/>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r>
              <a:rPr lang="en-US" altLang="sr-Latn-RS" sz="3200" b="1" kern="0" dirty="0">
                <a:solidFill>
                  <a:srgbClr val="C00000"/>
                </a:solidFill>
                <a:latin typeface="+mn-lt"/>
              </a:rPr>
              <a:t>The role of hypothalamus</a:t>
            </a:r>
          </a:p>
        </p:txBody>
      </p:sp>
    </p:spTree>
    <p:extLst>
      <p:ext uri="{BB962C8B-B14F-4D97-AF65-F5344CB8AC3E}">
        <p14:creationId xmlns:p14="http://schemas.microsoft.com/office/powerpoint/2010/main" val="27701511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D3E009-A02C-7112-BD12-369B4405A7FE}"/>
              </a:ext>
            </a:extLst>
          </p:cNvPr>
          <p:cNvSpPr txBox="1"/>
          <p:nvPr/>
        </p:nvSpPr>
        <p:spPr>
          <a:xfrm>
            <a:off x="0" y="656302"/>
            <a:ext cx="9144000" cy="6201698"/>
          </a:xfrm>
          <a:prstGeom prst="rect">
            <a:avLst/>
          </a:prstGeom>
          <a:noFill/>
        </p:spPr>
        <p:txBody>
          <a:bodyPr wrap="square">
            <a:spAutoFit/>
          </a:bodyPr>
          <a:lstStyle/>
          <a:p>
            <a:r>
              <a:rPr lang="en-GB" sz="1900" dirty="0">
                <a:solidFill>
                  <a:schemeClr val="bg2"/>
                </a:solidFill>
              </a:rPr>
              <a:t>• </a:t>
            </a:r>
            <a:r>
              <a:rPr lang="en-GB" sz="1900" b="1" dirty="0">
                <a:solidFill>
                  <a:schemeClr val="bg2"/>
                </a:solidFill>
              </a:rPr>
              <a:t>Regulation of sleep-wake cycles. </a:t>
            </a:r>
            <a:br>
              <a:rPr lang="en-GB" sz="1900" dirty="0">
                <a:solidFill>
                  <a:schemeClr val="bg2"/>
                </a:solidFill>
              </a:rPr>
            </a:br>
            <a:r>
              <a:rPr lang="en-GB" sz="1900" dirty="0">
                <a:solidFill>
                  <a:schemeClr val="bg2"/>
                </a:solidFill>
              </a:rPr>
              <a:t>- Acting with other brain regions, the hypothalamus helps regulate the complex phenomenon</a:t>
            </a:r>
            <a:br>
              <a:rPr lang="en-GB" sz="1900" dirty="0">
                <a:solidFill>
                  <a:schemeClr val="bg2"/>
                </a:solidFill>
              </a:rPr>
            </a:br>
            <a:r>
              <a:rPr lang="en-GB" sz="1900" dirty="0">
                <a:solidFill>
                  <a:schemeClr val="bg2"/>
                </a:solidFill>
              </a:rPr>
              <a:t>  of sleep. The suprachiasmatic nucleus is the body’s biological clock. It generates the daily</a:t>
            </a:r>
            <a:br>
              <a:rPr lang="en-GB" sz="1900" dirty="0">
                <a:solidFill>
                  <a:schemeClr val="bg2"/>
                </a:solidFill>
              </a:rPr>
            </a:br>
            <a:r>
              <a:rPr lang="en-GB" sz="1900" dirty="0">
                <a:solidFill>
                  <a:schemeClr val="bg2"/>
                </a:solidFill>
              </a:rPr>
              <a:t>  circadian rhythms and synchronizes these cycles in response to dark-light information</a:t>
            </a:r>
            <a:br>
              <a:rPr lang="en-GB" sz="1900" dirty="0">
                <a:solidFill>
                  <a:schemeClr val="bg2"/>
                </a:solidFill>
              </a:rPr>
            </a:br>
            <a:r>
              <a:rPr lang="en-GB" sz="1900" dirty="0">
                <a:solidFill>
                  <a:schemeClr val="bg2"/>
                </a:solidFill>
              </a:rPr>
              <a:t>  sensed via the optic nerve. In response to such signals, the preoptic nucleus induces sleep.</a:t>
            </a:r>
            <a:br>
              <a:rPr lang="en-GB" sz="1900" dirty="0">
                <a:solidFill>
                  <a:schemeClr val="bg2"/>
                </a:solidFill>
              </a:rPr>
            </a:br>
            <a:r>
              <a:rPr lang="en-GB" sz="1900" dirty="0">
                <a:solidFill>
                  <a:schemeClr val="bg2"/>
                </a:solidFill>
              </a:rPr>
              <a:t>  Other hypothalamic nuclei near the mammillary body mediate arousal from sleep.</a:t>
            </a:r>
            <a:br>
              <a:rPr lang="en-GB" sz="1900" dirty="0">
                <a:solidFill>
                  <a:schemeClr val="bg2"/>
                </a:solidFill>
              </a:rPr>
            </a:br>
            <a:endParaRPr lang="en-GB" sz="900" dirty="0">
              <a:solidFill>
                <a:schemeClr val="bg2"/>
              </a:solidFill>
            </a:endParaRPr>
          </a:p>
          <a:p>
            <a:r>
              <a:rPr lang="en-GB" sz="1900" dirty="0">
                <a:solidFill>
                  <a:schemeClr val="bg2"/>
                </a:solidFill>
              </a:rPr>
              <a:t>• </a:t>
            </a:r>
            <a:r>
              <a:rPr lang="en-GB" sz="1900" b="1" dirty="0">
                <a:solidFill>
                  <a:schemeClr val="bg2"/>
                </a:solidFill>
              </a:rPr>
              <a:t>Control of the endocrine system. </a:t>
            </a:r>
            <a:br>
              <a:rPr lang="en-GB" sz="1900" b="1" dirty="0">
                <a:solidFill>
                  <a:schemeClr val="bg2"/>
                </a:solidFill>
              </a:rPr>
            </a:br>
            <a:r>
              <a:rPr lang="en-GB" sz="1900" b="1" dirty="0">
                <a:solidFill>
                  <a:schemeClr val="bg2"/>
                </a:solidFill>
              </a:rPr>
              <a:t>- </a:t>
            </a:r>
            <a:r>
              <a:rPr lang="en-GB" sz="1900" dirty="0">
                <a:solidFill>
                  <a:schemeClr val="bg2"/>
                </a:solidFill>
              </a:rPr>
              <a:t>The hypothalamus controls the secretion of hormones by the pituitary gland, which in turn</a:t>
            </a:r>
            <a:br>
              <a:rPr lang="en-GB" sz="1900" dirty="0">
                <a:solidFill>
                  <a:schemeClr val="bg2"/>
                </a:solidFill>
              </a:rPr>
            </a:br>
            <a:r>
              <a:rPr lang="en-GB" sz="1900" dirty="0">
                <a:solidFill>
                  <a:schemeClr val="bg2"/>
                </a:solidFill>
              </a:rPr>
              <a:t>  influences the activity of many other endocrine organs </a:t>
            </a:r>
          </a:p>
          <a:p>
            <a:endParaRPr lang="en-GB" sz="900" dirty="0">
              <a:solidFill>
                <a:schemeClr val="bg2"/>
              </a:solidFill>
            </a:endParaRPr>
          </a:p>
          <a:p>
            <a:r>
              <a:rPr lang="en-GB" sz="1900" dirty="0">
                <a:solidFill>
                  <a:schemeClr val="bg2"/>
                </a:solidFill>
              </a:rPr>
              <a:t>• Cont</a:t>
            </a:r>
            <a:r>
              <a:rPr lang="en-GB" sz="1900" b="1" dirty="0">
                <a:solidFill>
                  <a:schemeClr val="bg2"/>
                </a:solidFill>
              </a:rPr>
              <a:t>rol of emotional responses. </a:t>
            </a:r>
            <a:br>
              <a:rPr lang="en-GB" sz="1900" b="1" dirty="0">
                <a:solidFill>
                  <a:schemeClr val="bg2"/>
                </a:solidFill>
              </a:rPr>
            </a:br>
            <a:r>
              <a:rPr lang="en-GB" sz="1900" b="1" dirty="0">
                <a:solidFill>
                  <a:schemeClr val="bg2"/>
                </a:solidFill>
              </a:rPr>
              <a:t>- </a:t>
            </a:r>
            <a:r>
              <a:rPr lang="en-GB" sz="1900" dirty="0">
                <a:solidFill>
                  <a:schemeClr val="bg2"/>
                </a:solidFill>
              </a:rPr>
              <a:t>The hypothalamus lies at the </a:t>
            </a:r>
            <a:r>
              <a:rPr lang="en-GB" sz="1900" dirty="0" err="1">
                <a:solidFill>
                  <a:schemeClr val="bg2"/>
                </a:solidFill>
              </a:rPr>
              <a:t>center</a:t>
            </a:r>
            <a:r>
              <a:rPr lang="en-GB" sz="1900" dirty="0">
                <a:solidFill>
                  <a:schemeClr val="bg2"/>
                </a:solidFill>
              </a:rPr>
              <a:t> of the emotional part of the brain, the limbic system.</a:t>
            </a:r>
            <a:br>
              <a:rPr lang="en-GB" sz="1900" dirty="0">
                <a:solidFill>
                  <a:schemeClr val="bg2"/>
                </a:solidFill>
              </a:rPr>
            </a:br>
            <a:r>
              <a:rPr lang="en-GB" sz="1900" dirty="0">
                <a:solidFill>
                  <a:schemeClr val="bg2"/>
                </a:solidFill>
              </a:rPr>
              <a:t>   Regions involved in pleasure, rage, and fear are located in the hypothalamus.</a:t>
            </a:r>
            <a:br>
              <a:rPr lang="en-GB" sz="1900" dirty="0">
                <a:solidFill>
                  <a:schemeClr val="bg2"/>
                </a:solidFill>
              </a:rPr>
            </a:br>
            <a:endParaRPr lang="en-GB" sz="900" dirty="0">
              <a:solidFill>
                <a:schemeClr val="bg2"/>
              </a:solidFill>
            </a:endParaRPr>
          </a:p>
          <a:p>
            <a:r>
              <a:rPr lang="en-GB" sz="1900" dirty="0">
                <a:solidFill>
                  <a:schemeClr val="bg2"/>
                </a:solidFill>
              </a:rPr>
              <a:t>• </a:t>
            </a:r>
            <a:r>
              <a:rPr lang="en-GB" sz="1900" b="1" dirty="0">
                <a:solidFill>
                  <a:schemeClr val="bg2"/>
                </a:solidFill>
              </a:rPr>
              <a:t>Control of motivational </a:t>
            </a:r>
            <a:r>
              <a:rPr lang="en-GB" sz="1900" b="1" dirty="0" err="1">
                <a:solidFill>
                  <a:schemeClr val="bg2"/>
                </a:solidFill>
              </a:rPr>
              <a:t>behavior</a:t>
            </a:r>
            <a:r>
              <a:rPr lang="en-GB" sz="1900" b="1" dirty="0">
                <a:solidFill>
                  <a:schemeClr val="bg2"/>
                </a:solidFill>
              </a:rPr>
              <a:t>. </a:t>
            </a:r>
            <a:br>
              <a:rPr lang="en-GB" sz="1900" b="1" dirty="0">
                <a:solidFill>
                  <a:schemeClr val="bg2"/>
                </a:solidFill>
              </a:rPr>
            </a:br>
            <a:r>
              <a:rPr lang="en-GB" sz="1900" dirty="0">
                <a:solidFill>
                  <a:schemeClr val="bg2"/>
                </a:solidFill>
              </a:rPr>
              <a:t>- The hypothalamus controls </a:t>
            </a:r>
            <a:r>
              <a:rPr lang="en-GB" sz="1900" dirty="0" err="1">
                <a:solidFill>
                  <a:schemeClr val="bg2"/>
                </a:solidFill>
              </a:rPr>
              <a:t>behavior</a:t>
            </a:r>
            <a:r>
              <a:rPr lang="en-GB" sz="1900" dirty="0">
                <a:solidFill>
                  <a:schemeClr val="bg2"/>
                </a:solidFill>
              </a:rPr>
              <a:t> that is rewarding. For example, the hypothalamus</a:t>
            </a:r>
            <a:br>
              <a:rPr lang="en-GB" sz="1900" dirty="0">
                <a:solidFill>
                  <a:schemeClr val="bg2"/>
                </a:solidFill>
              </a:rPr>
            </a:br>
            <a:r>
              <a:rPr lang="en-GB" sz="1900" dirty="0">
                <a:solidFill>
                  <a:schemeClr val="bg2"/>
                </a:solidFill>
              </a:rPr>
              <a:t>   influences our motivation for feeding, thereby determining how much we eat, and also</a:t>
            </a:r>
            <a:br>
              <a:rPr lang="en-GB" sz="1900" dirty="0">
                <a:solidFill>
                  <a:schemeClr val="bg2"/>
                </a:solidFill>
              </a:rPr>
            </a:br>
            <a:r>
              <a:rPr lang="en-GB" sz="1900" dirty="0">
                <a:solidFill>
                  <a:schemeClr val="bg2"/>
                </a:solidFill>
              </a:rPr>
              <a:t>   influences sex drive and sexual </a:t>
            </a:r>
            <a:r>
              <a:rPr lang="en-GB" sz="1900" dirty="0" err="1">
                <a:solidFill>
                  <a:schemeClr val="bg2"/>
                </a:solidFill>
              </a:rPr>
              <a:t>behavior</a:t>
            </a:r>
            <a:r>
              <a:rPr lang="en-GB" sz="1900" dirty="0">
                <a:solidFill>
                  <a:schemeClr val="bg2"/>
                </a:solidFill>
              </a:rPr>
              <a:t>.</a:t>
            </a:r>
            <a:br>
              <a:rPr lang="en-GB" sz="1900" dirty="0">
                <a:solidFill>
                  <a:schemeClr val="bg2"/>
                </a:solidFill>
              </a:rPr>
            </a:br>
            <a:endParaRPr lang="en-GB" sz="900" dirty="0">
              <a:solidFill>
                <a:schemeClr val="bg2"/>
              </a:solidFill>
            </a:endParaRPr>
          </a:p>
          <a:p>
            <a:r>
              <a:rPr lang="en-GB" sz="1900" b="1" dirty="0">
                <a:solidFill>
                  <a:schemeClr val="bg2"/>
                </a:solidFill>
              </a:rPr>
              <a:t>• Formation of memory. </a:t>
            </a:r>
            <a:br>
              <a:rPr lang="en-GB" sz="1900" dirty="0">
                <a:solidFill>
                  <a:schemeClr val="bg2"/>
                </a:solidFill>
              </a:rPr>
            </a:br>
            <a:r>
              <a:rPr lang="en-GB" sz="1900" dirty="0">
                <a:solidFill>
                  <a:schemeClr val="bg2"/>
                </a:solidFill>
              </a:rPr>
              <a:t>- The brain nucleus in the mammillary body receives many inputs from the major memory</a:t>
            </a:r>
            <a:br>
              <a:rPr lang="en-GB" sz="1900" dirty="0">
                <a:solidFill>
                  <a:schemeClr val="bg2"/>
                </a:solidFill>
              </a:rPr>
            </a:br>
            <a:r>
              <a:rPr lang="en-GB" sz="1900" dirty="0">
                <a:solidFill>
                  <a:schemeClr val="bg2"/>
                </a:solidFill>
              </a:rPr>
              <a:t>   processing structure of the cerebrum, the hippocampal formation.</a:t>
            </a:r>
          </a:p>
        </p:txBody>
      </p:sp>
      <p:sp>
        <p:nvSpPr>
          <p:cNvPr id="4" name="Title 3">
            <a:extLst>
              <a:ext uri="{FF2B5EF4-FFF2-40B4-BE49-F238E27FC236}">
                <a16:creationId xmlns:a16="http://schemas.microsoft.com/office/drawing/2014/main" id="{E4EC272E-F4A6-D50F-375C-268BC8A646EA}"/>
              </a:ext>
            </a:extLst>
          </p:cNvPr>
          <p:cNvSpPr txBox="1">
            <a:spLocks/>
          </p:cNvSpPr>
          <p:nvPr/>
        </p:nvSpPr>
        <p:spPr>
          <a:xfrm>
            <a:off x="457200" y="0"/>
            <a:ext cx="8229600" cy="439737"/>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Times New Roman" pitchFamily="18" charset="0"/>
              </a:defRPr>
            </a:lvl9pPr>
          </a:lstStyle>
          <a:p>
            <a:r>
              <a:rPr lang="en-US" altLang="sr-Latn-RS" sz="3200" b="1" kern="0" dirty="0">
                <a:solidFill>
                  <a:srgbClr val="C00000"/>
                </a:solidFill>
                <a:latin typeface="+mn-lt"/>
              </a:rPr>
              <a:t>The role of hypothalamus</a:t>
            </a:r>
          </a:p>
        </p:txBody>
      </p:sp>
    </p:spTree>
    <p:extLst>
      <p:ext uri="{BB962C8B-B14F-4D97-AF65-F5344CB8AC3E}">
        <p14:creationId xmlns:p14="http://schemas.microsoft.com/office/powerpoint/2010/main" val="42455735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8E0F01A1-5B48-1C61-2219-3675E61E7987}"/>
              </a:ext>
            </a:extLst>
          </p:cNvPr>
          <p:cNvSpPr>
            <a:spLocks noGrp="1" noRot="1" noChangeArrowheads="1"/>
          </p:cNvSpPr>
          <p:nvPr>
            <p:ph type="title"/>
          </p:nvPr>
        </p:nvSpPr>
        <p:spPr>
          <a:xfrm>
            <a:off x="685800" y="190500"/>
            <a:ext cx="7772400" cy="647700"/>
          </a:xfrm>
        </p:spPr>
        <p:txBody>
          <a:bodyPr/>
          <a:lstStyle/>
          <a:p>
            <a:pPr algn="l"/>
            <a:r>
              <a:rPr lang="en-US" altLang="en-US" sz="2800" dirty="0" err="1">
                <a:solidFill>
                  <a:srgbClr val="C00000"/>
                </a:solidFill>
                <a:latin typeface="+mn-lt"/>
              </a:rPr>
              <a:t>Tumours</a:t>
            </a:r>
            <a:r>
              <a:rPr lang="en-US" altLang="en-US" sz="2800" dirty="0">
                <a:solidFill>
                  <a:srgbClr val="C00000"/>
                </a:solidFill>
                <a:latin typeface="+mn-lt"/>
              </a:rPr>
              <a:t> of hypothalamus &amp; pituitary gland :</a:t>
            </a:r>
          </a:p>
        </p:txBody>
      </p:sp>
      <p:sp>
        <p:nvSpPr>
          <p:cNvPr id="125955" name="Rectangle 3">
            <a:extLst>
              <a:ext uri="{FF2B5EF4-FFF2-40B4-BE49-F238E27FC236}">
                <a16:creationId xmlns:a16="http://schemas.microsoft.com/office/drawing/2014/main" id="{22E0A899-CA46-41FB-19C6-E44165A472B2}"/>
              </a:ext>
            </a:extLst>
          </p:cNvPr>
          <p:cNvSpPr>
            <a:spLocks noGrp="1" noChangeArrowheads="1"/>
          </p:cNvSpPr>
          <p:nvPr>
            <p:ph type="body" idx="1"/>
          </p:nvPr>
        </p:nvSpPr>
        <p:spPr>
          <a:xfrm>
            <a:off x="76200" y="1981200"/>
            <a:ext cx="9067800" cy="4114800"/>
          </a:xfrm>
        </p:spPr>
        <p:txBody>
          <a:bodyPr/>
          <a:lstStyle/>
          <a:p>
            <a:pPr>
              <a:lnSpc>
                <a:spcPct val="90000"/>
              </a:lnSpc>
              <a:buClr>
                <a:srgbClr val="000000"/>
              </a:buClr>
            </a:pPr>
            <a:r>
              <a:rPr lang="en-US" altLang="en-US" sz="2000" b="1" dirty="0">
                <a:solidFill>
                  <a:srgbClr val="C00000"/>
                </a:solidFill>
              </a:rPr>
              <a:t>Hypothalamic </a:t>
            </a:r>
            <a:r>
              <a:rPr lang="en-US" altLang="en-US" sz="2000" b="1" dirty="0" err="1">
                <a:solidFill>
                  <a:srgbClr val="C00000"/>
                </a:solidFill>
              </a:rPr>
              <a:t>tumours</a:t>
            </a:r>
            <a:r>
              <a:rPr lang="en-US" altLang="en-US" sz="2000" dirty="0">
                <a:solidFill>
                  <a:srgbClr val="C00000"/>
                </a:solidFill>
              </a:rPr>
              <a:t> </a:t>
            </a:r>
            <a:r>
              <a:rPr lang="en-US" altLang="en-US" sz="2000" dirty="0">
                <a:solidFill>
                  <a:srgbClr val="000000"/>
                </a:solidFill>
              </a:rPr>
              <a:t>Lead to under- or over- production of circulating hormones, producing </a:t>
            </a:r>
            <a:r>
              <a:rPr lang="en-US" altLang="en-US" sz="2000" dirty="0">
                <a:solidFill>
                  <a:srgbClr val="C00000"/>
                </a:solidFill>
              </a:rPr>
              <a:t>disorders of growth </a:t>
            </a:r>
            <a:r>
              <a:rPr lang="en-US" altLang="en-US" sz="2000" dirty="0">
                <a:solidFill>
                  <a:srgbClr val="000000"/>
                </a:solidFill>
              </a:rPr>
              <a:t>(dwarfism, gigantism &amp; acromegaly)</a:t>
            </a:r>
            <a:r>
              <a:rPr lang="en-US" altLang="en-US" sz="2000" dirty="0"/>
              <a:t>, </a:t>
            </a:r>
            <a:r>
              <a:rPr lang="en-US" altLang="en-US" sz="2000" dirty="0">
                <a:solidFill>
                  <a:srgbClr val="C00000"/>
                </a:solidFill>
              </a:rPr>
              <a:t>sexual function </a:t>
            </a:r>
            <a:r>
              <a:rPr lang="en-US" altLang="en-US" sz="2000" dirty="0">
                <a:solidFill>
                  <a:srgbClr val="000000"/>
                </a:solidFill>
              </a:rPr>
              <a:t>(precocious puberty, hypogonadism),</a:t>
            </a:r>
            <a:r>
              <a:rPr lang="en-US" altLang="en-US" sz="2000" dirty="0"/>
              <a:t> </a:t>
            </a:r>
            <a:r>
              <a:rPr lang="en-US" altLang="en-US" sz="2000" dirty="0">
                <a:solidFill>
                  <a:srgbClr val="C00000"/>
                </a:solidFill>
              </a:rPr>
              <a:t>body water control </a:t>
            </a:r>
            <a:r>
              <a:rPr lang="en-US" altLang="en-US" sz="2000" dirty="0">
                <a:solidFill>
                  <a:srgbClr val="000000"/>
                </a:solidFill>
              </a:rPr>
              <a:t>(diabetes insipidus by lesion of supraoptic nucleus), </a:t>
            </a:r>
            <a:r>
              <a:rPr lang="en-US" altLang="en-US" sz="2000" dirty="0">
                <a:solidFill>
                  <a:srgbClr val="C00000"/>
                </a:solidFill>
              </a:rPr>
              <a:t>eating</a:t>
            </a:r>
            <a:r>
              <a:rPr lang="en-US" altLang="en-US" sz="2000" dirty="0">
                <a:solidFill>
                  <a:schemeClr val="hlink"/>
                </a:solidFill>
              </a:rPr>
              <a:t> </a:t>
            </a:r>
            <a:r>
              <a:rPr lang="en-US" altLang="en-US" sz="2000" dirty="0">
                <a:solidFill>
                  <a:srgbClr val="000000"/>
                </a:solidFill>
              </a:rPr>
              <a:t>(obesity &amp; bulimia) and </a:t>
            </a:r>
            <a:r>
              <a:rPr lang="en-US" altLang="en-US" sz="2000" dirty="0">
                <a:solidFill>
                  <a:srgbClr val="C00000"/>
                </a:solidFill>
              </a:rPr>
              <a:t>adrenal cortical control </a:t>
            </a:r>
            <a:r>
              <a:rPr lang="en-US" altLang="en-US" sz="2000" dirty="0">
                <a:solidFill>
                  <a:srgbClr val="000000"/>
                </a:solidFill>
              </a:rPr>
              <a:t>(Cushing’s disease &amp; adrenal insufficiency).</a:t>
            </a:r>
            <a:br>
              <a:rPr lang="en-US" altLang="en-US" sz="2000" dirty="0">
                <a:solidFill>
                  <a:srgbClr val="000000"/>
                </a:solidFill>
              </a:rPr>
            </a:br>
            <a:endParaRPr lang="en-US" altLang="en-US" sz="2000" dirty="0">
              <a:solidFill>
                <a:srgbClr val="000000"/>
              </a:solidFill>
            </a:endParaRPr>
          </a:p>
          <a:p>
            <a:pPr>
              <a:lnSpc>
                <a:spcPct val="90000"/>
              </a:lnSpc>
              <a:buClr>
                <a:srgbClr val="000000"/>
              </a:buClr>
            </a:pPr>
            <a:r>
              <a:rPr lang="en-US" altLang="en-US" sz="2000" b="1" dirty="0">
                <a:solidFill>
                  <a:srgbClr val="C00000"/>
                </a:solidFill>
              </a:rPr>
              <a:t>Pituitary adenomas</a:t>
            </a:r>
            <a:r>
              <a:rPr lang="en-US" altLang="en-US" sz="2000" dirty="0">
                <a:solidFill>
                  <a:srgbClr val="C00000"/>
                </a:solidFill>
              </a:rPr>
              <a:t> </a:t>
            </a:r>
            <a:r>
              <a:rPr lang="en-US" altLang="en-US" sz="2000" dirty="0">
                <a:solidFill>
                  <a:srgbClr val="000000"/>
                </a:solidFill>
              </a:rPr>
              <a:t>may lead to </a:t>
            </a:r>
            <a:r>
              <a:rPr lang="en-US" altLang="en-US" sz="2000" dirty="0">
                <a:solidFill>
                  <a:srgbClr val="C00000"/>
                </a:solidFill>
              </a:rPr>
              <a:t>bitemporal visual field loss</a:t>
            </a:r>
            <a:r>
              <a:rPr lang="en-US" altLang="en-US" sz="2000" dirty="0"/>
              <a:t> </a:t>
            </a:r>
            <a:r>
              <a:rPr lang="en-US" altLang="en-US" sz="2000" dirty="0">
                <a:solidFill>
                  <a:srgbClr val="000000"/>
                </a:solidFill>
              </a:rPr>
              <a:t>because pituitary gland is closely adjacent to optic chiasma.</a:t>
            </a:r>
            <a:br>
              <a:rPr lang="en-US" altLang="en-US" sz="2000" dirty="0">
                <a:solidFill>
                  <a:srgbClr val="000000"/>
                </a:solidFill>
              </a:rPr>
            </a:br>
            <a:endParaRPr lang="en-US" altLang="en-US" sz="2000" dirty="0">
              <a:solidFill>
                <a:srgbClr val="000000"/>
              </a:solidFill>
            </a:endParaRPr>
          </a:p>
          <a:p>
            <a:pPr>
              <a:lnSpc>
                <a:spcPct val="90000"/>
              </a:lnSpc>
              <a:buClr>
                <a:srgbClr val="000000"/>
              </a:buClr>
            </a:pPr>
            <a:r>
              <a:rPr lang="en-GB" sz="2000" b="1" dirty="0">
                <a:solidFill>
                  <a:srgbClr val="C00000"/>
                </a:solidFill>
              </a:rPr>
              <a:t>Lesions of the hypothalamus </a:t>
            </a:r>
            <a:r>
              <a:rPr lang="en-GB" sz="2000" dirty="0">
                <a:solidFill>
                  <a:schemeClr val="bg2"/>
                </a:solidFill>
              </a:rPr>
              <a:t>cause disorders in visceral functions and in emotions. Thus, injuries to the hypothalamus can result in severe weight loss or obesity, sleep disturbances, dehydration, and a broad range of emotional disorders</a:t>
            </a:r>
            <a:endParaRPr lang="en-US" altLang="en-US" sz="2000" dirty="0">
              <a:solidFill>
                <a:schemeClr val="bg2"/>
              </a:solidFill>
            </a:endParaRPr>
          </a:p>
        </p:txBody>
      </p:sp>
    </p:spTree>
  </p:cSld>
  <p:clrMapOvr>
    <a:masterClrMapping/>
  </p:clrMapOvr>
</p:sld>
</file>

<file path=ppt/theme/theme1.xml><?xml version="1.0" encoding="utf-8"?>
<a:theme xmlns:a="http://schemas.openxmlformats.org/drawingml/2006/main" name="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Designs\Soaring.pot</Template>
  <TotalTime>3928</TotalTime>
  <Words>7660</Words>
  <Application>Microsoft Office PowerPoint</Application>
  <PresentationFormat>On-screen Show (4:3)</PresentationFormat>
  <Paragraphs>554</Paragraphs>
  <Slides>112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112</vt:i4>
      </vt:variant>
    </vt:vector>
  </HeadingPairs>
  <TitlesOfParts>
    <vt:vector size="121" baseType="lpstr">
      <vt:lpstr>Aptos</vt:lpstr>
      <vt:lpstr>Arial</vt:lpstr>
      <vt:lpstr>Arial Rounded MT Bold</vt:lpstr>
      <vt:lpstr>Garamond</vt:lpstr>
      <vt:lpstr>Symbol</vt:lpstr>
      <vt:lpstr>Times New Roman</vt:lpstr>
      <vt:lpstr>var(--light)</vt:lpstr>
      <vt:lpstr>Wingdings</vt:lpstr>
      <vt:lpstr>Soaring</vt:lpstr>
      <vt:lpstr>DIENCEPHALON</vt:lpstr>
      <vt:lpstr>Diencephalon</vt:lpstr>
      <vt:lpstr>PowerPoint Presentation</vt:lpstr>
      <vt:lpstr>PowerPoint Presentation</vt:lpstr>
      <vt:lpstr>PowerPoint Presentation</vt:lpstr>
      <vt:lpstr>Relations</vt:lpstr>
      <vt:lpstr>EPITHALAMUS</vt:lpstr>
      <vt:lpstr>Epithalamus</vt:lpstr>
      <vt:lpstr>Pineal Gland</vt:lpstr>
      <vt:lpstr>Habenular nuclei</vt:lpstr>
      <vt:lpstr>THALAMUS</vt:lpstr>
      <vt:lpstr>Functions of the thalamus</vt:lpstr>
      <vt:lpstr>Thalamus</vt:lpstr>
      <vt:lpstr>Thalamus: In horizontal sections of brain</vt:lpstr>
      <vt:lpstr>PowerPoint Presentation</vt:lpstr>
      <vt:lpstr>PowerPoint Presentation</vt:lpstr>
      <vt:lpstr>Relations</vt:lpstr>
      <vt:lpstr>Surfaces of thalamus</vt:lpstr>
      <vt:lpstr>Superior Surface</vt:lpstr>
      <vt:lpstr>PowerPoint Presentation</vt:lpstr>
      <vt:lpstr>Medial Surface</vt:lpstr>
      <vt:lpstr>Internal Organization</vt:lpstr>
      <vt:lpstr>PowerPoint Presentation</vt:lpstr>
      <vt:lpstr>PowerPoint Presentation</vt:lpstr>
      <vt:lpstr>Nuclear Groups</vt:lpstr>
      <vt:lpstr>Functional Organization</vt:lpstr>
      <vt:lpstr>PowerPoint Presentation</vt:lpstr>
      <vt:lpstr>PowerPoint Presentation</vt:lpstr>
      <vt:lpstr> Lateral Nuclear Group (Ventral Tier) </vt:lpstr>
      <vt:lpstr>Ventral Anterior Nucleus</vt:lpstr>
      <vt:lpstr>Ventral Lateral Nucleus</vt:lpstr>
      <vt:lpstr>Ventral Posterior Nuclei</vt:lpstr>
      <vt:lpstr>    Lateral &amp; Medial Geniculate Nuclei (Metathalamus)</vt:lpstr>
      <vt:lpstr>Lateral Geniculate Body (Nucleus)</vt:lpstr>
      <vt:lpstr>Medial Geniculate Body (Nucleus)</vt:lpstr>
      <vt:lpstr>Lateral Nuclear Group  (Dorsal Tier)</vt:lpstr>
      <vt:lpstr> Dorsal part of the lateral nuclear complex (Non-Spesific nuclei) :</vt:lpstr>
      <vt:lpstr> </vt:lpstr>
      <vt:lpstr>Medial Nuclear Group</vt:lpstr>
      <vt:lpstr>Anterior Nuclear Group</vt:lpstr>
      <vt:lpstr>PowerPoint Presentation</vt:lpstr>
      <vt:lpstr>PowerPoint Presentation</vt:lpstr>
      <vt:lpstr>Midline Nuclei</vt:lpstr>
      <vt:lpstr>Intralaminar Nuclei</vt:lpstr>
      <vt:lpstr>PowerPoint Presentation</vt:lpstr>
      <vt:lpstr>Reticular Nucleus</vt:lpstr>
      <vt:lpstr>PowerPoint Presentation</vt:lpstr>
      <vt:lpstr>PowerPoint Presentation</vt:lpstr>
      <vt:lpstr>Thalamic Lesions</vt:lpstr>
      <vt:lpstr>SUBTHALAMUS</vt:lpstr>
      <vt:lpstr>SUBTHALAMUS</vt:lpstr>
      <vt:lpstr>Contents of subthalamus</vt:lpstr>
      <vt:lpstr>Subthalamic Nucleus </vt:lpstr>
      <vt:lpstr>Connections of subthalamic nucleus</vt:lpstr>
      <vt:lpstr>PowerPoint Presentation</vt:lpstr>
      <vt:lpstr>Zona Incerta</vt:lpstr>
      <vt:lpstr>HYPOTHALAMUS</vt:lpstr>
      <vt:lpstr>   Function of Hypothalamus : </vt:lpstr>
      <vt:lpstr>Hypothalamus</vt:lpstr>
      <vt:lpstr>PowerPoint Presentation</vt:lpstr>
      <vt:lpstr>PowerPoint Presentation</vt:lpstr>
      <vt:lpstr>PowerPoint Presentation</vt:lpstr>
      <vt:lpstr>Lateral part of hypothalamus</vt:lpstr>
      <vt:lpstr>Medial part</vt:lpstr>
      <vt:lpstr>Medial part</vt:lpstr>
      <vt:lpstr>Medial part</vt:lpstr>
      <vt:lpstr>Medial part</vt:lpstr>
      <vt:lpstr>Medial part</vt:lpstr>
      <vt:lpstr>Medial part</vt:lpstr>
      <vt:lpstr>Lateral part</vt:lpstr>
      <vt:lpstr>PowerPoint Presentation</vt:lpstr>
      <vt:lpstr>PowerPoint Presentation</vt:lpstr>
      <vt:lpstr>Functions of hypothalamus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IMPORTANT RELATIONS</vt:lpstr>
      <vt:lpstr>PowerPoint Presentation</vt:lpstr>
      <vt:lpstr>PowerPoint Presentation</vt:lpstr>
      <vt:lpstr>GLANDULA PITUITARIA - HYPOPHYSIS</vt:lpstr>
      <vt:lpstr>GLANDULA PITUITARIA - HYPOPHYSIS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Tumours of hypothalamus &amp; pituitary gland :</vt:lpstr>
      <vt:lpstr>Some of connections of diencephalon</vt:lpstr>
      <vt:lpstr>Some of connections of diencephalon</vt:lpstr>
      <vt:lpstr>Some of connections of diencephalon</vt:lpstr>
      <vt:lpstr>Some of connections of diencephalon</vt:lpstr>
      <vt:lpstr>3rd Ventricle: The cavity of the Diencephalon</vt:lpstr>
      <vt:lpstr>Boundaries</vt:lpstr>
      <vt:lpstr>PowerPoint Presentation</vt:lpstr>
      <vt:lpstr>PowerPoint Presentation</vt:lpstr>
      <vt:lpstr>Recesses of 3rd ventricle</vt:lpstr>
      <vt:lpstr>Communications of 3rd ventricle</vt:lpstr>
      <vt:lpstr>Interventricular Foramen of Monro</vt:lpstr>
      <vt:lpstr>Choroid Plexus of 3rd ventricle</vt:lpstr>
      <vt:lpstr>Clinical Anatomy of the 3rd ventricle</vt:lpstr>
    </vt:vector>
  </TitlesOfParts>
  <Company>KSU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Epithalamus &amp; Thalamus</dc:title>
  <dc:subject>Neuroanatomyy</dc:subject>
  <dc:creator>Zeenat Zaidi</dc:creator>
  <cp:lastModifiedBy>ivanaanatom ivanaanatom</cp:lastModifiedBy>
  <cp:revision>161</cp:revision>
  <cp:lastPrinted>1601-01-01T00:00:00Z</cp:lastPrinted>
  <dcterms:created xsi:type="dcterms:W3CDTF">2006-03-11T10:35:08Z</dcterms:created>
  <dcterms:modified xsi:type="dcterms:W3CDTF">2024-05-09T12:26:27Z</dcterms:modified>
</cp:coreProperties>
</file>